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318" r:id="rId28"/>
    <p:sldId id="286" r:id="rId29"/>
    <p:sldId id="287" r:id="rId30"/>
    <p:sldId id="288" r:id="rId31"/>
    <p:sldId id="300" r:id="rId32"/>
    <p:sldId id="291" r:id="rId33"/>
    <p:sldId id="292" r:id="rId34"/>
    <p:sldId id="293" r:id="rId35"/>
    <p:sldId id="289" r:id="rId36"/>
    <p:sldId id="290" r:id="rId37"/>
    <p:sldId id="301" r:id="rId38"/>
    <p:sldId id="302" r:id="rId39"/>
    <p:sldId id="295" r:id="rId40"/>
    <p:sldId id="308" r:id="rId41"/>
    <p:sldId id="296" r:id="rId42"/>
    <p:sldId id="310" r:id="rId43"/>
    <p:sldId id="311" r:id="rId44"/>
    <p:sldId id="312" r:id="rId45"/>
    <p:sldId id="297" r:id="rId46"/>
    <p:sldId id="314" r:id="rId47"/>
    <p:sldId id="315" r:id="rId48"/>
    <p:sldId id="316" r:id="rId49"/>
    <p:sldId id="317" r:id="rId50"/>
    <p:sldId id="299" r:id="rId51"/>
    <p:sldId id="298" r:id="rId52"/>
    <p:sldId id="303" r:id="rId53"/>
    <p:sldId id="304" r:id="rId54"/>
    <p:sldId id="307" r:id="rId55"/>
    <p:sldId id="305" r:id="rId56"/>
    <p:sldId id="306" r:id="rId5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60" autoAdjust="0"/>
  </p:normalViewPr>
  <p:slideViewPr>
    <p:cSldViewPr snapToObjects="1">
      <p:cViewPr varScale="1">
        <p:scale>
          <a:sx n="63" d="100"/>
          <a:sy n="63" d="100"/>
        </p:scale>
        <p:origin x="-1568" y="-112"/>
      </p:cViewPr>
      <p:guideLst>
        <p:guide orient="horz" pos="4292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A529E-0972-1640-AE53-9FF390C5441C}" type="datetimeFigureOut">
              <a:rPr lang="fr-FR" smtClean="0"/>
              <a:pPr/>
              <a:t>10/02/2014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943C7-E918-A944-9E74-9F390B37C5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134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0B2C6-9461-D94A-9A56-445703123452}" type="datetimeFigureOut">
              <a:rPr lang="fr-FR" smtClean="0"/>
              <a:pPr/>
              <a:t>10/02/2014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D1540-9857-B541-9B59-FB9FD073A8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086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14/11/13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2768" y="1295400"/>
            <a:ext cx="8458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On Probabilistic Snap-Stabilization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43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Karine Altisen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Stéphane Devismes</a:t>
            </a:r>
          </a:p>
          <a:p>
            <a:endParaRPr lang="en-US" u="sng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University of Grenoble</a:t>
            </a:r>
          </a:p>
        </p:txBody>
      </p:sp>
      <p:pic>
        <p:nvPicPr>
          <p:cNvPr id="6" name="Picture 5" descr="VERIM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520" y="5068589"/>
            <a:ext cx="2133600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en-GB" dirty="0" smtClean="0"/>
              <a:t>Tolerate </a:t>
            </a:r>
            <a:r>
              <a:rPr lang="en-GB" b="1" dirty="0" smtClean="0"/>
              <a:t>any finite number </a:t>
            </a:r>
            <a:r>
              <a:rPr lang="en-GB" dirty="0" smtClean="0"/>
              <a:t>of transient faults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Lightweight</a:t>
            </a:r>
            <a:endParaRPr lang="en-GB" dirty="0"/>
          </a:p>
          <a:p>
            <a:pPr lvl="1">
              <a:lnSpc>
                <a:spcPct val="130000"/>
              </a:lnSpc>
            </a:pPr>
            <a:r>
              <a:rPr lang="en-GB" dirty="0"/>
              <a:t>Low overhead</a:t>
            </a:r>
          </a:p>
          <a:p>
            <a:pPr>
              <a:lnSpc>
                <a:spcPct val="130000"/>
              </a:lnSpc>
            </a:pPr>
            <a:r>
              <a:rPr lang="en-GB" dirty="0"/>
              <a:t>No initialization</a:t>
            </a:r>
          </a:p>
          <a:p>
            <a:pPr lvl="1">
              <a:lnSpc>
                <a:spcPct val="130000"/>
              </a:lnSpc>
            </a:pPr>
            <a:r>
              <a:rPr lang="en-GB" dirty="0"/>
              <a:t>Large-scale network</a:t>
            </a:r>
          </a:p>
          <a:p>
            <a:pPr lvl="1">
              <a:lnSpc>
                <a:spcPct val="130000"/>
              </a:lnSpc>
            </a:pPr>
            <a:r>
              <a:rPr lang="en-GB" dirty="0"/>
              <a:t>Self-organization in wireless sensor network</a:t>
            </a:r>
          </a:p>
          <a:p>
            <a:pPr>
              <a:lnSpc>
                <a:spcPct val="130000"/>
              </a:lnSpc>
            </a:pPr>
            <a:r>
              <a:rPr lang="en-GB" dirty="0"/>
              <a:t>Tolerate (detectable) topological </a:t>
            </a:r>
            <a:r>
              <a:rPr lang="en-GB" dirty="0" smtClean="0"/>
              <a:t>changes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Self-stabilizing algorithms can be easily composed</a:t>
            </a:r>
            <a:endParaRPr lang="en-GB" dirty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2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Self-Stabilization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7844" y="1600200"/>
            <a:ext cx="8475156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Temporary Loss of Safety</a:t>
            </a:r>
          </a:p>
          <a:p>
            <a:r>
              <a:rPr lang="en-US" dirty="0" smtClean="0"/>
              <a:t>No </a:t>
            </a:r>
            <a:r>
              <a:rPr lang="en-US" dirty="0"/>
              <a:t>local detection of stabilization</a:t>
            </a:r>
          </a:p>
          <a:p>
            <a:pPr lvl="1"/>
            <a:r>
              <a:rPr lang="en-GB" dirty="0"/>
              <a:t>Permanent local </a:t>
            </a:r>
            <a:r>
              <a:rPr lang="en-GB" dirty="0" smtClean="0"/>
              <a:t>checks</a:t>
            </a:r>
          </a:p>
          <a:p>
            <a:pPr lvl="1"/>
            <a:r>
              <a:rPr lang="en-GB" dirty="0" smtClean="0"/>
              <a:t>Endlessly repeat computations</a:t>
            </a:r>
          </a:p>
          <a:p>
            <a:r>
              <a:rPr lang="en-GB" dirty="0" smtClean="0"/>
              <a:t>Impossibility Results</a:t>
            </a:r>
            <a:endParaRPr lang="en-GB" dirty="0"/>
          </a:p>
          <a:p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ICDCN'2014, Coimbatore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120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Self-Stabilization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7844" y="1600200"/>
            <a:ext cx="8475156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Temporary Loss of Safety</a:t>
            </a:r>
          </a:p>
          <a:p>
            <a:r>
              <a:rPr lang="en-US" dirty="0" smtClean="0"/>
              <a:t>No </a:t>
            </a:r>
            <a:r>
              <a:rPr lang="en-US" dirty="0"/>
              <a:t>local detection of stabilization</a:t>
            </a:r>
          </a:p>
          <a:p>
            <a:pPr lvl="1"/>
            <a:r>
              <a:rPr lang="en-GB" dirty="0"/>
              <a:t>Permanent local </a:t>
            </a:r>
            <a:r>
              <a:rPr lang="en-GB" dirty="0" smtClean="0"/>
              <a:t>checks</a:t>
            </a:r>
          </a:p>
          <a:p>
            <a:pPr lvl="1"/>
            <a:r>
              <a:rPr lang="en-GB" dirty="0" smtClean="0"/>
              <a:t>Endlessly repeat computations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Impossibility Results</a:t>
            </a:r>
            <a:endParaRPr lang="en-GB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ICDCN'2014, Coimbatore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890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Temporary Loss of Safety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ICDCN'2014, Coimbatore</a:t>
            </a:r>
            <a:endParaRPr lang="fr-FR" dirty="0"/>
          </a:p>
        </p:txBody>
      </p:sp>
      <p:pic>
        <p:nvPicPr>
          <p:cNvPr id="8" name="Image 7" descr="se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9144000" cy="4798915"/>
          </a:xfrm>
          <a:prstGeom prst="rect">
            <a:avLst/>
          </a:prstGeom>
        </p:spPr>
      </p:pic>
      <p:sp>
        <p:nvSpPr>
          <p:cNvPr id="6" name="Parchemin horizontal 5"/>
          <p:cNvSpPr/>
          <p:nvPr/>
        </p:nvSpPr>
        <p:spPr>
          <a:xfrm>
            <a:off x="4678462" y="5420246"/>
            <a:ext cx="3096344" cy="936104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Goal: </a:t>
            </a:r>
            <a:r>
              <a:rPr lang="en-US" sz="2400" dirty="0" smtClean="0">
                <a:solidFill>
                  <a:schemeClr val="tx1"/>
                </a:solidFill>
              </a:rPr>
              <a:t>Minimize the stabilization time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5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Temporary Loss of Safety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ICDCN'2014, Coimbatore</a:t>
            </a:r>
            <a:endParaRPr lang="fr-FR" dirty="0"/>
          </a:p>
        </p:txBody>
      </p:sp>
      <p:pic>
        <p:nvPicPr>
          <p:cNvPr id="8" name="Image 7" descr="se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9144000" cy="4798915"/>
          </a:xfrm>
          <a:prstGeom prst="rect">
            <a:avLst/>
          </a:prstGeom>
        </p:spPr>
      </p:pic>
      <p:sp>
        <p:nvSpPr>
          <p:cNvPr id="6" name="Parchemin horizontal 5"/>
          <p:cNvSpPr/>
          <p:nvPr/>
        </p:nvSpPr>
        <p:spPr>
          <a:xfrm>
            <a:off x="3707904" y="4581128"/>
            <a:ext cx="4066902" cy="1775222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Stabilization time usually in </a:t>
            </a:r>
            <a:r>
              <a:rPr lang="en-US" sz="2400" b="1" dirty="0">
                <a:solidFill>
                  <a:schemeClr val="tx1"/>
                </a:solidFill>
              </a:rPr>
              <a:t>Ω(</a:t>
            </a:r>
            <a:r>
              <a:rPr lang="en-US" sz="2400" b="1" i="1" dirty="0">
                <a:solidFill>
                  <a:schemeClr val="tx1"/>
                </a:solidFill>
              </a:rPr>
              <a:t>D</a:t>
            </a:r>
            <a:r>
              <a:rPr lang="en-US" sz="2400" b="1" dirty="0" smtClean="0">
                <a:solidFill>
                  <a:schemeClr val="tx1"/>
                </a:solidFill>
              </a:rPr>
              <a:t>) rounds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[Tixeuil &amp; Genolini, 2002]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8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23728" y="3920811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Self-stabilization: </a:t>
            </a:r>
            <a:br>
              <a:rPr lang="en-US" dirty="0" smtClean="0"/>
            </a:br>
            <a:r>
              <a:rPr lang="en-US" dirty="0" smtClean="0"/>
              <a:t>endless repetitions of finite task executions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608" y="3920811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512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2683942"/>
            <a:ext cx="360040" cy="1668917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0661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8661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6673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6734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26734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-35496" y="4348171"/>
            <a:ext cx="9144000" cy="16933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763688" y="213285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Transient faults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1948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23728" y="3920811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Self-stabilization: </a:t>
            </a:r>
            <a:br>
              <a:rPr lang="en-US" dirty="0" smtClean="0"/>
            </a:br>
            <a:r>
              <a:rPr lang="en-US" dirty="0" smtClean="0"/>
              <a:t>endless repetitions of finite task executions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608" y="3920811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512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2683942"/>
            <a:ext cx="360040" cy="1668917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0661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8661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6673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6734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26734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-35496" y="4348171"/>
            <a:ext cx="9144000" cy="16933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ccolade fermante 16"/>
          <p:cNvSpPr/>
          <p:nvPr/>
        </p:nvSpPr>
        <p:spPr>
          <a:xfrm rot="5400000">
            <a:off x="4502129" y="3054513"/>
            <a:ext cx="575946" cy="3240239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91680" y="5055567"/>
            <a:ext cx="6173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Finite (but usually unbounded) number of times</a:t>
            </a:r>
            <a:endParaRPr lang="en-US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763688" y="213285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Transient faults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99793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(Deterministic) Snap-Stabilization</a:t>
            </a:r>
            <a:br>
              <a:rPr lang="en-US" dirty="0" smtClean="0"/>
            </a:br>
            <a:r>
              <a:rPr lang="en-US" dirty="0" smtClean="0"/>
              <a:t>[Bui </a:t>
            </a:r>
            <a:r>
              <a:rPr lang="en-US" i="1" dirty="0" smtClean="0"/>
              <a:t>et al</a:t>
            </a:r>
            <a:r>
              <a:rPr lang="en-US" dirty="0" smtClean="0"/>
              <a:t>, 1999]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Resume a correct behavior since the </a:t>
            </a:r>
            <a:r>
              <a:rPr lang="en-US" b="1" dirty="0" smtClean="0"/>
              <a:t>first started task </a:t>
            </a:r>
            <a:r>
              <a:rPr lang="en-US" dirty="0" smtClean="0"/>
              <a:t>after the end of faults 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95736" y="4496875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4496875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6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7784" y="3260006"/>
            <a:ext cx="360040" cy="1668917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7862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862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874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1874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9874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36512" y="4924235"/>
            <a:ext cx="9144000" cy="16933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835696" y="281286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Transient faults</a:t>
            </a:r>
            <a:endParaRPr lang="en-US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153575" y="3357563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First start</a:t>
            </a:r>
            <a:endParaRPr lang="en-US" sz="2000" b="1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3278622" y="3757673"/>
            <a:ext cx="874953" cy="73451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9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(Deterministic) </a:t>
            </a:r>
            <a:r>
              <a:rPr lang="en-US" dirty="0"/>
              <a:t>Snap-Stabilization</a:t>
            </a:r>
            <a:br>
              <a:rPr lang="en-US" dirty="0"/>
            </a:br>
            <a:r>
              <a:rPr lang="en-US" dirty="0"/>
              <a:t>[Bui </a:t>
            </a:r>
            <a:r>
              <a:rPr lang="en-US" i="1" dirty="0"/>
              <a:t>et al</a:t>
            </a:r>
            <a:r>
              <a:rPr lang="en-US" dirty="0"/>
              <a:t>, 1999]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Strengthened</a:t>
            </a:r>
            <a:r>
              <a:rPr lang="en-US" dirty="0" smtClean="0"/>
              <a:t> form of self-stabilization</a:t>
            </a:r>
          </a:p>
          <a:p>
            <a:pPr lvl="1"/>
            <a:r>
              <a:rPr lang="en-US" dirty="0" smtClean="0"/>
              <a:t>Snap-Stabilization ⇒ Self-Stabilization</a:t>
            </a:r>
          </a:p>
          <a:p>
            <a:pPr lvl="1"/>
            <a:endParaRPr lang="en-US" dirty="0"/>
          </a:p>
          <a:p>
            <a:r>
              <a:rPr lang="en-US" dirty="0" smtClean="0"/>
              <a:t>Lot of solutions are available, but only in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dentified, or</a:t>
            </a:r>
          </a:p>
          <a:p>
            <a:pPr lvl="1"/>
            <a:r>
              <a:rPr lang="en-US" dirty="0" smtClean="0"/>
              <a:t>Rooted networks</a:t>
            </a:r>
          </a:p>
          <a:p>
            <a:pPr lvl="1"/>
            <a:endParaRPr lang="en-US" dirty="0"/>
          </a:p>
          <a:p>
            <a:r>
              <a:rPr lang="en-US" dirty="0" smtClean="0"/>
              <a:t>What about </a:t>
            </a:r>
            <a:r>
              <a:rPr lang="en-US" i="1" dirty="0" smtClean="0">
                <a:solidFill>
                  <a:srgbClr val="FF0000"/>
                </a:solidFill>
              </a:rPr>
              <a:t>anonymous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networks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4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(Deterministic) </a:t>
            </a:r>
            <a:r>
              <a:rPr lang="en-US" dirty="0"/>
              <a:t>Snap-Stabilization</a:t>
            </a:r>
            <a:br>
              <a:rPr lang="en-US" dirty="0"/>
            </a:br>
            <a:r>
              <a:rPr lang="en-US" dirty="0"/>
              <a:t>[Bui </a:t>
            </a:r>
            <a:r>
              <a:rPr lang="en-US" i="1" dirty="0"/>
              <a:t>et al</a:t>
            </a:r>
            <a:r>
              <a:rPr lang="en-US" dirty="0"/>
              <a:t>, 1999]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of classical problems even have </a:t>
            </a:r>
            <a:r>
              <a:rPr lang="en-US" b="1" dirty="0" smtClean="0"/>
              <a:t>no deterministic self-stabilizing solutions</a:t>
            </a:r>
            <a:r>
              <a:rPr lang="en-US" dirty="0" smtClean="0"/>
              <a:t>, </a:t>
            </a:r>
            <a:r>
              <a:rPr lang="en-US" i="1" dirty="0" smtClean="0"/>
              <a:t>e.g.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Token passing</a:t>
            </a:r>
          </a:p>
          <a:p>
            <a:pPr lvl="1"/>
            <a:r>
              <a:rPr lang="en-US" dirty="0" smtClean="0"/>
              <a:t>Leader Election</a:t>
            </a:r>
          </a:p>
          <a:p>
            <a:pPr lvl="1"/>
            <a:endParaRPr lang="en-US" dirty="0"/>
          </a:p>
          <a:p>
            <a:r>
              <a:rPr lang="en-US" dirty="0" smtClean="0"/>
              <a:t>Several </a:t>
            </a:r>
            <a:r>
              <a:rPr lang="en-US" b="1" dirty="0" smtClean="0"/>
              <a:t>weakened forms </a:t>
            </a:r>
            <a:r>
              <a:rPr lang="en-US" dirty="0" smtClean="0"/>
              <a:t>of self-stabilization have been introduced to circumvent these impossibility results, </a:t>
            </a:r>
            <a:r>
              <a:rPr lang="en-US" i="1" dirty="0" smtClean="0"/>
              <a:t>e.g.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Weak-stabilization [Gouda, 2001]</a:t>
            </a:r>
          </a:p>
          <a:p>
            <a:pPr lvl="1"/>
            <a:r>
              <a:rPr lang="en-US" dirty="0" smtClean="0"/>
              <a:t>K-stabilization [Beauquier </a:t>
            </a:r>
            <a:r>
              <a:rPr lang="en-US" i="1" dirty="0" smtClean="0"/>
              <a:t>et al</a:t>
            </a:r>
            <a:r>
              <a:rPr lang="en-US" dirty="0" smtClean="0"/>
              <a:t>, 1998]</a:t>
            </a:r>
          </a:p>
          <a:p>
            <a:pPr lvl="1"/>
            <a:r>
              <a:rPr lang="en-US" dirty="0" smtClean="0"/>
              <a:t>Probabilistic self-stabilization [Herman, 1990]</a:t>
            </a:r>
          </a:p>
          <a:p>
            <a:pPr lvl="1"/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5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18436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7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8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9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40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41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42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8443" name="Connecteur droit 16"/>
          <p:cNvCxnSpPr>
            <a:cxnSpLocks noChangeShapeType="1"/>
            <a:stCxn id="18436" idx="4"/>
            <a:endCxn id="18438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4" name="Connecteur droit 19"/>
          <p:cNvCxnSpPr>
            <a:cxnSpLocks noChangeShapeType="1"/>
            <a:stCxn id="18436" idx="6"/>
            <a:endCxn id="18442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5" name="Connecteur droit 21"/>
          <p:cNvCxnSpPr>
            <a:cxnSpLocks noChangeShapeType="1"/>
            <a:stCxn id="18442" idx="4"/>
            <a:endCxn id="18441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Connecteur droit 23"/>
          <p:cNvCxnSpPr>
            <a:cxnSpLocks noChangeShapeType="1"/>
            <a:stCxn id="18441" idx="2"/>
            <a:endCxn id="18438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7" name="Connecteur droit 26"/>
          <p:cNvCxnSpPr>
            <a:cxnSpLocks noChangeShapeType="1"/>
            <a:stCxn id="18442" idx="6"/>
            <a:endCxn id="18440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Connecteur droit 30"/>
          <p:cNvCxnSpPr>
            <a:cxnSpLocks noChangeShapeType="1"/>
            <a:stCxn id="18440" idx="3"/>
            <a:endCxn id="18441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Connecteur droit 34"/>
          <p:cNvCxnSpPr>
            <a:cxnSpLocks noChangeShapeType="1"/>
            <a:stCxn id="18437" idx="2"/>
            <a:endCxn id="18440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Connecteur droit 36"/>
          <p:cNvCxnSpPr>
            <a:cxnSpLocks noChangeShapeType="1"/>
            <a:stCxn id="18438" idx="5"/>
            <a:endCxn id="18439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1" name="Connecteur droit 39"/>
          <p:cNvCxnSpPr>
            <a:cxnSpLocks noChangeShapeType="1"/>
            <a:stCxn id="18441" idx="3"/>
            <a:endCxn id="18439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6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(Deterministic) </a:t>
            </a:r>
            <a:r>
              <a:rPr lang="en-US" dirty="0"/>
              <a:t>Snap-Stabilization</a:t>
            </a:r>
            <a:br>
              <a:rPr lang="en-US" dirty="0"/>
            </a:br>
            <a:r>
              <a:rPr lang="en-US" dirty="0"/>
              <a:t>[Bui </a:t>
            </a:r>
            <a:r>
              <a:rPr lang="en-US" i="1" dirty="0"/>
              <a:t>et al</a:t>
            </a:r>
            <a:r>
              <a:rPr lang="en-US" dirty="0"/>
              <a:t>, 1999]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of classical problems even have </a:t>
            </a:r>
            <a:r>
              <a:rPr lang="en-US" b="1" dirty="0" smtClean="0"/>
              <a:t>no deterministic self-stabilizing solutions</a:t>
            </a:r>
            <a:r>
              <a:rPr lang="en-US" dirty="0" smtClean="0"/>
              <a:t>, </a:t>
            </a:r>
            <a:r>
              <a:rPr lang="en-US" i="1" dirty="0" smtClean="0"/>
              <a:t>e.g.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Token passing</a:t>
            </a:r>
          </a:p>
          <a:p>
            <a:pPr lvl="1"/>
            <a:r>
              <a:rPr lang="en-US" dirty="0" smtClean="0"/>
              <a:t>Leader Election</a:t>
            </a:r>
          </a:p>
          <a:p>
            <a:pPr lvl="1"/>
            <a:endParaRPr lang="en-US" dirty="0"/>
          </a:p>
          <a:p>
            <a:r>
              <a:rPr lang="en-US" dirty="0" smtClean="0"/>
              <a:t>Several </a:t>
            </a:r>
            <a:r>
              <a:rPr lang="en-US" b="1" dirty="0" smtClean="0"/>
              <a:t>weakened forms </a:t>
            </a:r>
            <a:r>
              <a:rPr lang="en-US" dirty="0" smtClean="0"/>
              <a:t>of self-stabilization have been introduced to circumvent these impossibility results, </a:t>
            </a:r>
            <a:r>
              <a:rPr lang="en-US" i="1" dirty="0" smtClean="0"/>
              <a:t>e.g.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Weak-stabilization [Gouda, 2001]</a:t>
            </a:r>
          </a:p>
          <a:p>
            <a:pPr lvl="1"/>
            <a:r>
              <a:rPr lang="en-US" dirty="0" smtClean="0"/>
              <a:t>K-stabilization [Beauquier </a:t>
            </a:r>
            <a:r>
              <a:rPr lang="en-US" i="1" dirty="0" smtClean="0"/>
              <a:t>et al</a:t>
            </a:r>
            <a:r>
              <a:rPr lang="en-US" dirty="0" smtClean="0"/>
              <a:t>, 1998]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Probabilistic self-stabilization [Herman, 1990]</a:t>
            </a:r>
          </a:p>
          <a:p>
            <a:pPr lvl="1"/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Deterministic vs. Probabilistic </a:t>
            </a:r>
            <a:br>
              <a:rPr lang="en-US" dirty="0" smtClean="0"/>
            </a:br>
            <a:r>
              <a:rPr lang="en-US" dirty="0" smtClean="0"/>
              <a:t>Self-Stabilization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Deterministic Self-stabilization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Deterministic convergence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Starting from any configuration, the system converges to a legitimate configuration </a:t>
            </a:r>
            <a:r>
              <a:rPr lang="en-US" b="1" dirty="0" smtClean="0"/>
              <a:t>within finite time</a:t>
            </a:r>
          </a:p>
          <a:p>
            <a:r>
              <a:rPr lang="en-US" b="1" dirty="0" smtClean="0"/>
              <a:t>Probabilistic </a:t>
            </a:r>
            <a:r>
              <a:rPr lang="en-US" b="1" dirty="0"/>
              <a:t>Self-stabilization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Probabilistic </a:t>
            </a:r>
            <a:r>
              <a:rPr lang="en-US" dirty="0">
                <a:solidFill>
                  <a:srgbClr val="FF0000"/>
                </a:solidFill>
              </a:rPr>
              <a:t>convergence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Starting from any configuration, the system </a:t>
            </a:r>
            <a:r>
              <a:rPr lang="en-US" dirty="0" smtClean="0"/>
              <a:t>converges </a:t>
            </a:r>
            <a:r>
              <a:rPr lang="en-US" dirty="0"/>
              <a:t>to a legitimate configuration </a:t>
            </a:r>
            <a:r>
              <a:rPr lang="en-US" b="1" dirty="0"/>
              <a:t>within </a:t>
            </a:r>
            <a:r>
              <a:rPr lang="en-US" b="1" dirty="0" smtClean="0"/>
              <a:t>almost surely finite time (Las Vegas Approach)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9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(1/2)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Probabilistic Snap-stabilization</a:t>
            </a:r>
          </a:p>
          <a:p>
            <a:pPr lvl="1"/>
            <a:r>
              <a:rPr lang="en-US" dirty="0" smtClean="0"/>
              <a:t>Weakened form of snap-stabilization</a:t>
            </a:r>
          </a:p>
          <a:p>
            <a:pPr lvl="1"/>
            <a:r>
              <a:rPr lang="en-US" dirty="0" smtClean="0"/>
              <a:t>Not comparable to self-stabilization</a:t>
            </a:r>
          </a:p>
          <a:p>
            <a:pPr lvl="1"/>
            <a:endParaRPr lang="en-US" dirty="0"/>
          </a:p>
          <a:p>
            <a:r>
              <a:rPr lang="en-US" b="1" dirty="0" smtClean="0"/>
              <a:t>Ideas</a:t>
            </a:r>
          </a:p>
          <a:p>
            <a:pPr lvl="1"/>
            <a:r>
              <a:rPr lang="en-US" dirty="0" smtClean="0"/>
              <a:t>We relax the definition of snap-stabilization without altering its strong </a:t>
            </a:r>
            <a:r>
              <a:rPr lang="en-US" b="1" dirty="0" smtClean="0"/>
              <a:t>safety guarantees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 address anonymous networks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9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08525"/>
          </a:xfrm>
          <a:noFill/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every task started </a:t>
            </a:r>
            <a:r>
              <a:rPr lang="en-US" dirty="0" smtClean="0"/>
              <a:t>after the faults 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i="1" dirty="0" smtClean="0"/>
              <a:t>i.e.</a:t>
            </a:r>
            <a:r>
              <a:rPr lang="en-US" dirty="0" smtClean="0"/>
              <a:t>, starting from an arbitrary configuration)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safety part </a:t>
            </a:r>
            <a:r>
              <a:rPr lang="en-US" dirty="0" smtClean="0"/>
              <a:t>of the specification is satisfied</a:t>
            </a:r>
          </a:p>
          <a:p>
            <a:pPr lvl="1"/>
            <a:r>
              <a:rPr lang="en-US" dirty="0" smtClean="0"/>
              <a:t>However, the </a:t>
            </a:r>
            <a:r>
              <a:rPr lang="en-US" b="1" dirty="0" smtClean="0"/>
              <a:t>liveness part </a:t>
            </a:r>
            <a:r>
              <a:rPr lang="en-US" dirty="0" smtClean="0"/>
              <a:t>of the specification is only </a:t>
            </a:r>
            <a:r>
              <a:rPr lang="en-US" i="1" dirty="0" smtClean="0">
                <a:solidFill>
                  <a:srgbClr val="FF0000"/>
                </a:solidFill>
              </a:rPr>
              <a:t>almost surely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ensured (Las Vegas approach)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95736" y="5905097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12" y="5900409"/>
            <a:ext cx="2159104" cy="436736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7784" y="4668228"/>
            <a:ext cx="360040" cy="1668917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8622" y="5900409"/>
            <a:ext cx="525243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36512" y="6332457"/>
            <a:ext cx="9144000" cy="16933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835696" y="422108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Transient faults</a:t>
            </a:r>
            <a:endParaRPr lang="en-US" sz="2000" b="1" dirty="0"/>
          </a:p>
        </p:txBody>
      </p:sp>
      <p:sp>
        <p:nvSpPr>
          <p:cNvPr id="16" name="Parchemin horizontal 15"/>
          <p:cNvSpPr/>
          <p:nvPr/>
        </p:nvSpPr>
        <p:spPr>
          <a:xfrm>
            <a:off x="3122874" y="4909230"/>
            <a:ext cx="5408178" cy="817066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task is executed safely, but it terminates in </a:t>
            </a:r>
            <a:r>
              <a:rPr lang="en-US" sz="2000" i="1" dirty="0" smtClean="0">
                <a:solidFill>
                  <a:srgbClr val="FF0000"/>
                </a:solidFill>
              </a:rPr>
              <a:t>almost surely finite</a:t>
            </a:r>
            <a:r>
              <a:rPr lang="en-US" sz="2000" dirty="0" smtClean="0">
                <a:solidFill>
                  <a:schemeClr val="tx1"/>
                </a:solidFill>
              </a:rPr>
              <a:t> time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(2/2)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52133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 probabilistic </a:t>
            </a:r>
            <a:r>
              <a:rPr lang="en-US" dirty="0"/>
              <a:t>s</a:t>
            </a:r>
            <a:r>
              <a:rPr lang="en-US" dirty="0" smtClean="0"/>
              <a:t>nap-stabilizing protocols for</a:t>
            </a:r>
            <a:r>
              <a:rPr lang="en-US" b="1" dirty="0" smtClean="0"/>
              <a:t> </a:t>
            </a:r>
          </a:p>
          <a:p>
            <a:pPr algn="just"/>
            <a:r>
              <a:rPr lang="en-US" b="1" dirty="0" smtClean="0"/>
              <a:t>the guaranteed service leader election </a:t>
            </a:r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i="1" dirty="0" smtClean="0">
                <a:solidFill>
                  <a:srgbClr val="FF0000"/>
                </a:solidFill>
              </a:rPr>
              <a:t>anonymous</a:t>
            </a:r>
            <a:r>
              <a:rPr lang="en-US" dirty="0" smtClean="0"/>
              <a:t> networks </a:t>
            </a:r>
          </a:p>
          <a:p>
            <a:pPr marL="0" indent="0" algn="just">
              <a:buNone/>
            </a:pPr>
            <a:r>
              <a:rPr lang="en-US" dirty="0" smtClean="0"/>
              <a:t>using the locally shared memory model</a:t>
            </a:r>
          </a:p>
          <a:p>
            <a:pPr marL="0" indent="0" algn="just">
              <a:buNone/>
            </a:pPr>
            <a:endParaRPr lang="en-US" dirty="0" smtClean="0"/>
          </a:p>
          <a:p>
            <a:pPr lvl="1"/>
            <a:r>
              <a:rPr lang="en-US" dirty="0" smtClean="0"/>
              <a:t>The first one assumes a </a:t>
            </a:r>
            <a:r>
              <a:rPr lang="en-US" i="1" dirty="0" smtClean="0">
                <a:solidFill>
                  <a:srgbClr val="FF0000"/>
                </a:solidFill>
              </a:rPr>
              <a:t>synchronous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scheduler</a:t>
            </a:r>
          </a:p>
          <a:p>
            <a:pPr lvl="1"/>
            <a:r>
              <a:rPr lang="en-US" dirty="0" smtClean="0"/>
              <a:t>The second one assumes an </a:t>
            </a:r>
            <a:r>
              <a:rPr lang="en-US" i="1" dirty="0" smtClean="0">
                <a:solidFill>
                  <a:srgbClr val="FF0000"/>
                </a:solidFill>
              </a:rPr>
              <a:t>asynchronous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scheduler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problem has no deterministic self- or snap- stabilizing solution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3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7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27584" y="5220488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1763688" y="4365104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3688" y="35730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244850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951099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41" name="Parchemin vertical 40"/>
          <p:cNvSpPr/>
          <p:nvPr/>
        </p:nvSpPr>
        <p:spPr>
          <a:xfrm>
            <a:off x="3275856" y="5127806"/>
            <a:ext cx="5984304" cy="1593669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Upo</a:t>
            </a:r>
            <a:r>
              <a:rPr lang="en-US" sz="2800" b="1" dirty="0">
                <a:solidFill>
                  <a:srgbClr val="000000"/>
                </a:solidFill>
              </a:rPr>
              <a:t>n</a:t>
            </a:r>
            <a:r>
              <a:rPr lang="en-US" sz="2800" b="1" dirty="0" smtClean="0">
                <a:solidFill>
                  <a:srgbClr val="000000"/>
                </a:solidFill>
              </a:rPr>
              <a:t> a request </a:t>
            </a:r>
          </a:p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A process initiates the question 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“Am I the leader of the network ?”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8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>
            <a:off x="2325921" y="1836112"/>
            <a:ext cx="2131307" cy="584776"/>
            <a:chOff x="2325921" y="1811167"/>
            <a:chExt cx="2131307" cy="584776"/>
          </a:xfrm>
        </p:grpSpPr>
        <p:sp>
          <p:nvSpPr>
            <p:cNvPr id="9" name="Rectangle 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yes </a:t>
              </a:r>
              <a:endParaRPr lang="en-US" sz="3200" b="1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archemin vertical 2"/>
          <p:cNvSpPr/>
          <p:nvPr/>
        </p:nvSpPr>
        <p:spPr>
          <a:xfrm>
            <a:off x="2138510" y="324186"/>
            <a:ext cx="6934239" cy="101658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The task consists in computing the answer (yes/no)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5220488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1763688" y="4365104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3688" y="35730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244850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951099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29" name="Grouper 28"/>
          <p:cNvGrpSpPr/>
          <p:nvPr/>
        </p:nvGrpSpPr>
        <p:grpSpPr>
          <a:xfrm>
            <a:off x="1635864" y="2740811"/>
            <a:ext cx="2007475" cy="584776"/>
            <a:chOff x="2325921" y="1811167"/>
            <a:chExt cx="2007475" cy="584776"/>
          </a:xfrm>
        </p:grpSpPr>
        <p:sp>
          <p:nvSpPr>
            <p:cNvPr id="30" name="Rectangle 2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2120462" y="3564304"/>
            <a:ext cx="2007475" cy="584776"/>
            <a:chOff x="2325921" y="1811167"/>
            <a:chExt cx="2007475" cy="584776"/>
          </a:xfrm>
        </p:grpSpPr>
        <p:sp>
          <p:nvSpPr>
            <p:cNvPr id="36" name="Rectangle 3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8" name="Grouper 37"/>
          <p:cNvGrpSpPr/>
          <p:nvPr/>
        </p:nvGrpSpPr>
        <p:grpSpPr>
          <a:xfrm>
            <a:off x="2123728" y="4356392"/>
            <a:ext cx="2007475" cy="584776"/>
            <a:chOff x="2325921" y="1811167"/>
            <a:chExt cx="2007475" cy="584776"/>
          </a:xfrm>
        </p:grpSpPr>
        <p:sp>
          <p:nvSpPr>
            <p:cNvPr id="39" name="Rectangle 3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2" name="Grouper 41"/>
          <p:cNvGrpSpPr/>
          <p:nvPr/>
        </p:nvGrpSpPr>
        <p:grpSpPr>
          <a:xfrm>
            <a:off x="1202406" y="5191640"/>
            <a:ext cx="2007475" cy="584776"/>
            <a:chOff x="2325921" y="1811167"/>
            <a:chExt cx="2007475" cy="584776"/>
          </a:xfrm>
        </p:grpSpPr>
        <p:sp>
          <p:nvSpPr>
            <p:cNvPr id="43" name="Rectangle 42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5571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>
            <a:off x="2325921" y="1836112"/>
            <a:ext cx="2131307" cy="584776"/>
            <a:chOff x="2325921" y="1811167"/>
            <a:chExt cx="2131307" cy="584776"/>
          </a:xfrm>
        </p:grpSpPr>
        <p:sp>
          <p:nvSpPr>
            <p:cNvPr id="9" name="Rectangle 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yes </a:t>
              </a:r>
              <a:endParaRPr lang="en-US" sz="3200" b="1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archemin vertical 2"/>
          <p:cNvSpPr/>
          <p:nvPr/>
        </p:nvSpPr>
        <p:spPr>
          <a:xfrm>
            <a:off x="2138510" y="324186"/>
            <a:ext cx="6934239" cy="101658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Each process always receives the same answer to each of its request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5220488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1763688" y="4365104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3688" y="35730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244850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951099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29" name="Grouper 28"/>
          <p:cNvGrpSpPr/>
          <p:nvPr/>
        </p:nvGrpSpPr>
        <p:grpSpPr>
          <a:xfrm>
            <a:off x="1635864" y="2740811"/>
            <a:ext cx="2007475" cy="584776"/>
            <a:chOff x="2325921" y="1811167"/>
            <a:chExt cx="2007475" cy="584776"/>
          </a:xfrm>
        </p:grpSpPr>
        <p:sp>
          <p:nvSpPr>
            <p:cNvPr id="30" name="Rectangle 2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2120462" y="3564304"/>
            <a:ext cx="2007475" cy="584776"/>
            <a:chOff x="2325921" y="1811167"/>
            <a:chExt cx="2007475" cy="584776"/>
          </a:xfrm>
        </p:grpSpPr>
        <p:sp>
          <p:nvSpPr>
            <p:cNvPr id="36" name="Rectangle 3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8" name="Grouper 37"/>
          <p:cNvGrpSpPr/>
          <p:nvPr/>
        </p:nvGrpSpPr>
        <p:grpSpPr>
          <a:xfrm>
            <a:off x="2123728" y="4356392"/>
            <a:ext cx="2007475" cy="584776"/>
            <a:chOff x="2325921" y="1811167"/>
            <a:chExt cx="2007475" cy="584776"/>
          </a:xfrm>
        </p:grpSpPr>
        <p:sp>
          <p:nvSpPr>
            <p:cNvPr id="39" name="Rectangle 3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2" name="Grouper 41"/>
          <p:cNvGrpSpPr/>
          <p:nvPr/>
        </p:nvGrpSpPr>
        <p:grpSpPr>
          <a:xfrm>
            <a:off x="1202406" y="5191640"/>
            <a:ext cx="2007475" cy="584776"/>
            <a:chOff x="2325921" y="1811167"/>
            <a:chExt cx="2007475" cy="584776"/>
          </a:xfrm>
        </p:grpSpPr>
        <p:sp>
          <p:nvSpPr>
            <p:cNvPr id="43" name="Rectangle 42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1" name="Grouper 40"/>
          <p:cNvGrpSpPr/>
          <p:nvPr/>
        </p:nvGrpSpPr>
        <p:grpSpPr>
          <a:xfrm>
            <a:off x="4730798" y="1836112"/>
            <a:ext cx="2131307" cy="584776"/>
            <a:chOff x="2325921" y="1811167"/>
            <a:chExt cx="2131307" cy="584776"/>
          </a:xfrm>
        </p:grpSpPr>
        <p:sp>
          <p:nvSpPr>
            <p:cNvPr id="45" name="Rectangle 44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yes </a:t>
              </a:r>
              <a:endParaRPr lang="en-US" sz="3200" b="1" dirty="0"/>
            </a:p>
          </p:txBody>
        </p:sp>
      </p:grpSp>
      <p:sp>
        <p:nvSpPr>
          <p:cNvPr id="47" name="ZoneTexte 46"/>
          <p:cNvSpPr txBox="1"/>
          <p:nvPr/>
        </p:nvSpPr>
        <p:spPr>
          <a:xfrm>
            <a:off x="4355976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48" name="Grouper 47"/>
          <p:cNvGrpSpPr/>
          <p:nvPr/>
        </p:nvGrpSpPr>
        <p:grpSpPr>
          <a:xfrm>
            <a:off x="7121213" y="1816461"/>
            <a:ext cx="2131307" cy="584776"/>
            <a:chOff x="2325921" y="1811167"/>
            <a:chExt cx="2131307" cy="584776"/>
          </a:xfrm>
        </p:grpSpPr>
        <p:sp>
          <p:nvSpPr>
            <p:cNvPr id="49" name="Rectangle 4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yes </a:t>
              </a:r>
              <a:endParaRPr lang="en-US" sz="3200" b="1" dirty="0"/>
            </a:p>
          </p:txBody>
        </p:sp>
      </p:grpSp>
      <p:sp>
        <p:nvSpPr>
          <p:cNvPr id="51" name="ZoneTexte 50"/>
          <p:cNvSpPr txBox="1"/>
          <p:nvPr/>
        </p:nvSpPr>
        <p:spPr>
          <a:xfrm>
            <a:off x="6746391" y="17728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4693791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53" name="Grouper 52"/>
          <p:cNvGrpSpPr/>
          <p:nvPr/>
        </p:nvGrpSpPr>
        <p:grpSpPr>
          <a:xfrm>
            <a:off x="5084805" y="2740811"/>
            <a:ext cx="2007475" cy="584776"/>
            <a:chOff x="2325921" y="1811167"/>
            <a:chExt cx="2007475" cy="584776"/>
          </a:xfrm>
        </p:grpSpPr>
        <p:sp>
          <p:nvSpPr>
            <p:cNvPr id="54" name="Rectangle 53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56" name="ZoneTexte 55"/>
          <p:cNvSpPr txBox="1"/>
          <p:nvPr/>
        </p:nvSpPr>
        <p:spPr>
          <a:xfrm>
            <a:off x="5413871" y="3532413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57" name="Grouper 56"/>
          <p:cNvGrpSpPr/>
          <p:nvPr/>
        </p:nvGrpSpPr>
        <p:grpSpPr>
          <a:xfrm>
            <a:off x="5804885" y="3564304"/>
            <a:ext cx="2007475" cy="584776"/>
            <a:chOff x="2325921" y="1811167"/>
            <a:chExt cx="2007475" cy="584776"/>
          </a:xfrm>
        </p:grpSpPr>
        <p:sp>
          <p:nvSpPr>
            <p:cNvPr id="58" name="Rectangle 57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0" name="ZoneTexte 59"/>
          <p:cNvSpPr txBox="1"/>
          <p:nvPr/>
        </p:nvSpPr>
        <p:spPr>
          <a:xfrm>
            <a:off x="4499992" y="4324501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1" name="Grouper 60"/>
          <p:cNvGrpSpPr/>
          <p:nvPr/>
        </p:nvGrpSpPr>
        <p:grpSpPr>
          <a:xfrm>
            <a:off x="4891006" y="4356392"/>
            <a:ext cx="2007475" cy="584776"/>
            <a:chOff x="2325921" y="1811167"/>
            <a:chExt cx="2007475" cy="584776"/>
          </a:xfrm>
        </p:grpSpPr>
        <p:sp>
          <p:nvSpPr>
            <p:cNvPr id="62" name="Rectangle 61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4" name="ZoneTexte 63"/>
          <p:cNvSpPr txBox="1"/>
          <p:nvPr/>
        </p:nvSpPr>
        <p:spPr>
          <a:xfrm>
            <a:off x="3779912" y="5157192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5" name="Grouper 64"/>
          <p:cNvGrpSpPr/>
          <p:nvPr/>
        </p:nvGrpSpPr>
        <p:grpSpPr>
          <a:xfrm>
            <a:off x="4170926" y="5189083"/>
            <a:ext cx="2007475" cy="584776"/>
            <a:chOff x="2325921" y="1811167"/>
            <a:chExt cx="2007475" cy="584776"/>
          </a:xfrm>
        </p:grpSpPr>
        <p:sp>
          <p:nvSpPr>
            <p:cNvPr id="66" name="Rectangle 6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8" name="ZoneTexte 67"/>
          <p:cNvSpPr txBox="1"/>
          <p:nvPr/>
        </p:nvSpPr>
        <p:spPr>
          <a:xfrm>
            <a:off x="6565999" y="5157192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9" name="Grouper 68"/>
          <p:cNvGrpSpPr/>
          <p:nvPr/>
        </p:nvGrpSpPr>
        <p:grpSpPr>
          <a:xfrm>
            <a:off x="6957013" y="5189083"/>
            <a:ext cx="2007475" cy="584776"/>
            <a:chOff x="2325921" y="1811167"/>
            <a:chExt cx="2007475" cy="584776"/>
          </a:xfrm>
        </p:grpSpPr>
        <p:sp>
          <p:nvSpPr>
            <p:cNvPr id="70" name="Rectangle 6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5753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>
            <a:off x="2325921" y="1836112"/>
            <a:ext cx="2131307" cy="584776"/>
            <a:chOff x="2325921" y="1811167"/>
            <a:chExt cx="2131307" cy="584776"/>
          </a:xfrm>
        </p:grpSpPr>
        <p:sp>
          <p:nvSpPr>
            <p:cNvPr id="9" name="Rectangle 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yes</a:t>
              </a:r>
              <a:r>
                <a:rPr lang="en-US" sz="3200" b="1" dirty="0" smtClean="0"/>
                <a:t> </a:t>
              </a:r>
              <a:endParaRPr lang="en-US" sz="3200" b="1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archemin vertical 2"/>
          <p:cNvSpPr/>
          <p:nvPr/>
        </p:nvSpPr>
        <p:spPr>
          <a:xfrm>
            <a:off x="2138510" y="324186"/>
            <a:ext cx="6934239" cy="101658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Exactly one process always receives yes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5220488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1763688" y="4365104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3688" y="35730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244850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951099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29" name="Grouper 28"/>
          <p:cNvGrpSpPr/>
          <p:nvPr/>
        </p:nvGrpSpPr>
        <p:grpSpPr>
          <a:xfrm>
            <a:off x="1635864" y="2740811"/>
            <a:ext cx="2007475" cy="584776"/>
            <a:chOff x="2325921" y="1811167"/>
            <a:chExt cx="2007475" cy="584776"/>
          </a:xfrm>
        </p:grpSpPr>
        <p:sp>
          <p:nvSpPr>
            <p:cNvPr id="30" name="Rectangle 2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2120462" y="3564304"/>
            <a:ext cx="2007475" cy="584776"/>
            <a:chOff x="2325921" y="1811167"/>
            <a:chExt cx="2007475" cy="584776"/>
          </a:xfrm>
        </p:grpSpPr>
        <p:sp>
          <p:nvSpPr>
            <p:cNvPr id="36" name="Rectangle 3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8" name="Grouper 37"/>
          <p:cNvGrpSpPr/>
          <p:nvPr/>
        </p:nvGrpSpPr>
        <p:grpSpPr>
          <a:xfrm>
            <a:off x="2123728" y="4356392"/>
            <a:ext cx="2007475" cy="584776"/>
            <a:chOff x="2325921" y="1811167"/>
            <a:chExt cx="2007475" cy="584776"/>
          </a:xfrm>
        </p:grpSpPr>
        <p:sp>
          <p:nvSpPr>
            <p:cNvPr id="39" name="Rectangle 3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2" name="Grouper 41"/>
          <p:cNvGrpSpPr/>
          <p:nvPr/>
        </p:nvGrpSpPr>
        <p:grpSpPr>
          <a:xfrm>
            <a:off x="1202406" y="5191640"/>
            <a:ext cx="2007475" cy="584776"/>
            <a:chOff x="2325921" y="1811167"/>
            <a:chExt cx="2007475" cy="584776"/>
          </a:xfrm>
        </p:grpSpPr>
        <p:sp>
          <p:nvSpPr>
            <p:cNvPr id="43" name="Rectangle 42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1" name="Grouper 40"/>
          <p:cNvGrpSpPr/>
          <p:nvPr/>
        </p:nvGrpSpPr>
        <p:grpSpPr>
          <a:xfrm>
            <a:off x="4730798" y="1836112"/>
            <a:ext cx="2131307" cy="584776"/>
            <a:chOff x="2325921" y="1811167"/>
            <a:chExt cx="2131307" cy="584776"/>
          </a:xfrm>
        </p:grpSpPr>
        <p:sp>
          <p:nvSpPr>
            <p:cNvPr id="45" name="Rectangle 44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yes 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7" name="ZoneTexte 46"/>
          <p:cNvSpPr txBox="1"/>
          <p:nvPr/>
        </p:nvSpPr>
        <p:spPr>
          <a:xfrm>
            <a:off x="4355976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48" name="Grouper 47"/>
          <p:cNvGrpSpPr/>
          <p:nvPr/>
        </p:nvGrpSpPr>
        <p:grpSpPr>
          <a:xfrm>
            <a:off x="7121213" y="1816461"/>
            <a:ext cx="2131307" cy="584776"/>
            <a:chOff x="2325921" y="1811167"/>
            <a:chExt cx="2131307" cy="584776"/>
          </a:xfrm>
        </p:grpSpPr>
        <p:sp>
          <p:nvSpPr>
            <p:cNvPr id="49" name="Rectangle 4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yes</a:t>
              </a:r>
              <a:r>
                <a:rPr lang="en-US" sz="3200" b="1" dirty="0" smtClean="0"/>
                <a:t> </a:t>
              </a:r>
              <a:endParaRPr lang="en-US" sz="3200" b="1" dirty="0"/>
            </a:p>
          </p:txBody>
        </p:sp>
      </p:grpSp>
      <p:sp>
        <p:nvSpPr>
          <p:cNvPr id="51" name="ZoneTexte 50"/>
          <p:cNvSpPr txBox="1"/>
          <p:nvPr/>
        </p:nvSpPr>
        <p:spPr>
          <a:xfrm>
            <a:off x="6746391" y="17728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4693791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53" name="Grouper 52"/>
          <p:cNvGrpSpPr/>
          <p:nvPr/>
        </p:nvGrpSpPr>
        <p:grpSpPr>
          <a:xfrm>
            <a:off x="5084805" y="2740811"/>
            <a:ext cx="2007475" cy="584776"/>
            <a:chOff x="2325921" y="1811167"/>
            <a:chExt cx="2007475" cy="584776"/>
          </a:xfrm>
        </p:grpSpPr>
        <p:sp>
          <p:nvSpPr>
            <p:cNvPr id="54" name="Rectangle 53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56" name="ZoneTexte 55"/>
          <p:cNvSpPr txBox="1"/>
          <p:nvPr/>
        </p:nvSpPr>
        <p:spPr>
          <a:xfrm>
            <a:off x="5413871" y="3532413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57" name="Grouper 56"/>
          <p:cNvGrpSpPr/>
          <p:nvPr/>
        </p:nvGrpSpPr>
        <p:grpSpPr>
          <a:xfrm>
            <a:off x="5804885" y="3564304"/>
            <a:ext cx="2007475" cy="584776"/>
            <a:chOff x="2325921" y="1811167"/>
            <a:chExt cx="2007475" cy="584776"/>
          </a:xfrm>
        </p:grpSpPr>
        <p:sp>
          <p:nvSpPr>
            <p:cNvPr id="58" name="Rectangle 57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0" name="ZoneTexte 59"/>
          <p:cNvSpPr txBox="1"/>
          <p:nvPr/>
        </p:nvSpPr>
        <p:spPr>
          <a:xfrm>
            <a:off x="4499992" y="4324501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1" name="Grouper 60"/>
          <p:cNvGrpSpPr/>
          <p:nvPr/>
        </p:nvGrpSpPr>
        <p:grpSpPr>
          <a:xfrm>
            <a:off x="4891006" y="4356392"/>
            <a:ext cx="2007475" cy="584776"/>
            <a:chOff x="2325921" y="1811167"/>
            <a:chExt cx="2007475" cy="584776"/>
          </a:xfrm>
        </p:grpSpPr>
        <p:sp>
          <p:nvSpPr>
            <p:cNvPr id="62" name="Rectangle 61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4" name="ZoneTexte 63"/>
          <p:cNvSpPr txBox="1"/>
          <p:nvPr/>
        </p:nvSpPr>
        <p:spPr>
          <a:xfrm>
            <a:off x="3779912" y="5157192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5" name="Grouper 64"/>
          <p:cNvGrpSpPr/>
          <p:nvPr/>
        </p:nvGrpSpPr>
        <p:grpSpPr>
          <a:xfrm>
            <a:off x="4170926" y="5189083"/>
            <a:ext cx="2007475" cy="584776"/>
            <a:chOff x="2325921" y="1811167"/>
            <a:chExt cx="2007475" cy="584776"/>
          </a:xfrm>
        </p:grpSpPr>
        <p:sp>
          <p:nvSpPr>
            <p:cNvPr id="66" name="Rectangle 6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8" name="ZoneTexte 67"/>
          <p:cNvSpPr txBox="1"/>
          <p:nvPr/>
        </p:nvSpPr>
        <p:spPr>
          <a:xfrm>
            <a:off x="6565999" y="5157192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9" name="Grouper 68"/>
          <p:cNvGrpSpPr/>
          <p:nvPr/>
        </p:nvGrpSpPr>
        <p:grpSpPr>
          <a:xfrm>
            <a:off x="6957013" y="5189083"/>
            <a:ext cx="2007475" cy="584776"/>
            <a:chOff x="2325921" y="1811167"/>
            <a:chExt cx="2007475" cy="584776"/>
          </a:xfrm>
        </p:grpSpPr>
        <p:sp>
          <p:nvSpPr>
            <p:cNvPr id="70" name="Rectangle 6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061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pic>
        <p:nvPicPr>
          <p:cNvPr id="19461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2032000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3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4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5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6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7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8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9469" name="Connecteur droit 16"/>
          <p:cNvCxnSpPr>
            <a:cxnSpLocks noChangeShapeType="1"/>
            <a:stCxn id="19462" idx="4"/>
            <a:endCxn id="19464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Connecteur droit 19"/>
          <p:cNvCxnSpPr>
            <a:cxnSpLocks noChangeShapeType="1"/>
            <a:stCxn id="19462" idx="6"/>
            <a:endCxn id="19468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Connecteur droit 21"/>
          <p:cNvCxnSpPr>
            <a:cxnSpLocks noChangeShapeType="1"/>
            <a:stCxn id="19468" idx="4"/>
            <a:endCxn id="19467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Connecteur droit 23"/>
          <p:cNvCxnSpPr>
            <a:cxnSpLocks noChangeShapeType="1"/>
            <a:stCxn id="19467" idx="2"/>
            <a:endCxn id="19464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Connecteur droit 26"/>
          <p:cNvCxnSpPr>
            <a:cxnSpLocks noChangeShapeType="1"/>
            <a:stCxn id="19468" idx="6"/>
            <a:endCxn id="19466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Connecteur droit 30"/>
          <p:cNvCxnSpPr>
            <a:cxnSpLocks noChangeShapeType="1"/>
            <a:stCxn id="19466" idx="3"/>
            <a:endCxn id="19467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5" name="Connecteur droit 34"/>
          <p:cNvCxnSpPr>
            <a:cxnSpLocks noChangeShapeType="1"/>
            <a:stCxn id="19463" idx="2"/>
            <a:endCxn id="19466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Connecteur droit 36"/>
          <p:cNvCxnSpPr>
            <a:cxnSpLocks noChangeShapeType="1"/>
            <a:stCxn id="19464" idx="5"/>
            <a:endCxn id="19465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Connecteur droit 39"/>
          <p:cNvCxnSpPr>
            <a:cxnSpLocks noChangeShapeType="1"/>
            <a:stCxn id="19467" idx="3"/>
            <a:endCxn id="19465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8" name="Parchemin horizontal 25"/>
          <p:cNvSpPr>
            <a:spLocks noChangeArrowheads="1"/>
          </p:cNvSpPr>
          <p:nvPr/>
        </p:nvSpPr>
        <p:spPr bwMode="auto">
          <a:xfrm>
            <a:off x="4532313" y="3933056"/>
            <a:ext cx="4504183" cy="2896319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 b="1" dirty="0"/>
              <a:t>T</a:t>
            </a:r>
            <a:r>
              <a:rPr lang="en-US" sz="3200" b="1" dirty="0" smtClean="0"/>
              <a:t>ransient faults: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/>
              <a:t>Location</a:t>
            </a:r>
            <a:r>
              <a:rPr lang="en-US" sz="2000" dirty="0"/>
              <a:t>: node or link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/>
              <a:t>Duration</a:t>
            </a:r>
            <a:r>
              <a:rPr lang="en-US" sz="2000" dirty="0"/>
              <a:t>: finite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/>
              <a:t>Frequency</a:t>
            </a:r>
            <a:r>
              <a:rPr lang="en-US" sz="2000" dirty="0"/>
              <a:t>: </a:t>
            </a:r>
            <a:r>
              <a:rPr lang="en-US" sz="2000" dirty="0" smtClean="0"/>
              <a:t>low</a:t>
            </a:r>
            <a:endParaRPr lang="en-US" sz="2000" dirty="0"/>
          </a:p>
          <a:p>
            <a:r>
              <a:rPr lang="en-US" sz="2000" i="1" dirty="0" smtClean="0"/>
              <a:t>e.g., </a:t>
            </a:r>
            <a:r>
              <a:rPr lang="en-US" sz="2000" dirty="0" smtClean="0"/>
              <a:t>memory corruptions, </a:t>
            </a:r>
            <a:r>
              <a:rPr lang="en-US" sz="2000" dirty="0"/>
              <a:t>message losses, message </a:t>
            </a:r>
            <a:r>
              <a:rPr lang="en-US" sz="2000" dirty="0" smtClean="0"/>
              <a:t>corruptions</a:t>
            </a:r>
            <a:endParaRPr lang="en-US" sz="2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4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of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/>
              <a:t>synchronous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Non-stabilizing </a:t>
            </a:r>
            <a:r>
              <a:rPr lang="en-US" dirty="0" smtClean="0"/>
              <a:t>probabilistic solution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Probabilistic </a:t>
            </a:r>
            <a:r>
              <a:rPr lang="en-US" dirty="0" smtClean="0">
                <a:solidFill>
                  <a:srgbClr val="FF0000"/>
                </a:solidFill>
              </a:rPr>
              <a:t>self-stabilizing </a:t>
            </a:r>
            <a:r>
              <a:rPr lang="en-US" dirty="0" smtClean="0"/>
              <a:t>solution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Probabilistic </a:t>
            </a:r>
            <a:r>
              <a:rPr lang="en-US" dirty="0" smtClean="0">
                <a:solidFill>
                  <a:srgbClr val="FF0000"/>
                </a:solidFill>
              </a:rPr>
              <a:t>snap-stabilizing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Flèche vers le bas 4"/>
          <p:cNvSpPr/>
          <p:nvPr/>
        </p:nvSpPr>
        <p:spPr>
          <a:xfrm>
            <a:off x="4263810" y="2852936"/>
            <a:ext cx="648072" cy="5760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èche vers le bas 5"/>
          <p:cNvSpPr/>
          <p:nvPr/>
        </p:nvSpPr>
        <p:spPr>
          <a:xfrm>
            <a:off x="4283968" y="4005064"/>
            <a:ext cx="648072" cy="5760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5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Knowledge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processes has </a:t>
            </a:r>
            <a:r>
              <a:rPr lang="en-US" b="1" dirty="0" smtClean="0"/>
              <a:t>no global information </a:t>
            </a:r>
            <a:r>
              <a:rPr lang="en-US" dirty="0" smtClean="0"/>
              <a:t>about the network (</a:t>
            </a:r>
            <a:r>
              <a:rPr lang="en-US" i="1" dirty="0" smtClean="0"/>
              <a:t>e.g.,</a:t>
            </a:r>
            <a:r>
              <a:rPr lang="en-US" dirty="0" smtClean="0"/>
              <a:t> its size), the problem is impossible to solve</a:t>
            </a:r>
          </a:p>
          <a:p>
            <a:endParaRPr lang="en-US" dirty="0"/>
          </a:p>
          <a:p>
            <a:pPr algn="just"/>
            <a:r>
              <a:rPr lang="en-US" b="1" dirty="0" smtClean="0"/>
              <a:t>Sketch: </a:t>
            </a:r>
            <a:r>
              <a:rPr lang="en-US" dirty="0"/>
              <a:t>w</a:t>
            </a:r>
            <a:r>
              <a:rPr lang="en-US" dirty="0" smtClean="0"/>
              <a:t>e can reduce the problem to the </a:t>
            </a:r>
            <a:r>
              <a:rPr lang="en-US" b="1" dirty="0" smtClean="0"/>
              <a:t>Ring-Size Counting problem</a:t>
            </a:r>
            <a:r>
              <a:rPr lang="en-US" dirty="0" smtClean="0"/>
              <a:t>, which is known to be impossible to solve in anonymous networks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5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Knowledge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964488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We assume that each process knows a value </a:t>
            </a:r>
            <a:r>
              <a:rPr lang="en-US" b="1" dirty="0" smtClean="0"/>
              <a:t>B </a:t>
            </a:r>
            <a:r>
              <a:rPr lang="en-US" dirty="0" err="1" smtClean="0"/>
              <a:t>s.t.</a:t>
            </a:r>
            <a:r>
              <a:rPr lang="en-US" dirty="0" smtClean="0"/>
              <a:t>:</a:t>
            </a:r>
          </a:p>
          <a:p>
            <a:pPr marL="457200" lvl="1" indent="0" algn="ctr">
              <a:buNone/>
            </a:pPr>
            <a:endParaRPr lang="en-US" b="1" dirty="0" smtClean="0"/>
          </a:p>
          <a:p>
            <a:pPr marL="457200" lvl="1" indent="0" algn="ctr">
              <a:buNone/>
            </a:pPr>
            <a:r>
              <a:rPr lang="en-US" b="1" dirty="0" smtClean="0"/>
              <a:t>B &lt; </a:t>
            </a:r>
            <a:r>
              <a:rPr lang="en-US" b="1" i="1" dirty="0" smtClean="0"/>
              <a:t>n</a:t>
            </a:r>
            <a:r>
              <a:rPr lang="en-US" b="1" dirty="0" smtClean="0"/>
              <a:t> ≤ 2B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where </a:t>
            </a:r>
            <a:r>
              <a:rPr lang="en-US" b="1" i="1" dirty="0" smtClean="0"/>
              <a:t>n</a:t>
            </a:r>
            <a:r>
              <a:rPr lang="en-US" dirty="0" smtClean="0"/>
              <a:t> is the number of processes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0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 in a fault-free </a:t>
            </a:r>
            <a:br>
              <a:rPr lang="en-US" dirty="0" smtClean="0"/>
            </a:br>
            <a:r>
              <a:rPr lang="en-US" dirty="0" smtClean="0"/>
              <a:t>synchronous system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3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Each process executes infinitely many </a:t>
            </a:r>
            <a:r>
              <a:rPr lang="en-US" b="1" dirty="0" smtClean="0"/>
              <a:t>cycles</a:t>
            </a:r>
          </a:p>
          <a:p>
            <a:pPr lvl="1" algn="just"/>
            <a:r>
              <a:rPr lang="en-US" dirty="0" smtClean="0"/>
              <a:t>The inputs of a cycle are a Boolean variable </a:t>
            </a:r>
            <a:r>
              <a:rPr lang="en-US" b="1" dirty="0" smtClean="0"/>
              <a:t>LE</a:t>
            </a:r>
            <a:r>
              <a:rPr lang="en-US" dirty="0" smtClean="0"/>
              <a:t> at each process</a:t>
            </a:r>
          </a:p>
          <a:p>
            <a:pPr lvl="1" algn="just"/>
            <a:r>
              <a:rPr lang="en-US" dirty="0" smtClean="0"/>
              <a:t>Initially, the value of </a:t>
            </a:r>
            <a:r>
              <a:rPr lang="en-US" b="1" dirty="0" smtClean="0"/>
              <a:t>LE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randomly</a:t>
            </a:r>
            <a:r>
              <a:rPr lang="en-US" i="1" dirty="0" smtClean="0"/>
              <a:t> </a:t>
            </a:r>
            <a:r>
              <a:rPr lang="en-US" dirty="0" smtClean="0"/>
              <a:t>chosen </a:t>
            </a:r>
          </a:p>
          <a:p>
            <a:pPr lvl="1" algn="just"/>
            <a:r>
              <a:rPr lang="en-US" dirty="0" smtClean="0"/>
              <a:t>A cycle consists in computing a variable </a:t>
            </a:r>
            <a:r>
              <a:rPr lang="en-US" b="1" dirty="0" smtClean="0"/>
              <a:t>UNIQ</a:t>
            </a:r>
            <a:r>
              <a:rPr lang="en-US" dirty="0" smtClean="0"/>
              <a:t> at each process which states if there is a </a:t>
            </a:r>
            <a:r>
              <a:rPr lang="en-US" i="1" dirty="0" smtClean="0">
                <a:solidFill>
                  <a:srgbClr val="FF0000"/>
                </a:solidFill>
              </a:rPr>
              <a:t>unique process </a:t>
            </a:r>
            <a:r>
              <a:rPr lang="en-US" dirty="0" smtClean="0"/>
              <a:t>satisfying </a:t>
            </a:r>
            <a:r>
              <a:rPr lang="en-US" b="1" dirty="0" smtClean="0"/>
              <a:t>LE = true</a:t>
            </a:r>
          </a:p>
          <a:p>
            <a:pPr lvl="2" algn="just"/>
            <a:r>
              <a:rPr lang="en-US" dirty="0" smtClean="0"/>
              <a:t>If yes, </a:t>
            </a:r>
            <a:r>
              <a:rPr lang="en-US" b="1" dirty="0" smtClean="0"/>
              <a:t>LE </a:t>
            </a:r>
            <a:r>
              <a:rPr lang="en-US" dirty="0" smtClean="0"/>
              <a:t>remains </a:t>
            </a:r>
            <a:r>
              <a:rPr lang="en-US" i="1" dirty="0" smtClean="0">
                <a:solidFill>
                  <a:srgbClr val="FF0000"/>
                </a:solidFill>
              </a:rPr>
              <a:t>unchanged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each process</a:t>
            </a:r>
          </a:p>
          <a:p>
            <a:pPr lvl="2" algn="just"/>
            <a:r>
              <a:rPr lang="en-US" dirty="0" smtClean="0"/>
              <a:t>Otherwise, each </a:t>
            </a:r>
            <a:r>
              <a:rPr lang="en-US" b="1" dirty="0" smtClean="0"/>
              <a:t>LE</a:t>
            </a:r>
            <a:r>
              <a:rPr lang="en-US" dirty="0" smtClean="0"/>
              <a:t> variable is </a:t>
            </a:r>
            <a:r>
              <a:rPr lang="en-US" i="1" dirty="0" smtClean="0">
                <a:solidFill>
                  <a:srgbClr val="FF0000"/>
                </a:solidFill>
              </a:rPr>
              <a:t>randomly reset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8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54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Upon a request, a process waits </a:t>
            </a:r>
            <a:r>
              <a:rPr lang="en-US" i="1" dirty="0" smtClean="0">
                <a:solidFill>
                  <a:srgbClr val="FF0000"/>
                </a:solidFill>
              </a:rPr>
              <a:t>the end of the cycle</a:t>
            </a:r>
          </a:p>
          <a:p>
            <a:pPr lvl="1" algn="just"/>
            <a:r>
              <a:rPr lang="en-US" dirty="0" smtClean="0"/>
              <a:t>If </a:t>
            </a:r>
            <a:r>
              <a:rPr lang="en-US" b="1" dirty="0" smtClean="0"/>
              <a:t>UNIQ </a:t>
            </a:r>
            <a:r>
              <a:rPr lang="en-US" b="1" dirty="0"/>
              <a:t>=</a:t>
            </a:r>
            <a:r>
              <a:rPr lang="en-US" b="1" dirty="0" smtClean="0"/>
              <a:t> true</a:t>
            </a:r>
            <a:r>
              <a:rPr lang="en-US" dirty="0" smtClean="0"/>
              <a:t>, then </a:t>
            </a:r>
            <a:r>
              <a:rPr lang="en-US" b="1" dirty="0" smtClean="0"/>
              <a:t>the value of LE is the answer</a:t>
            </a:r>
          </a:p>
          <a:p>
            <a:pPr lvl="1" algn="just"/>
            <a:r>
              <a:rPr lang="en-US" dirty="0" smtClean="0"/>
              <a:t>Otherwise, the answer is</a:t>
            </a:r>
            <a:r>
              <a:rPr lang="en-US" b="1" dirty="0" smtClean="0"/>
              <a:t> delayed</a:t>
            </a:r>
            <a:r>
              <a:rPr lang="en-US" dirty="0" smtClean="0"/>
              <a:t> until (at least) the end of the next cycle</a:t>
            </a:r>
          </a:p>
          <a:p>
            <a:pPr lvl="1" algn="just"/>
            <a:endParaRPr lang="en-US" dirty="0"/>
          </a:p>
          <a:p>
            <a:pPr algn="just"/>
            <a:r>
              <a:rPr lang="en-US" b="1" dirty="0" smtClean="0"/>
              <a:t>Aim: </a:t>
            </a:r>
            <a:r>
              <a:rPr lang="en-US" dirty="0" smtClean="0"/>
              <a:t>ensure that within </a:t>
            </a:r>
            <a:r>
              <a:rPr lang="en-US" i="1" dirty="0" smtClean="0">
                <a:solidFill>
                  <a:srgbClr val="FF0000"/>
                </a:solidFill>
              </a:rPr>
              <a:t>almost surely finite time </a:t>
            </a:r>
            <a:r>
              <a:rPr lang="en-US" dirty="0" smtClean="0"/>
              <a:t>there is a unique process satisfying </a:t>
            </a:r>
            <a:r>
              <a:rPr lang="en-US" b="1" dirty="0" smtClean="0"/>
              <a:t>LE = true</a:t>
            </a:r>
            <a:endParaRPr lang="en-US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9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696" y="1600200"/>
            <a:ext cx="8686800" cy="4525963"/>
          </a:xfrm>
        </p:spPr>
        <p:txBody>
          <a:bodyPr/>
          <a:lstStyle/>
          <a:p>
            <a:r>
              <a:rPr lang="en-US" dirty="0" smtClean="0"/>
              <a:t>Initially</a:t>
            </a:r>
          </a:p>
          <a:p>
            <a:pPr lvl="1"/>
            <a:r>
              <a:rPr lang="en-US" dirty="0" smtClean="0"/>
              <a:t>The value of </a:t>
            </a:r>
            <a:r>
              <a:rPr lang="en-US" b="1" dirty="0" smtClean="0"/>
              <a:t>LE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randomly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chosen by each process</a:t>
            </a:r>
          </a:p>
          <a:p>
            <a:pPr lvl="1"/>
            <a:r>
              <a:rPr lang="en-US" b="1" dirty="0" smtClean="0"/>
              <a:t>UNIQ</a:t>
            </a:r>
            <a:r>
              <a:rPr lang="en-US" dirty="0" smtClean="0"/>
              <a:t> is set to false</a:t>
            </a:r>
          </a:p>
          <a:p>
            <a:r>
              <a:rPr lang="en-US" dirty="0" smtClean="0"/>
              <a:t>Each </a:t>
            </a:r>
            <a:r>
              <a:rPr lang="en-US" b="1" dirty="0" smtClean="0"/>
              <a:t>cycle</a:t>
            </a:r>
            <a:r>
              <a:rPr lang="en-US" dirty="0" smtClean="0"/>
              <a:t> is made of </a:t>
            </a:r>
            <a:r>
              <a:rPr lang="en-US" b="1" dirty="0"/>
              <a:t>3</a:t>
            </a:r>
            <a:r>
              <a:rPr lang="en-US" b="1" dirty="0" smtClean="0"/>
              <a:t> phases</a:t>
            </a:r>
          </a:p>
          <a:p>
            <a:r>
              <a:rPr lang="en-US" dirty="0" smtClean="0"/>
              <a:t>Each phase lasts </a:t>
            </a:r>
            <a:r>
              <a:rPr lang="en-US" b="1" dirty="0" smtClean="0"/>
              <a:t>2B</a:t>
            </a:r>
            <a:r>
              <a:rPr lang="en-US" dirty="0" smtClean="0"/>
              <a:t> steps (2B &gt; Diameter)</a:t>
            </a:r>
          </a:p>
          <a:p>
            <a:r>
              <a:rPr lang="en-US" dirty="0" smtClean="0"/>
              <a:t>Each process has a </a:t>
            </a:r>
            <a:r>
              <a:rPr lang="en-US" b="1" dirty="0" smtClean="0"/>
              <a:t>local clock </a:t>
            </a:r>
            <a:r>
              <a:rPr lang="en-US" dirty="0" smtClean="0"/>
              <a:t>which takes value in </a:t>
            </a:r>
            <a:r>
              <a:rPr lang="en-US" b="1" dirty="0" smtClean="0"/>
              <a:t>[0..</a:t>
            </a:r>
            <a:r>
              <a:rPr lang="en-US" b="1" dirty="0" smtClean="0"/>
              <a:t>6B-1] </a:t>
            </a:r>
            <a:r>
              <a:rPr lang="en-US" dirty="0" smtClean="0"/>
              <a:t>to know in which phase it is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8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4584" y="2923927"/>
            <a:ext cx="2483768" cy="1081137"/>
          </a:xfrm>
          <a:prstGeom prst="rect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Phase 1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68352" y="2923927"/>
            <a:ext cx="2483768" cy="1081137"/>
          </a:xfrm>
          <a:prstGeom prst="rect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Phase 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16624" y="2922910"/>
            <a:ext cx="2483768" cy="1081137"/>
          </a:xfrm>
          <a:prstGeom prst="rect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Phase 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1255" y="3933056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2864975" y="3933056"/>
            <a:ext cx="567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2B</a:t>
            </a:r>
            <a:endParaRPr lang="en-US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292080" y="3933056"/>
            <a:ext cx="567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4</a:t>
            </a:r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7820490" y="3933056"/>
            <a:ext cx="859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6B-1</a:t>
            </a:r>
            <a:endParaRPr lang="en-US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864975" y="1844824"/>
            <a:ext cx="31548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One cycle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027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First Phase: </a:t>
            </a:r>
            <a:r>
              <a:rPr lang="en-US" dirty="0"/>
              <a:t>c</a:t>
            </a:r>
            <a:r>
              <a:rPr lang="en-US" dirty="0" smtClean="0"/>
              <a:t>ompute a </a:t>
            </a:r>
            <a:r>
              <a:rPr lang="en-US" i="1" dirty="0" smtClean="0">
                <a:solidFill>
                  <a:srgbClr val="FF0000"/>
                </a:solidFill>
              </a:rPr>
              <a:t>spanning forest</a:t>
            </a:r>
            <a:r>
              <a:rPr lang="en-US" dirty="0" smtClean="0"/>
              <a:t> s.t. </a:t>
            </a:r>
          </a:p>
          <a:p>
            <a:pPr lvl="1"/>
            <a:r>
              <a:rPr lang="en-US" dirty="0" smtClean="0"/>
              <a:t>Each tree is rooted at a process such that </a:t>
            </a:r>
            <a:r>
              <a:rPr lang="en-US" b="1" dirty="0" smtClean="0"/>
              <a:t>LE = true</a:t>
            </a:r>
          </a:p>
          <a:p>
            <a:pPr lvl="1"/>
            <a:r>
              <a:rPr lang="en-US" dirty="0" smtClean="0"/>
              <a:t>If no such process: no tree at the end of the phase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llipse 4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0" idx="4"/>
            <a:endCxn id="5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8" idx="2"/>
            <a:endCxn id="5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2" idx="6"/>
            <a:endCxn id="5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5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12" idx="4"/>
          </p:cNvCxnSpPr>
          <p:nvPr/>
        </p:nvCxnSpPr>
        <p:spPr>
          <a:xfrm>
            <a:off x="2410933" y="5373216"/>
            <a:ext cx="1033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21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0484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5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6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7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8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9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90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0491" name="Connecteur droit 16"/>
          <p:cNvCxnSpPr>
            <a:cxnSpLocks noChangeShapeType="1"/>
            <a:stCxn id="20484" idx="4"/>
            <a:endCxn id="20486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Connecteur droit 19"/>
          <p:cNvCxnSpPr>
            <a:cxnSpLocks noChangeShapeType="1"/>
            <a:stCxn id="20484" idx="6"/>
            <a:endCxn id="20490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Connecteur droit 21"/>
          <p:cNvCxnSpPr>
            <a:cxnSpLocks noChangeShapeType="1"/>
            <a:stCxn id="20490" idx="4"/>
            <a:endCxn id="20489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Connecteur droit 23"/>
          <p:cNvCxnSpPr>
            <a:cxnSpLocks noChangeShapeType="1"/>
            <a:stCxn id="20489" idx="2"/>
            <a:endCxn id="20486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Connecteur droit 26"/>
          <p:cNvCxnSpPr>
            <a:cxnSpLocks noChangeShapeType="1"/>
            <a:stCxn id="20490" idx="6"/>
            <a:endCxn id="20488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Connecteur droit 30"/>
          <p:cNvCxnSpPr>
            <a:cxnSpLocks noChangeShapeType="1"/>
            <a:stCxn id="20488" idx="3"/>
            <a:endCxn id="20489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Connecteur droit 34"/>
          <p:cNvCxnSpPr>
            <a:cxnSpLocks noChangeShapeType="1"/>
            <a:stCxn id="20485" idx="2"/>
            <a:endCxn id="20488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Connecteur droit 36"/>
          <p:cNvCxnSpPr>
            <a:cxnSpLocks noChangeShapeType="1"/>
            <a:stCxn id="20486" idx="5"/>
            <a:endCxn id="20487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Connecteur droit 39"/>
          <p:cNvCxnSpPr>
            <a:cxnSpLocks noChangeShapeType="1"/>
            <a:stCxn id="20489" idx="3"/>
            <a:endCxn id="20487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2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First Phase: </a:t>
            </a:r>
            <a:r>
              <a:rPr lang="en-US" dirty="0"/>
              <a:t>c</a:t>
            </a:r>
            <a:r>
              <a:rPr lang="en-US" dirty="0" smtClean="0"/>
              <a:t>ompute </a:t>
            </a:r>
            <a:r>
              <a:rPr lang="en-US" i="1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spanning forest</a:t>
            </a:r>
            <a:r>
              <a:rPr lang="en-US" i="1" dirty="0" smtClean="0"/>
              <a:t> </a:t>
            </a:r>
            <a:r>
              <a:rPr lang="en-US" dirty="0" smtClean="0"/>
              <a:t>s.t. </a:t>
            </a:r>
          </a:p>
          <a:p>
            <a:pPr lvl="1" algn="just"/>
            <a:r>
              <a:rPr lang="en-US" dirty="0" smtClean="0"/>
              <a:t>Each tree is rooted at a process such that </a:t>
            </a:r>
            <a:r>
              <a:rPr lang="en-US" b="1" dirty="0" smtClean="0"/>
              <a:t>LE = true</a:t>
            </a:r>
          </a:p>
          <a:p>
            <a:pPr lvl="1" algn="just"/>
            <a:r>
              <a:rPr lang="en-US" dirty="0" smtClean="0"/>
              <a:t>If no such process: no tree at the end of the phase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llipse 4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0" idx="4"/>
            <a:endCxn id="5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8" idx="2"/>
            <a:endCxn id="5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2" idx="6"/>
            <a:endCxn id="5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5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13" idx="0"/>
            <a:endCxn id="12" idx="4"/>
          </p:cNvCxnSpPr>
          <p:nvPr/>
        </p:nvCxnSpPr>
        <p:spPr>
          <a:xfrm flipH="1" flipV="1"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90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Second Phase: </a:t>
            </a:r>
            <a:r>
              <a:rPr lang="en-US" dirty="0"/>
              <a:t>e</a:t>
            </a:r>
            <a:r>
              <a:rPr lang="en-US" dirty="0" smtClean="0"/>
              <a:t>ach root (if any) computes the </a:t>
            </a:r>
            <a:r>
              <a:rPr lang="en-US" i="1" dirty="0" smtClean="0">
                <a:solidFill>
                  <a:srgbClr val="FF0000"/>
                </a:solidFill>
              </a:rPr>
              <a:t>number of nodes </a:t>
            </a:r>
            <a:r>
              <a:rPr lang="en-US" dirty="0" smtClean="0"/>
              <a:t>in its tree</a:t>
            </a:r>
          </a:p>
          <a:p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5" name="Connecteur droit 14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4"/>
            <a:endCxn id="6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8" idx="2"/>
            <a:endCxn id="6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6"/>
            <a:endCxn id="6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3" idx="0"/>
            <a:endCxn id="12" idx="4"/>
          </p:cNvCxnSpPr>
          <p:nvPr/>
        </p:nvCxnSpPr>
        <p:spPr>
          <a:xfrm flipH="1" flipV="1"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609583" y="2924944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619672" y="5479832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779912" y="5807005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6012160" y="4427230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962053" y="2949414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851920" y="295311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025554" y="5733256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1633272" y="4366845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779912" y="437119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7677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Phase: Each root (if any) computes the number of node in its tree</a:t>
            </a:r>
          </a:p>
          <a:p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5" name="Connecteur droit 14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endCxn id="10" idx="6"/>
          </p:cNvCxnSpPr>
          <p:nvPr/>
        </p:nvCxnSpPr>
        <p:spPr>
          <a:xfrm flipH="1" flipV="1">
            <a:off x="4932040" y="3594803"/>
            <a:ext cx="1457590" cy="4646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4"/>
            <a:endCxn id="6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8" idx="2"/>
            <a:endCxn id="6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6"/>
            <a:endCxn id="6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3" idx="0"/>
            <a:endCxn id="12" idx="4"/>
          </p:cNvCxnSpPr>
          <p:nvPr/>
        </p:nvCxnSpPr>
        <p:spPr>
          <a:xfrm flipH="1" flipV="1"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609583" y="2924944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619672" y="5479832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779912" y="5807005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6012160" y="4427230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962053" y="2949414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851920" y="295311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025554" y="5733256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1633272" y="4366845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779912" y="437119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6</a:t>
            </a:r>
          </a:p>
        </p:txBody>
      </p:sp>
      <p:sp>
        <p:nvSpPr>
          <p:cNvPr id="36" name="Parchemin vertical 35"/>
          <p:cNvSpPr/>
          <p:nvPr/>
        </p:nvSpPr>
        <p:spPr>
          <a:xfrm>
            <a:off x="0" y="44624"/>
            <a:ext cx="9144000" cy="3094603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chemeClr val="tx1"/>
                </a:solidFill>
              </a:rPr>
              <a:t>At the end of the phase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>
                <a:solidFill>
                  <a:schemeClr val="tx1"/>
                </a:solidFill>
              </a:rPr>
              <a:t>If </a:t>
            </a:r>
            <a:r>
              <a:rPr lang="en-US" sz="2800" b="1">
                <a:solidFill>
                  <a:schemeClr val="tx1"/>
                </a:solidFill>
              </a:rPr>
              <a:t>a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root has more that B processes </a:t>
            </a:r>
            <a:r>
              <a:rPr lang="en-US" sz="2800" dirty="0">
                <a:solidFill>
                  <a:schemeClr val="tx1"/>
                </a:solidFill>
              </a:rPr>
              <a:t>in its tree: </a:t>
            </a:r>
            <a:r>
              <a:rPr lang="en-US" sz="2800" b="1" dirty="0" smtClean="0">
                <a:solidFill>
                  <a:schemeClr val="tx1"/>
                </a:solidFill>
              </a:rPr>
              <a:t>LE </a:t>
            </a:r>
            <a:r>
              <a:rPr lang="en-US" sz="2800" b="1" dirty="0">
                <a:solidFill>
                  <a:schemeClr val="tx1"/>
                </a:solidFill>
              </a:rPr>
              <a:t>← true; UNIQ  ← true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dirty="0" smtClean="0">
                <a:solidFill>
                  <a:schemeClr val="tx1"/>
                </a:solidFill>
              </a:rPr>
              <a:t>either </a:t>
            </a:r>
            <a:r>
              <a:rPr lang="en-US" sz="2800" dirty="0">
                <a:solidFill>
                  <a:schemeClr val="tx1"/>
                </a:solidFill>
              </a:rPr>
              <a:t>cases, processes </a:t>
            </a:r>
            <a:r>
              <a:rPr lang="en-US" sz="2800" dirty="0" smtClean="0">
                <a:solidFill>
                  <a:schemeClr val="tx1"/>
                </a:solidFill>
              </a:rPr>
              <a:t>execute:  </a:t>
            </a:r>
            <a:r>
              <a:rPr lang="en-US" sz="2800" b="1" dirty="0" smtClean="0">
                <a:solidFill>
                  <a:schemeClr val="tx1"/>
                </a:solidFill>
              </a:rPr>
              <a:t>LE </a:t>
            </a:r>
            <a:r>
              <a:rPr lang="en-US" sz="2800" b="1" dirty="0">
                <a:solidFill>
                  <a:schemeClr val="tx1"/>
                </a:solidFill>
              </a:rPr>
              <a:t>← false; UNIQ  ← </a:t>
            </a:r>
            <a:r>
              <a:rPr lang="en-US" sz="2800" b="1" dirty="0" smtClean="0">
                <a:solidFill>
                  <a:schemeClr val="tx1"/>
                </a:solidFill>
              </a:rPr>
              <a:t>false</a:t>
            </a:r>
          </a:p>
          <a:p>
            <a:pPr lvl="1" algn="ctr"/>
            <a:r>
              <a:rPr lang="en-US" sz="2800" dirty="0" smtClean="0">
                <a:solidFill>
                  <a:schemeClr val="tx1"/>
                </a:solidFill>
              </a:rPr>
              <a:t>(Here, we choose </a:t>
            </a:r>
            <a:r>
              <a:rPr lang="en-US" sz="2800" b="1" dirty="0" smtClean="0">
                <a:solidFill>
                  <a:schemeClr val="tx1"/>
                </a:solidFill>
              </a:rPr>
              <a:t>B = 5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Phase: Each root (if any) computes the number of node in its tree</a:t>
            </a:r>
          </a:p>
          <a:p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5" name="Connecteur droit 14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4"/>
            <a:endCxn id="6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8" idx="2"/>
            <a:endCxn id="6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6"/>
            <a:endCxn id="6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2" idx="4"/>
            <a:endCxn id="13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403648" y="292494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446162" y="558924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563888" y="580700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F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724128" y="442723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294941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491880" y="2953118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F,2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5724128" y="5733256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1403648" y="436684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9" name="Parchemin vertical 38"/>
          <p:cNvSpPr/>
          <p:nvPr/>
        </p:nvSpPr>
        <p:spPr>
          <a:xfrm>
            <a:off x="0" y="44624"/>
            <a:ext cx="9144000" cy="3094603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chemeClr val="tx1"/>
                </a:solidFill>
              </a:rPr>
              <a:t>At the end of the phase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If </a:t>
            </a:r>
            <a:r>
              <a:rPr lang="en-US" sz="2800" b="1" dirty="0">
                <a:solidFill>
                  <a:schemeClr val="tx1"/>
                </a:solidFill>
              </a:rPr>
              <a:t>one root has more that B processes </a:t>
            </a:r>
            <a:r>
              <a:rPr lang="en-US" sz="2800" dirty="0">
                <a:solidFill>
                  <a:schemeClr val="tx1"/>
                </a:solidFill>
              </a:rPr>
              <a:t>in its tree: </a:t>
            </a:r>
            <a:r>
              <a:rPr lang="en-US" sz="2800" b="1" dirty="0" smtClean="0">
                <a:solidFill>
                  <a:schemeClr val="tx1"/>
                </a:solidFill>
              </a:rPr>
              <a:t>LE </a:t>
            </a:r>
            <a:r>
              <a:rPr lang="en-US" sz="2800" b="1" dirty="0">
                <a:solidFill>
                  <a:schemeClr val="tx1"/>
                </a:solidFill>
              </a:rPr>
              <a:t>← true; UNIQ  ← true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dirty="0" smtClean="0">
                <a:solidFill>
                  <a:schemeClr val="tx1"/>
                </a:solidFill>
              </a:rPr>
              <a:t>either </a:t>
            </a:r>
            <a:r>
              <a:rPr lang="en-US" sz="2800" dirty="0">
                <a:solidFill>
                  <a:schemeClr val="tx1"/>
                </a:solidFill>
              </a:rPr>
              <a:t>cases, processes </a:t>
            </a:r>
            <a:r>
              <a:rPr lang="en-US" sz="2800" dirty="0" smtClean="0">
                <a:solidFill>
                  <a:schemeClr val="tx1"/>
                </a:solidFill>
              </a:rPr>
              <a:t>execute:  </a:t>
            </a:r>
            <a:r>
              <a:rPr lang="en-US" sz="2800" b="1" dirty="0" smtClean="0">
                <a:solidFill>
                  <a:schemeClr val="tx1"/>
                </a:solidFill>
              </a:rPr>
              <a:t>LE </a:t>
            </a:r>
            <a:r>
              <a:rPr lang="en-US" sz="2800" b="1" dirty="0">
                <a:solidFill>
                  <a:schemeClr val="tx1"/>
                </a:solidFill>
              </a:rPr>
              <a:t>← false; UNIQ  ← </a:t>
            </a:r>
            <a:r>
              <a:rPr lang="en-US" sz="2800" b="1" dirty="0" smtClean="0">
                <a:solidFill>
                  <a:schemeClr val="tx1"/>
                </a:solidFill>
              </a:rPr>
              <a:t>false</a:t>
            </a:r>
          </a:p>
          <a:p>
            <a:pPr lvl="1" algn="ctr"/>
            <a:r>
              <a:rPr lang="en-US" sz="2800" dirty="0" smtClean="0">
                <a:solidFill>
                  <a:schemeClr val="tx1"/>
                </a:solidFill>
              </a:rPr>
              <a:t>(Here, we choose </a:t>
            </a:r>
            <a:r>
              <a:rPr lang="en-US" sz="2800" b="1" dirty="0" smtClean="0">
                <a:solidFill>
                  <a:schemeClr val="tx1"/>
                </a:solidFill>
              </a:rPr>
              <a:t>B = 5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6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Phase: Each root (if any) computes the number of node in its tree</a:t>
            </a:r>
          </a:p>
          <a:p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5" name="Connecteur droit 14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4"/>
            <a:endCxn id="6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8" idx="2"/>
            <a:endCxn id="6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6"/>
            <a:endCxn id="6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2" idx="4"/>
            <a:endCxn id="13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403648" y="292494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446162" y="558924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563888" y="580700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F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724128" y="442723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294941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491880" y="2953118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F,2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5724128" y="5733256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1403648" y="436684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6" name="Parchemin vertical 35"/>
          <p:cNvSpPr/>
          <p:nvPr/>
        </p:nvSpPr>
        <p:spPr>
          <a:xfrm>
            <a:off x="0" y="692696"/>
            <a:ext cx="9144000" cy="1944216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b="1" dirty="0" smtClean="0">
                <a:solidFill>
                  <a:srgbClr val="000000"/>
                </a:solidFill>
              </a:rPr>
              <a:t>Remark: </a:t>
            </a:r>
            <a:r>
              <a:rPr lang="en-US" sz="2800" dirty="0">
                <a:solidFill>
                  <a:srgbClr val="000000"/>
                </a:solidFill>
              </a:rPr>
              <a:t>a</a:t>
            </a:r>
            <a:r>
              <a:rPr lang="en-US" sz="2800" dirty="0" smtClean="0">
                <a:solidFill>
                  <a:srgbClr val="000000"/>
                </a:solidFill>
              </a:rPr>
              <a:t>t </a:t>
            </a:r>
            <a:r>
              <a:rPr lang="en-US" sz="2800" dirty="0">
                <a:solidFill>
                  <a:srgbClr val="000000"/>
                </a:solidFill>
              </a:rPr>
              <a:t>most one process can satisfy the first case because </a:t>
            </a:r>
            <a:r>
              <a:rPr lang="en-US" sz="2800" b="1" dirty="0">
                <a:solidFill>
                  <a:srgbClr val="000000"/>
                </a:solidFill>
              </a:rPr>
              <a:t>B ≥ n/2 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Third Phase: </a:t>
            </a:r>
            <a:r>
              <a:rPr lang="en-US" dirty="0" smtClean="0"/>
              <a:t>broadcast of the result</a:t>
            </a:r>
          </a:p>
          <a:p>
            <a:pPr lvl="1"/>
            <a:r>
              <a:rPr lang="en-US" dirty="0" smtClean="0"/>
              <a:t>Each process computes the </a:t>
            </a:r>
            <a:r>
              <a:rPr lang="en-US" i="1" dirty="0" smtClean="0">
                <a:solidFill>
                  <a:srgbClr val="FF0000"/>
                </a:solidFill>
              </a:rPr>
              <a:t>disjunction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  <a:endCxn id="14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F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5914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Third Phase: </a:t>
            </a:r>
            <a:r>
              <a:rPr lang="en-US" dirty="0" smtClean="0"/>
              <a:t>broadcast of the result</a:t>
            </a:r>
          </a:p>
          <a:p>
            <a:pPr lvl="1"/>
            <a:r>
              <a:rPr lang="en-US" dirty="0" smtClean="0"/>
              <a:t>Each process computes the </a:t>
            </a:r>
            <a:r>
              <a:rPr lang="en-US" i="1" dirty="0" smtClean="0">
                <a:solidFill>
                  <a:srgbClr val="FF0000"/>
                </a:solidFill>
              </a:rPr>
              <a:t>disjunction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  <a:endCxn id="14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1702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Third Phase: </a:t>
            </a:r>
            <a:r>
              <a:rPr lang="en-US" dirty="0" smtClean="0"/>
              <a:t>broadcast of the result</a:t>
            </a:r>
          </a:p>
          <a:p>
            <a:pPr lvl="1"/>
            <a:r>
              <a:rPr lang="en-US" dirty="0" smtClean="0"/>
              <a:t>Each process computes the </a:t>
            </a:r>
            <a:r>
              <a:rPr lang="en-US" i="1" dirty="0" smtClean="0">
                <a:solidFill>
                  <a:srgbClr val="FF0000"/>
                </a:solidFill>
              </a:rPr>
              <a:t>disjunction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  <a:endCxn id="14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1445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Phase: broadcast of the result</a:t>
            </a:r>
          </a:p>
          <a:p>
            <a:pPr lvl="1"/>
            <a:r>
              <a:rPr lang="en-US" dirty="0" smtClean="0"/>
              <a:t>Each process computes the disjunction 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  <a:endCxn id="14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7" name="Parchemin vertical 36"/>
          <p:cNvSpPr/>
          <p:nvPr/>
        </p:nvSpPr>
        <p:spPr>
          <a:xfrm>
            <a:off x="0" y="692696"/>
            <a:ext cx="9144000" cy="1944216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rgbClr val="000000"/>
                </a:solidFill>
              </a:rPr>
              <a:t>At the end of the cycle, </a:t>
            </a:r>
            <a:r>
              <a:rPr lang="en-US" sz="2800" b="1" dirty="0" smtClean="0">
                <a:solidFill>
                  <a:srgbClr val="000000"/>
                </a:solidFill>
              </a:rPr>
              <a:t>UNIQ = true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at a process </a:t>
            </a:r>
            <a:r>
              <a:rPr lang="en-US" sz="2800" i="1" dirty="0">
                <a:solidFill>
                  <a:srgbClr val="000000"/>
                </a:solidFill>
              </a:rPr>
              <a:t>IFF </a:t>
            </a:r>
            <a:r>
              <a:rPr lang="en-US" sz="2800" dirty="0">
                <a:solidFill>
                  <a:srgbClr val="000000"/>
                </a:solidFill>
              </a:rPr>
              <a:t>there a </a:t>
            </a:r>
            <a:r>
              <a:rPr lang="en-US" sz="2800" i="1" dirty="0">
                <a:solidFill>
                  <a:srgbClr val="FF0000"/>
                </a:solidFill>
              </a:rPr>
              <a:t>unique process </a:t>
            </a:r>
            <a:r>
              <a:rPr lang="en-US" sz="2800" dirty="0">
                <a:solidFill>
                  <a:srgbClr val="000000"/>
                </a:solidFill>
              </a:rPr>
              <a:t>such that </a:t>
            </a:r>
            <a:r>
              <a:rPr lang="en-US" sz="2800" b="1" dirty="0">
                <a:solidFill>
                  <a:srgbClr val="000000"/>
                </a:solidFill>
              </a:rPr>
              <a:t>LE = true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344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Phase: broadcast of the result</a:t>
            </a:r>
          </a:p>
          <a:p>
            <a:pPr lvl="1"/>
            <a:r>
              <a:rPr lang="en-US" dirty="0" smtClean="0"/>
              <a:t>Each process computes the disjunction 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</p:cNvCxnSpPr>
          <p:nvPr/>
        </p:nvCxnSpPr>
        <p:spPr>
          <a:xfrm>
            <a:off x="2410933" y="5373216"/>
            <a:ext cx="1033" cy="576064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8" name="Parchemin vertical 37"/>
          <p:cNvSpPr/>
          <p:nvPr/>
        </p:nvSpPr>
        <p:spPr>
          <a:xfrm>
            <a:off x="0" y="2922353"/>
            <a:ext cx="9144000" cy="379912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rgbClr val="000000"/>
                </a:solidFill>
              </a:rPr>
              <a:t>At the beginning of the next cycle: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LE</a:t>
            </a:r>
            <a:r>
              <a:rPr lang="en-US" sz="2800" dirty="0">
                <a:solidFill>
                  <a:srgbClr val="000000"/>
                </a:solidFill>
              </a:rPr>
              <a:t> is </a:t>
            </a:r>
            <a:r>
              <a:rPr lang="en-US" sz="2800" i="1" dirty="0">
                <a:solidFill>
                  <a:srgbClr val="FF0000"/>
                </a:solidFill>
              </a:rPr>
              <a:t>randomly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reset </a:t>
            </a:r>
            <a:r>
              <a:rPr lang="en-US" sz="2800" dirty="0" smtClean="0">
                <a:solidFill>
                  <a:srgbClr val="000000"/>
                </a:solidFill>
              </a:rPr>
              <a:t>if </a:t>
            </a:r>
            <a:r>
              <a:rPr lang="en-US" sz="2800" b="1" dirty="0">
                <a:solidFill>
                  <a:srgbClr val="000000"/>
                </a:solidFill>
              </a:rPr>
              <a:t>UNIQ =</a:t>
            </a:r>
            <a:r>
              <a:rPr lang="en-US" sz="2800" b="1" dirty="0" smtClean="0">
                <a:solidFill>
                  <a:srgbClr val="000000"/>
                </a:solidFill>
              </a:rPr>
              <a:t> false</a:t>
            </a:r>
          </a:p>
          <a:p>
            <a:pPr marL="1828800" lvl="3" indent="-457200">
              <a:buFont typeface="Arial"/>
              <a:buChar char="•"/>
            </a:pPr>
            <a:r>
              <a:rPr lang="en-US" sz="2800" i="1" dirty="0" smtClean="0">
                <a:solidFill>
                  <a:srgbClr val="000000"/>
                </a:solidFill>
              </a:rPr>
              <a:t>W.p.p</a:t>
            </a:r>
            <a:r>
              <a:rPr lang="en-US" sz="2800" i="1" dirty="0">
                <a:solidFill>
                  <a:srgbClr val="000000"/>
                </a:solidFill>
              </a:rPr>
              <a:t>. </a:t>
            </a:r>
            <a:r>
              <a:rPr lang="en-US" sz="2800" dirty="0">
                <a:solidFill>
                  <a:srgbClr val="000000"/>
                </a:solidFill>
              </a:rPr>
              <a:t>a process will be elected in the next cycle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Otherwise </a:t>
            </a:r>
            <a:r>
              <a:rPr lang="en-US" sz="2800" b="1" dirty="0">
                <a:solidFill>
                  <a:srgbClr val="000000"/>
                </a:solidFill>
              </a:rPr>
              <a:t>LE</a:t>
            </a:r>
            <a:r>
              <a:rPr lang="en-US" sz="2800" dirty="0">
                <a:solidFill>
                  <a:srgbClr val="000000"/>
                </a:solidFill>
              </a:rPr>
              <a:t> remains </a:t>
            </a:r>
            <a:r>
              <a:rPr lang="en-US" sz="2800" i="1" dirty="0" smtClean="0">
                <a:solidFill>
                  <a:srgbClr val="FF0000"/>
                </a:solidFill>
              </a:rPr>
              <a:t>constant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b="1" dirty="0" smtClean="0">
                <a:solidFill>
                  <a:srgbClr val="000000"/>
                </a:solidFill>
              </a:rPr>
              <a:t>UNIQ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is reset to false for each process</a:t>
            </a:r>
          </a:p>
        </p:txBody>
      </p:sp>
      <p:sp>
        <p:nvSpPr>
          <p:cNvPr id="39" name="Parchemin vertical 38"/>
          <p:cNvSpPr/>
          <p:nvPr/>
        </p:nvSpPr>
        <p:spPr>
          <a:xfrm>
            <a:off x="0" y="692696"/>
            <a:ext cx="9144000" cy="1944216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rgbClr val="000000"/>
                </a:solidFill>
              </a:rPr>
              <a:t>At the end of the cycle, </a:t>
            </a:r>
            <a:r>
              <a:rPr lang="en-US" sz="2800" b="1" dirty="0" smtClean="0">
                <a:solidFill>
                  <a:srgbClr val="000000"/>
                </a:solidFill>
              </a:rPr>
              <a:t>UNIQ = true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at a process </a:t>
            </a:r>
            <a:r>
              <a:rPr lang="en-US" sz="2800" i="1" dirty="0">
                <a:solidFill>
                  <a:srgbClr val="000000"/>
                </a:solidFill>
              </a:rPr>
              <a:t>IFF </a:t>
            </a:r>
            <a:r>
              <a:rPr lang="en-US" sz="2800" dirty="0">
                <a:solidFill>
                  <a:srgbClr val="000000"/>
                </a:solidFill>
              </a:rPr>
              <a:t>there a </a:t>
            </a:r>
            <a:r>
              <a:rPr lang="en-US" sz="2800" i="1" dirty="0">
                <a:solidFill>
                  <a:srgbClr val="FF0000"/>
                </a:solidFill>
              </a:rPr>
              <a:t>unique process </a:t>
            </a:r>
            <a:r>
              <a:rPr lang="en-US" sz="2800" dirty="0">
                <a:solidFill>
                  <a:srgbClr val="000000"/>
                </a:solidFill>
              </a:rPr>
              <a:t>such that </a:t>
            </a:r>
            <a:r>
              <a:rPr lang="en-US" sz="2800" b="1" dirty="0">
                <a:solidFill>
                  <a:srgbClr val="000000"/>
                </a:solidFill>
              </a:rPr>
              <a:t>LE = true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048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1508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09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0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1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2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3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4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1515" name="Connecteur droit 16"/>
          <p:cNvCxnSpPr>
            <a:cxnSpLocks noChangeShapeType="1"/>
            <a:stCxn id="21508" idx="4"/>
            <a:endCxn id="21510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Connecteur droit 19"/>
          <p:cNvCxnSpPr>
            <a:cxnSpLocks noChangeShapeType="1"/>
            <a:stCxn id="21508" idx="6"/>
            <a:endCxn id="21514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Connecteur droit 21"/>
          <p:cNvCxnSpPr>
            <a:cxnSpLocks noChangeShapeType="1"/>
            <a:stCxn id="21514" idx="4"/>
            <a:endCxn id="21513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Connecteur droit 23"/>
          <p:cNvCxnSpPr>
            <a:cxnSpLocks noChangeShapeType="1"/>
            <a:stCxn id="21513" idx="2"/>
            <a:endCxn id="21510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Connecteur droit 26"/>
          <p:cNvCxnSpPr>
            <a:cxnSpLocks noChangeShapeType="1"/>
            <a:stCxn id="21514" idx="6"/>
            <a:endCxn id="21512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Connecteur droit 30"/>
          <p:cNvCxnSpPr>
            <a:cxnSpLocks noChangeShapeType="1"/>
            <a:stCxn id="21512" idx="3"/>
            <a:endCxn id="21513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Connecteur droit 34"/>
          <p:cNvCxnSpPr>
            <a:cxnSpLocks noChangeShapeType="1"/>
            <a:stCxn id="21509" idx="2"/>
            <a:endCxn id="21512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Connecteur droit 36"/>
          <p:cNvCxnSpPr>
            <a:cxnSpLocks noChangeShapeType="1"/>
            <a:stCxn id="21510" idx="5"/>
            <a:endCxn id="21511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Connecteur droit 39"/>
          <p:cNvCxnSpPr>
            <a:cxnSpLocks noChangeShapeType="1"/>
            <a:stCxn id="21513" idx="3"/>
            <a:endCxn id="21511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2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complexity depends on the </a:t>
            </a:r>
            <a:r>
              <a:rPr lang="en-US" i="1" dirty="0" smtClean="0">
                <a:solidFill>
                  <a:srgbClr val="FF0000"/>
                </a:solidFill>
              </a:rPr>
              <a:t>probability law</a:t>
            </a:r>
            <a:r>
              <a:rPr lang="en-US" dirty="0" smtClean="0"/>
              <a:t> we use each time we (re)set </a:t>
            </a:r>
            <a:r>
              <a:rPr lang="en-US" b="1" dirty="0" smtClean="0"/>
              <a:t>LE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We compute that the best choice is to (re)set </a:t>
            </a:r>
            <a:r>
              <a:rPr lang="en-US" b="1" dirty="0" smtClean="0"/>
              <a:t>LE</a:t>
            </a:r>
            <a:r>
              <a:rPr lang="en-US" dirty="0" smtClean="0"/>
              <a:t> to true with probability </a:t>
            </a:r>
            <a:r>
              <a:rPr lang="en-US" b="1" i="1" dirty="0" smtClean="0"/>
              <a:t>p </a:t>
            </a:r>
            <a:r>
              <a:rPr lang="en-US" b="1" dirty="0" smtClean="0"/>
              <a:t>∈ [1/2B,1/(B+1)]</a:t>
            </a:r>
            <a:r>
              <a:rPr lang="en-US" dirty="0" smtClean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this case, the </a:t>
            </a:r>
            <a:r>
              <a:rPr lang="en-US" i="1" dirty="0" smtClean="0">
                <a:solidFill>
                  <a:srgbClr val="FF0000"/>
                </a:solidFill>
              </a:rPr>
              <a:t>expected number of cycles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 “stabilize” the value of </a:t>
            </a:r>
            <a:r>
              <a:rPr lang="en-US" b="1" dirty="0" smtClean="0"/>
              <a:t>LE</a:t>
            </a:r>
            <a:r>
              <a:rPr lang="en-US" dirty="0" smtClean="0"/>
              <a:t> is </a:t>
            </a:r>
            <a:r>
              <a:rPr lang="en-US" b="1" i="1" dirty="0" smtClean="0"/>
              <a:t>e</a:t>
            </a:r>
            <a:r>
              <a:rPr lang="en-US" b="1" baseline="30000" dirty="0" smtClean="0"/>
              <a:t>2</a:t>
            </a:r>
            <a:r>
              <a:rPr lang="en-US" b="1" dirty="0" smtClean="0"/>
              <a:t>/2 ≤ 3.70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expected time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give an answer to a request is then in </a:t>
            </a:r>
            <a:r>
              <a:rPr lang="en-US" b="1" i="1" dirty="0" smtClean="0"/>
              <a:t>0</a:t>
            </a:r>
            <a:r>
              <a:rPr lang="en-US" b="1" dirty="0" smtClean="0"/>
              <a:t>(</a:t>
            </a:r>
            <a:r>
              <a:rPr lang="en-US" b="1" i="1" dirty="0" smtClean="0"/>
              <a:t>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this algorithm </a:t>
            </a:r>
            <a:br>
              <a:rPr lang="en-US" dirty="0" smtClean="0"/>
            </a:br>
            <a:r>
              <a:rPr lang="en-US" dirty="0" smtClean="0"/>
              <a:t>self-stabilizing?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faults, processes can be </a:t>
            </a:r>
            <a:r>
              <a:rPr lang="en-US" b="1" dirty="0" smtClean="0"/>
              <a:t>desynchronized</a:t>
            </a:r>
          </a:p>
          <a:p>
            <a:endParaRPr lang="en-US" dirty="0" smtClean="0"/>
          </a:p>
          <a:p>
            <a:r>
              <a:rPr lang="en-US" dirty="0" smtClean="0"/>
              <a:t>Solution: use a </a:t>
            </a:r>
            <a:r>
              <a:rPr lang="en-US" b="1" dirty="0" smtClean="0"/>
              <a:t>phase clock</a:t>
            </a:r>
            <a:r>
              <a:rPr lang="en-US" dirty="0" smtClean="0"/>
              <a:t> algorithm </a:t>
            </a:r>
          </a:p>
          <a:p>
            <a:pPr marL="0" indent="0" algn="ctr">
              <a:buNone/>
            </a:pPr>
            <a:r>
              <a:rPr lang="en-US" dirty="0" smtClean="0"/>
              <a:t>[Boulinier </a:t>
            </a:r>
            <a:r>
              <a:rPr lang="en-US" i="1" dirty="0" smtClean="0"/>
              <a:t>et al</a:t>
            </a:r>
            <a:r>
              <a:rPr lang="en-US" dirty="0" smtClean="0"/>
              <a:t>,2004]</a:t>
            </a:r>
          </a:p>
          <a:p>
            <a:pPr lvl="1"/>
            <a:r>
              <a:rPr lang="en-US" dirty="0" smtClean="0"/>
              <a:t>Clocks synchronize in </a:t>
            </a:r>
            <a:r>
              <a:rPr lang="en-US" b="1" dirty="0" smtClean="0"/>
              <a:t>at most 6B steps</a:t>
            </a:r>
          </a:p>
          <a:p>
            <a:pPr lvl="1"/>
            <a:r>
              <a:rPr lang="en-US" dirty="0" smtClean="0"/>
              <a:t>Then, </a:t>
            </a:r>
            <a:r>
              <a:rPr lang="en-US" b="1" dirty="0" smtClean="0"/>
              <a:t>the first cycle started at 6B steps will correctly compute UNIQ!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this algorithm </a:t>
            </a:r>
            <a:br>
              <a:rPr lang="en-US" dirty="0" smtClean="0"/>
            </a:br>
            <a:r>
              <a:rPr lang="en-US" dirty="0" smtClean="0"/>
              <a:t>snap-stabilizing?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The first cycle started at 6B steps will correctly compute UNIQ!</a:t>
            </a:r>
            <a:r>
              <a:rPr lang="en-US" dirty="0" smtClean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For each request</a:t>
            </a:r>
          </a:p>
          <a:p>
            <a:pPr lvl="1" algn="just"/>
            <a:r>
              <a:rPr lang="en-US" dirty="0" smtClean="0"/>
              <a:t>A process first waits </a:t>
            </a:r>
            <a:r>
              <a:rPr lang="en-US" b="1" dirty="0" smtClean="0"/>
              <a:t>6B</a:t>
            </a:r>
            <a:r>
              <a:rPr lang="en-US" dirty="0" smtClean="0"/>
              <a:t> steps (using a </a:t>
            </a:r>
            <a:r>
              <a:rPr lang="en-US" i="1" dirty="0" smtClean="0">
                <a:solidFill>
                  <a:srgbClr val="FF0000"/>
                </a:solidFill>
              </a:rPr>
              <a:t>counter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And only considers outputs of cycles started after these </a:t>
            </a:r>
            <a:r>
              <a:rPr lang="en-US" b="1" dirty="0" smtClean="0"/>
              <a:t>6B</a:t>
            </a:r>
            <a:r>
              <a:rPr lang="en-US" dirty="0" smtClean="0"/>
              <a:t> steps</a:t>
            </a:r>
          </a:p>
          <a:p>
            <a:pPr lvl="1" algn="just"/>
            <a:r>
              <a:rPr lang="en-US" dirty="0" smtClean="0"/>
              <a:t>So, only outputs of </a:t>
            </a:r>
            <a:r>
              <a:rPr lang="en-US" b="1" dirty="0" smtClean="0"/>
              <a:t>correct cycles </a:t>
            </a:r>
            <a:r>
              <a:rPr lang="en-US" dirty="0" smtClean="0"/>
              <a:t>will be considered!</a:t>
            </a:r>
          </a:p>
          <a:p>
            <a:pPr lvl="1" algn="just"/>
            <a:r>
              <a:rPr lang="en-US" dirty="0" smtClean="0"/>
              <a:t>The answer </a:t>
            </a:r>
            <a:r>
              <a:rPr lang="en-US" b="1" dirty="0" smtClean="0"/>
              <a:t>LE</a:t>
            </a:r>
            <a:r>
              <a:rPr lang="en-US" dirty="0" smtClean="0"/>
              <a:t> will be output only when </a:t>
            </a:r>
            <a:r>
              <a:rPr lang="en-US" b="1" dirty="0" smtClean="0"/>
              <a:t>UNIQ = true </a:t>
            </a:r>
            <a:r>
              <a:rPr lang="en-US" dirty="0" smtClean="0"/>
              <a:t>at the end of such a cycle </a:t>
            </a:r>
          </a:p>
          <a:p>
            <a:pPr lvl="1"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expected delay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each answer remains in </a:t>
            </a:r>
            <a:r>
              <a:rPr lang="en-US" b="1" i="1" dirty="0"/>
              <a:t>0</a:t>
            </a:r>
            <a:r>
              <a:rPr lang="en-US" b="1" dirty="0"/>
              <a:t>(</a:t>
            </a:r>
            <a:r>
              <a:rPr lang="en-US" b="1" i="1" dirty="0"/>
              <a:t>n</a:t>
            </a:r>
            <a:r>
              <a:rPr lang="en-US" b="1" dirty="0" smtClean="0"/>
              <a:t>)</a:t>
            </a:r>
            <a:endParaRPr lang="en-US" b="1" dirty="0"/>
          </a:p>
          <a:p>
            <a:pPr algn="just"/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1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</a:t>
            </a:r>
            <a:br>
              <a:rPr lang="en-US" dirty="0" smtClean="0"/>
            </a:br>
            <a:r>
              <a:rPr lang="en-US" dirty="0" smtClean="0"/>
              <a:t>asynchronous solution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We use the self-stabilizing </a:t>
            </a:r>
            <a:r>
              <a:rPr lang="en-US" b="1" dirty="0" smtClean="0"/>
              <a:t>UNISON</a:t>
            </a:r>
            <a:r>
              <a:rPr lang="en-US" dirty="0" smtClean="0"/>
              <a:t> algorithm of [Boulinier </a:t>
            </a:r>
            <a:r>
              <a:rPr lang="en-US" i="1" dirty="0" smtClean="0"/>
              <a:t>et al</a:t>
            </a:r>
            <a:r>
              <a:rPr lang="en-US" dirty="0" smtClean="0"/>
              <a:t>, 2004] to </a:t>
            </a:r>
            <a:r>
              <a:rPr lang="en-US" i="1" dirty="0" smtClean="0">
                <a:solidFill>
                  <a:srgbClr val="FF0000"/>
                </a:solidFill>
              </a:rPr>
              <a:t>emulate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synchronous executions of cycles.</a:t>
            </a:r>
          </a:p>
          <a:p>
            <a:pPr lvl="1" algn="just"/>
            <a:r>
              <a:rPr lang="en-US" dirty="0" smtClean="0"/>
              <a:t>After stabilization, clocks differ from at most 1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Using this algorithm, cycles ``synchronize’’ in </a:t>
            </a:r>
            <a:r>
              <a:rPr lang="en-US" b="1" dirty="0" smtClean="0"/>
              <a:t>8B rounds</a:t>
            </a:r>
            <a:endParaRPr lang="en-US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9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</a:t>
            </a:r>
            <a:br>
              <a:rPr lang="en-US" dirty="0" smtClean="0"/>
            </a:br>
            <a:r>
              <a:rPr lang="en-US" dirty="0" smtClean="0"/>
              <a:t>asynchronous solution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W</a:t>
            </a:r>
            <a:r>
              <a:rPr lang="en-US" dirty="0" smtClean="0"/>
              <a:t>e use a result from </a:t>
            </a:r>
            <a:r>
              <a:rPr lang="en-US" b="1" dirty="0" smtClean="0"/>
              <a:t>[Boulinier </a:t>
            </a:r>
            <a:r>
              <a:rPr lang="en-US" b="1" i="1" dirty="0" smtClean="0"/>
              <a:t>et al</a:t>
            </a:r>
            <a:r>
              <a:rPr lang="en-US" b="1" dirty="0" smtClean="0"/>
              <a:t>, 2008]</a:t>
            </a:r>
            <a:r>
              <a:rPr lang="en-US" dirty="0" smtClean="0"/>
              <a:t> to detect when cycles have stabilized: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r>
              <a:rPr lang="en-US" dirty="0" smtClean="0"/>
              <a:t>If the clock of some process</a:t>
            </a:r>
            <a:r>
              <a:rPr lang="en-US" i="1" dirty="0" smtClean="0"/>
              <a:t> successively </a:t>
            </a:r>
            <a:r>
              <a:rPr lang="en-US" dirty="0" smtClean="0"/>
              <a:t>takes values</a:t>
            </a:r>
            <a:r>
              <a:rPr lang="en-US" i="1" dirty="0" smtClean="0"/>
              <a:t> u</a:t>
            </a:r>
            <a:r>
              <a:rPr lang="en-US" dirty="0" smtClean="0"/>
              <a:t>,</a:t>
            </a:r>
            <a:r>
              <a:rPr lang="en-US" i="1" dirty="0" smtClean="0"/>
              <a:t> u</a:t>
            </a:r>
            <a:r>
              <a:rPr lang="en-US" dirty="0" smtClean="0"/>
              <a:t>+1, …</a:t>
            </a:r>
            <a:r>
              <a:rPr lang="en-US" i="1" dirty="0" smtClean="0"/>
              <a:t> u</a:t>
            </a:r>
            <a:r>
              <a:rPr lang="en-US" dirty="0" smtClean="0"/>
              <a:t>+(2</a:t>
            </a:r>
            <a:r>
              <a:rPr lang="en-US" i="1" dirty="0" smtClean="0"/>
              <a:t>D</a:t>
            </a:r>
            <a:r>
              <a:rPr lang="en-US" dirty="0" smtClean="0"/>
              <a:t>+1), with</a:t>
            </a:r>
            <a:r>
              <a:rPr lang="en-US" i="1" dirty="0" smtClean="0"/>
              <a:t> </a:t>
            </a:r>
            <a:r>
              <a:rPr lang="en-US" dirty="0" smtClean="0"/>
              <a:t>∀</a:t>
            </a:r>
            <a:r>
              <a:rPr lang="en-US" i="1" dirty="0" smtClean="0"/>
              <a:t> i </a:t>
            </a:r>
            <a:r>
              <a:rPr lang="en-US" dirty="0" smtClean="0"/>
              <a:t>∈ {1, …, 2</a:t>
            </a:r>
            <a:r>
              <a:rPr lang="en-US" i="1" dirty="0" smtClean="0"/>
              <a:t>D</a:t>
            </a:r>
            <a:r>
              <a:rPr lang="en-US" dirty="0" smtClean="0"/>
              <a:t>+1},</a:t>
            </a:r>
            <a:r>
              <a:rPr lang="en-US" i="1" dirty="0" smtClean="0"/>
              <a:t> u</a:t>
            </a:r>
            <a:r>
              <a:rPr lang="en-US" dirty="0" smtClean="0"/>
              <a:t>+</a:t>
            </a:r>
            <a:r>
              <a:rPr lang="en-US" i="1" dirty="0" smtClean="0"/>
              <a:t>i</a:t>
            </a:r>
            <a:r>
              <a:rPr lang="en-US" dirty="0" smtClean="0"/>
              <a:t> &gt; 0, then every other process executes</a:t>
            </a:r>
            <a:r>
              <a:rPr lang="en-US" i="1" dirty="0" smtClean="0"/>
              <a:t> at least one step </a:t>
            </a:r>
            <a:r>
              <a:rPr lang="en-US" dirty="0" smtClean="0"/>
              <a:t>during that period </a:t>
            </a:r>
          </a:p>
          <a:p>
            <a:pPr marL="457200" lvl="1" indent="0" algn="just">
              <a:buNone/>
            </a:pPr>
            <a:endParaRPr lang="en-US" dirty="0"/>
          </a:p>
          <a:p>
            <a:pPr marL="514350" indent="-457200" algn="just"/>
            <a:r>
              <a:rPr lang="en-US" b="1" dirty="0" smtClean="0"/>
              <a:t>Drawback</a:t>
            </a:r>
            <a:r>
              <a:rPr lang="en-US" b="1" dirty="0"/>
              <a:t>: </a:t>
            </a:r>
            <a:r>
              <a:rPr lang="en-US" dirty="0"/>
              <a:t>The </a:t>
            </a:r>
            <a:r>
              <a:rPr lang="en-US" i="1" dirty="0"/>
              <a:t>expected delay </a:t>
            </a:r>
            <a:r>
              <a:rPr lang="en-US" dirty="0"/>
              <a:t>for each answer </a:t>
            </a:r>
            <a:r>
              <a:rPr lang="en-US" dirty="0" smtClean="0"/>
              <a:t>is </a:t>
            </a:r>
            <a:r>
              <a:rPr lang="en-US" dirty="0"/>
              <a:t>in </a:t>
            </a:r>
            <a:r>
              <a:rPr lang="en-US" b="1" i="1" dirty="0"/>
              <a:t>0</a:t>
            </a:r>
            <a:r>
              <a:rPr lang="en-US" b="1" dirty="0"/>
              <a:t>(</a:t>
            </a:r>
            <a:r>
              <a:rPr lang="en-US" b="1" i="1" dirty="0" smtClean="0"/>
              <a:t>n</a:t>
            </a:r>
            <a:r>
              <a:rPr lang="en-US" b="1" i="1" baseline="30000" dirty="0" smtClean="0"/>
              <a:t>2</a:t>
            </a:r>
            <a:r>
              <a:rPr lang="en-US" b="1" dirty="0" smtClean="0"/>
              <a:t>)</a:t>
            </a:r>
            <a:endParaRPr lang="en-US" b="1" dirty="0"/>
          </a:p>
          <a:p>
            <a:pPr marL="514350" indent="-457200" algn="just"/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8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introduced </a:t>
            </a:r>
            <a:r>
              <a:rPr lang="en-US" b="1" dirty="0" smtClean="0"/>
              <a:t>probabilistic snap-stabilization</a:t>
            </a:r>
          </a:p>
          <a:p>
            <a:endParaRPr lang="en-US" dirty="0"/>
          </a:p>
          <a:p>
            <a:pPr algn="just"/>
            <a:r>
              <a:rPr lang="en-US" dirty="0" smtClean="0"/>
              <a:t>We proposed </a:t>
            </a:r>
            <a:r>
              <a:rPr lang="en-US" dirty="0"/>
              <a:t>2 p</a:t>
            </a:r>
            <a:r>
              <a:rPr lang="en-US" dirty="0" smtClean="0"/>
              <a:t>robabilistic snap</a:t>
            </a:r>
            <a:r>
              <a:rPr lang="en-US" dirty="0"/>
              <a:t>-stabilizing protocols for the</a:t>
            </a:r>
            <a:r>
              <a:rPr lang="en-US" b="1" dirty="0"/>
              <a:t> guaranteed service leader election </a:t>
            </a:r>
            <a:r>
              <a:rPr lang="en-US" dirty="0"/>
              <a:t>in </a:t>
            </a:r>
            <a:r>
              <a:rPr lang="en-US" i="1" dirty="0"/>
              <a:t>anonymous</a:t>
            </a:r>
            <a:r>
              <a:rPr lang="en-US" dirty="0"/>
              <a:t> </a:t>
            </a:r>
            <a:r>
              <a:rPr lang="en-US" dirty="0" smtClean="0"/>
              <a:t>networks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first one assumes a </a:t>
            </a:r>
            <a:r>
              <a:rPr lang="en-US" i="1" dirty="0">
                <a:solidFill>
                  <a:srgbClr val="FF0000"/>
                </a:solidFill>
              </a:rPr>
              <a:t>synchronous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scheduler, and its expected time complexity is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The second one assumes an </a:t>
            </a:r>
            <a:r>
              <a:rPr lang="en-US" i="1" dirty="0">
                <a:solidFill>
                  <a:srgbClr val="FF0000"/>
                </a:solidFill>
              </a:rPr>
              <a:t>asynchronous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scheduler, </a:t>
            </a:r>
            <a:r>
              <a:rPr lang="en-US" dirty="0"/>
              <a:t>and its expected time complexity is in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These two expected times can be reduced to </a:t>
            </a:r>
            <a:r>
              <a:rPr lang="en-US" i="1" dirty="0" smtClean="0"/>
              <a:t>O(D)</a:t>
            </a:r>
            <a:r>
              <a:rPr lang="en-US" dirty="0" smtClean="0"/>
              <a:t> and </a:t>
            </a:r>
            <a:r>
              <a:rPr lang="en-US" i="1" dirty="0" smtClean="0"/>
              <a:t>O(Dn)</a:t>
            </a:r>
            <a:r>
              <a:rPr lang="en-US" dirty="0" smtClean="0"/>
              <a:t>, respectively, if processes have the knowledge of the diameter </a:t>
            </a:r>
            <a:r>
              <a:rPr lang="en-US" i="1" dirty="0" smtClean="0"/>
              <a:t>D </a:t>
            </a:r>
            <a:r>
              <a:rPr lang="en-US" dirty="0" smtClean="0"/>
              <a:t>of the network.</a:t>
            </a:r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864" y="5094312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27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2532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3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4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5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6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7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8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2539" name="Connecteur droit 16"/>
          <p:cNvCxnSpPr>
            <a:cxnSpLocks noChangeShapeType="1"/>
            <a:stCxn id="22532" idx="4"/>
            <a:endCxn id="22534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Connecteur droit 19"/>
          <p:cNvCxnSpPr>
            <a:cxnSpLocks noChangeShapeType="1"/>
            <a:stCxn id="22532" idx="6"/>
            <a:endCxn id="22538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Connecteur droit 21"/>
          <p:cNvCxnSpPr>
            <a:cxnSpLocks noChangeShapeType="1"/>
            <a:stCxn id="22538" idx="4"/>
            <a:endCxn id="22537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Connecteur droit 23"/>
          <p:cNvCxnSpPr>
            <a:cxnSpLocks noChangeShapeType="1"/>
            <a:stCxn id="22537" idx="2"/>
            <a:endCxn id="22534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Connecteur droit 26"/>
          <p:cNvCxnSpPr>
            <a:cxnSpLocks noChangeShapeType="1"/>
            <a:stCxn id="22538" idx="6"/>
            <a:endCxn id="22536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Connecteur droit 30"/>
          <p:cNvCxnSpPr>
            <a:cxnSpLocks noChangeShapeType="1"/>
            <a:stCxn id="22536" idx="3"/>
            <a:endCxn id="22537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Connecteur droit 34"/>
          <p:cNvCxnSpPr>
            <a:cxnSpLocks noChangeShapeType="1"/>
            <a:stCxn id="22533" idx="2"/>
            <a:endCxn id="22536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Connecteur droit 36"/>
          <p:cNvCxnSpPr>
            <a:cxnSpLocks noChangeShapeType="1"/>
            <a:stCxn id="22534" idx="5"/>
            <a:endCxn id="22535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Connecteur droit 39"/>
          <p:cNvCxnSpPr>
            <a:cxnSpLocks noChangeShapeType="1"/>
            <a:stCxn id="22537" idx="3"/>
            <a:endCxn id="22535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8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3556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57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58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59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60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61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62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3563" name="Connecteur droit 16"/>
          <p:cNvCxnSpPr>
            <a:cxnSpLocks noChangeShapeType="1"/>
            <a:stCxn id="23556" idx="4"/>
            <a:endCxn id="23558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Connecteur droit 19"/>
          <p:cNvCxnSpPr>
            <a:cxnSpLocks noChangeShapeType="1"/>
            <a:stCxn id="23556" idx="6"/>
            <a:endCxn id="23562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Connecteur droit 21"/>
          <p:cNvCxnSpPr>
            <a:cxnSpLocks noChangeShapeType="1"/>
            <a:stCxn id="23562" idx="4"/>
            <a:endCxn id="23561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Connecteur droit 23"/>
          <p:cNvCxnSpPr>
            <a:cxnSpLocks noChangeShapeType="1"/>
            <a:stCxn id="23561" idx="2"/>
            <a:endCxn id="23558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Connecteur droit 26"/>
          <p:cNvCxnSpPr>
            <a:cxnSpLocks noChangeShapeType="1"/>
            <a:stCxn id="23562" idx="6"/>
            <a:endCxn id="23560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Connecteur droit 30"/>
          <p:cNvCxnSpPr>
            <a:cxnSpLocks noChangeShapeType="1"/>
            <a:stCxn id="23560" idx="3"/>
            <a:endCxn id="23561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Connecteur droit 34"/>
          <p:cNvCxnSpPr>
            <a:cxnSpLocks noChangeShapeType="1"/>
            <a:stCxn id="23557" idx="2"/>
            <a:endCxn id="23560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Connecteur droit 36"/>
          <p:cNvCxnSpPr>
            <a:cxnSpLocks noChangeShapeType="1"/>
            <a:stCxn id="23558" idx="5"/>
            <a:endCxn id="23559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Connecteur droit 39"/>
          <p:cNvCxnSpPr>
            <a:cxnSpLocks noChangeShapeType="1"/>
            <a:stCxn id="23561" idx="3"/>
            <a:endCxn id="23559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8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4580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1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2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3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4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5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6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4587" name="Connecteur droit 16"/>
          <p:cNvCxnSpPr>
            <a:cxnSpLocks noChangeShapeType="1"/>
            <a:stCxn id="24580" idx="4"/>
            <a:endCxn id="24582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Connecteur droit 19"/>
          <p:cNvCxnSpPr>
            <a:cxnSpLocks noChangeShapeType="1"/>
            <a:stCxn id="24580" idx="6"/>
            <a:endCxn id="24586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Connecteur droit 21"/>
          <p:cNvCxnSpPr>
            <a:cxnSpLocks noChangeShapeType="1"/>
            <a:stCxn id="24586" idx="4"/>
            <a:endCxn id="24585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Connecteur droit 23"/>
          <p:cNvCxnSpPr>
            <a:cxnSpLocks noChangeShapeType="1"/>
            <a:stCxn id="24585" idx="2"/>
            <a:endCxn id="24582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Connecteur droit 26"/>
          <p:cNvCxnSpPr>
            <a:cxnSpLocks noChangeShapeType="1"/>
            <a:stCxn id="24586" idx="6"/>
            <a:endCxn id="24584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Connecteur droit 30"/>
          <p:cNvCxnSpPr>
            <a:cxnSpLocks noChangeShapeType="1"/>
            <a:stCxn id="24584" idx="3"/>
            <a:endCxn id="24585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Connecteur droit 34"/>
          <p:cNvCxnSpPr>
            <a:cxnSpLocks noChangeShapeType="1"/>
            <a:stCxn id="24581" idx="2"/>
            <a:endCxn id="24584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Connecteur droit 36"/>
          <p:cNvCxnSpPr>
            <a:cxnSpLocks noChangeShapeType="1"/>
            <a:stCxn id="24582" idx="5"/>
            <a:endCxn id="24583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Connecteur droit 39"/>
          <p:cNvCxnSpPr>
            <a:cxnSpLocks noChangeShapeType="1"/>
            <a:stCxn id="24585" idx="3"/>
            <a:endCxn id="24583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8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5604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5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6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7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8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9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10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5611" name="Connecteur droit 16"/>
          <p:cNvCxnSpPr>
            <a:cxnSpLocks noChangeShapeType="1"/>
            <a:stCxn id="25604" idx="4"/>
            <a:endCxn id="25606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Connecteur droit 19"/>
          <p:cNvCxnSpPr>
            <a:cxnSpLocks noChangeShapeType="1"/>
            <a:stCxn id="25604" idx="6"/>
            <a:endCxn id="25610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Connecteur droit 21"/>
          <p:cNvCxnSpPr>
            <a:cxnSpLocks noChangeShapeType="1"/>
            <a:stCxn id="25610" idx="4"/>
            <a:endCxn id="25609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4" name="Connecteur droit 23"/>
          <p:cNvCxnSpPr>
            <a:cxnSpLocks noChangeShapeType="1"/>
            <a:stCxn id="25609" idx="2"/>
            <a:endCxn id="25606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Connecteur droit 26"/>
          <p:cNvCxnSpPr>
            <a:cxnSpLocks noChangeShapeType="1"/>
            <a:stCxn id="25610" idx="6"/>
            <a:endCxn id="25608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Connecteur droit 30"/>
          <p:cNvCxnSpPr>
            <a:cxnSpLocks noChangeShapeType="1"/>
            <a:stCxn id="25608" idx="3"/>
            <a:endCxn id="25609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Connecteur droit 34"/>
          <p:cNvCxnSpPr>
            <a:cxnSpLocks noChangeShapeType="1"/>
            <a:stCxn id="25605" idx="2"/>
            <a:endCxn id="25608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Connecteur droit 36"/>
          <p:cNvCxnSpPr>
            <a:cxnSpLocks noChangeShapeType="1"/>
            <a:stCxn id="25606" idx="5"/>
            <a:endCxn id="25607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9" name="Connecteur droit 39"/>
          <p:cNvCxnSpPr>
            <a:cxnSpLocks noChangeShapeType="1"/>
            <a:stCxn id="25609" idx="3"/>
            <a:endCxn id="25607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0" name="Parchemin horizontal 20"/>
          <p:cNvSpPr>
            <a:spLocks noChangeArrowheads="1"/>
          </p:cNvSpPr>
          <p:nvPr/>
        </p:nvSpPr>
        <p:spPr bwMode="auto">
          <a:xfrm>
            <a:off x="5029200" y="4419600"/>
            <a:ext cx="3505200" cy="1600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/>
              <a:t>Recover </a:t>
            </a:r>
          </a:p>
          <a:p>
            <a:pPr algn="ctr"/>
            <a:r>
              <a:rPr lang="en-US" sz="2400" b="1" dirty="0"/>
              <a:t>after any number of transient faults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ICDCN'2014, Coimbatore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94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2732</Words>
  <Application>Microsoft Macintosh PowerPoint</Application>
  <PresentationFormat>Présentation à l'écran (4:3)</PresentationFormat>
  <Paragraphs>614</Paragraphs>
  <Slides>56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57" baseType="lpstr">
      <vt:lpstr>Thème Office</vt:lpstr>
      <vt:lpstr>On Probabilistic Snap-Stabilization</vt:lpstr>
      <vt:lpstr>Self-Stabilization [Dijkstra,74]</vt:lpstr>
      <vt:lpstr>Self-Stabilization [Dijkstra,74]</vt:lpstr>
      <vt:lpstr>Self-Stabilization [Dijkstra,74]</vt:lpstr>
      <vt:lpstr>Self-Stabilization [Dijkstra,74]</vt:lpstr>
      <vt:lpstr>Self-Stabilization [Dijkstra,74]</vt:lpstr>
      <vt:lpstr>Self-Stabilization [Dijkstra,74]</vt:lpstr>
      <vt:lpstr>Self-Stabilization [Dijkstra,74]</vt:lpstr>
      <vt:lpstr>Self-Stabilization [Dijkstra,74]</vt:lpstr>
      <vt:lpstr>Advantages</vt:lpstr>
      <vt:lpstr>Drawbacks of Self-Stabilization</vt:lpstr>
      <vt:lpstr>Drawbacks of Self-Stabilization</vt:lpstr>
      <vt:lpstr>Temporary Loss of Safety</vt:lpstr>
      <vt:lpstr>Temporary Loss of Safety</vt:lpstr>
      <vt:lpstr>Self-stabilization:  endless repetitions of finite task executions</vt:lpstr>
      <vt:lpstr>Self-stabilization:  endless repetitions of finite task executions</vt:lpstr>
      <vt:lpstr>(Deterministic) Snap-Stabilization [Bui et al, 1999]</vt:lpstr>
      <vt:lpstr>(Deterministic) Snap-Stabilization [Bui et al, 1999]</vt:lpstr>
      <vt:lpstr>(Deterministic) Snap-Stabilization [Bui et al, 1999]</vt:lpstr>
      <vt:lpstr>(Deterministic) Snap-Stabilization [Bui et al, 1999]</vt:lpstr>
      <vt:lpstr>Deterministic vs. Probabilistic  Self-Stabilization</vt:lpstr>
      <vt:lpstr>Contribution (1/2)</vt:lpstr>
      <vt:lpstr>Definition</vt:lpstr>
      <vt:lpstr>Contribution (2/2)</vt:lpstr>
      <vt:lpstr>Definition of the problem</vt:lpstr>
      <vt:lpstr>Definition of the problem</vt:lpstr>
      <vt:lpstr>Definition of the problem</vt:lpstr>
      <vt:lpstr>Definition of the problem</vt:lpstr>
      <vt:lpstr>Definition of the problem</vt:lpstr>
      <vt:lpstr>Overview of  the synchronous solution</vt:lpstr>
      <vt:lpstr>Roadmap</vt:lpstr>
      <vt:lpstr>Required Knowledge</vt:lpstr>
      <vt:lpstr>Required Knowledge</vt:lpstr>
      <vt:lpstr>Solution in a fault-free  synchronous system</vt:lpstr>
      <vt:lpstr>Cycles</vt:lpstr>
      <vt:lpstr>Request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Complexity</vt:lpstr>
      <vt:lpstr>How to make this algorithm  self-stabilizing?</vt:lpstr>
      <vt:lpstr>How to make this algorithm  snap-stabilizing?</vt:lpstr>
      <vt:lpstr>Overview of the asynchronous solution</vt:lpstr>
      <vt:lpstr>Overview of the asynchronous solution</vt:lpstr>
      <vt:lpstr>Conclusion</vt:lpstr>
      <vt:lpstr>Thank you!</vt:lpstr>
    </vt:vector>
  </TitlesOfParts>
  <Manager/>
  <Company>VERIMAG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Algorithme autostabilisant avec convergence sûre construisant une (f,g)-alliance</dc:title>
  <dc:subject/>
  <dc:creator>Stéphane Devismes</dc:creator>
  <cp:keywords/>
  <dc:description/>
  <cp:lastModifiedBy>Stéphane Devismes</cp:lastModifiedBy>
  <cp:revision>201</cp:revision>
  <dcterms:created xsi:type="dcterms:W3CDTF">2013-11-14T00:40:54Z</dcterms:created>
  <dcterms:modified xsi:type="dcterms:W3CDTF">2014-02-10T10:28:11Z</dcterms:modified>
  <cp:category/>
</cp:coreProperties>
</file>