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2"/>
  </p:notesMasterIdLst>
  <p:handoutMasterIdLst>
    <p:handoutMasterId r:id="rId113"/>
  </p:handoutMasterIdLst>
  <p:sldIdLst>
    <p:sldId id="256" r:id="rId2"/>
    <p:sldId id="257" r:id="rId3"/>
    <p:sldId id="258" r:id="rId4"/>
    <p:sldId id="263" r:id="rId5"/>
    <p:sldId id="265" r:id="rId6"/>
    <p:sldId id="264" r:id="rId7"/>
    <p:sldId id="262" r:id="rId8"/>
    <p:sldId id="266" r:id="rId9"/>
    <p:sldId id="267" r:id="rId10"/>
    <p:sldId id="268" r:id="rId11"/>
    <p:sldId id="269" r:id="rId12"/>
    <p:sldId id="272" r:id="rId13"/>
    <p:sldId id="273" r:id="rId14"/>
    <p:sldId id="282" r:id="rId15"/>
    <p:sldId id="281" r:id="rId16"/>
    <p:sldId id="274" r:id="rId17"/>
    <p:sldId id="275" r:id="rId18"/>
    <p:sldId id="277" r:id="rId19"/>
    <p:sldId id="278" r:id="rId20"/>
    <p:sldId id="279" r:id="rId21"/>
    <p:sldId id="280" r:id="rId22"/>
    <p:sldId id="283" r:id="rId23"/>
    <p:sldId id="284" r:id="rId24"/>
    <p:sldId id="285" r:id="rId25"/>
    <p:sldId id="287" r:id="rId26"/>
    <p:sldId id="286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2" r:id="rId41"/>
    <p:sldId id="301" r:id="rId42"/>
    <p:sldId id="303" r:id="rId43"/>
    <p:sldId id="304" r:id="rId44"/>
    <p:sldId id="305" r:id="rId45"/>
    <p:sldId id="306" r:id="rId46"/>
    <p:sldId id="381" r:id="rId47"/>
    <p:sldId id="382" r:id="rId48"/>
    <p:sldId id="383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6" r:id="rId58"/>
    <p:sldId id="327" r:id="rId59"/>
    <p:sldId id="328" r:id="rId60"/>
    <p:sldId id="329" r:id="rId61"/>
    <p:sldId id="332" r:id="rId62"/>
    <p:sldId id="333" r:id="rId63"/>
    <p:sldId id="334" r:id="rId64"/>
    <p:sldId id="336" r:id="rId65"/>
    <p:sldId id="337" r:id="rId66"/>
    <p:sldId id="338" r:id="rId67"/>
    <p:sldId id="339" r:id="rId68"/>
    <p:sldId id="340" r:id="rId69"/>
    <p:sldId id="341" r:id="rId70"/>
    <p:sldId id="323" r:id="rId71"/>
    <p:sldId id="324" r:id="rId72"/>
    <p:sldId id="325" r:id="rId73"/>
    <p:sldId id="342" r:id="rId74"/>
    <p:sldId id="343" r:id="rId75"/>
    <p:sldId id="344" r:id="rId76"/>
    <p:sldId id="345" r:id="rId77"/>
    <p:sldId id="346" r:id="rId78"/>
    <p:sldId id="347" r:id="rId79"/>
    <p:sldId id="348" r:id="rId80"/>
    <p:sldId id="349" r:id="rId81"/>
    <p:sldId id="350" r:id="rId82"/>
    <p:sldId id="351" r:id="rId83"/>
    <p:sldId id="352" r:id="rId84"/>
    <p:sldId id="353" r:id="rId85"/>
    <p:sldId id="354" r:id="rId86"/>
    <p:sldId id="355" r:id="rId87"/>
    <p:sldId id="356" r:id="rId88"/>
    <p:sldId id="357" r:id="rId89"/>
    <p:sldId id="358" r:id="rId90"/>
    <p:sldId id="359" r:id="rId91"/>
    <p:sldId id="360" r:id="rId92"/>
    <p:sldId id="361" r:id="rId93"/>
    <p:sldId id="362" r:id="rId94"/>
    <p:sldId id="363" r:id="rId95"/>
    <p:sldId id="364" r:id="rId96"/>
    <p:sldId id="365" r:id="rId97"/>
    <p:sldId id="366" r:id="rId98"/>
    <p:sldId id="367" r:id="rId99"/>
    <p:sldId id="368" r:id="rId100"/>
    <p:sldId id="369" r:id="rId101"/>
    <p:sldId id="370" r:id="rId102"/>
    <p:sldId id="371" r:id="rId103"/>
    <p:sldId id="372" r:id="rId104"/>
    <p:sldId id="373" r:id="rId105"/>
    <p:sldId id="374" r:id="rId106"/>
    <p:sldId id="375" r:id="rId107"/>
    <p:sldId id="376" r:id="rId108"/>
    <p:sldId id="377" r:id="rId109"/>
    <p:sldId id="378" r:id="rId110"/>
    <p:sldId id="380" r:id="rId1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872" y="-104"/>
      </p:cViewPr>
      <p:guideLst>
        <p:guide orient="horz" pos="4162"/>
        <p:guide pos="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slide" Target="slides/slide109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slide" Target="slides/slide110.xml"/><Relationship Id="rId112" Type="http://schemas.openxmlformats.org/officeDocument/2006/relationships/notesMaster" Target="notesMasters/notesMaster1.xml"/><Relationship Id="rId113" Type="http://schemas.openxmlformats.org/officeDocument/2006/relationships/handoutMaster" Target="handoutMasters/handoutMaster1.xml"/><Relationship Id="rId114" Type="http://schemas.openxmlformats.org/officeDocument/2006/relationships/printerSettings" Target="printerSettings/printerSettings1.bin"/><Relationship Id="rId115" Type="http://schemas.openxmlformats.org/officeDocument/2006/relationships/presProps" Target="presProps.xml"/><Relationship Id="rId116" Type="http://schemas.openxmlformats.org/officeDocument/2006/relationships/viewProps" Target="viewProps.xml"/><Relationship Id="rId117" Type="http://schemas.openxmlformats.org/officeDocument/2006/relationships/theme" Target="theme/theme1.xml"/><Relationship Id="rId11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2B191-FA86-2A49-AB24-BE74417ECE91}" type="datetimeFigureOut">
              <a:rPr lang="fr-FR" smtClean="0"/>
              <a:t>16/12/2013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40B47-FD72-4545-A26B-C233D32AB2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0768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5E86E-466F-944A-A37C-944003F76C5F}" type="datetimeFigureOut">
              <a:rPr lang="fr-FR" smtClean="0"/>
              <a:t>16/12/2013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6C848-59B8-4A4C-AF0C-51FE12085A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145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8740D-A629-C243-B5DE-91C5D3B7AA07}" type="slidenum">
              <a:rPr lang="fr-FR"/>
              <a:pPr/>
              <a:t>1</a:t>
            </a:fld>
            <a:endParaRPr lang="fr-FR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74FC-7665-D74B-977E-588C6D4FB78F}" type="slidenum">
              <a:rPr lang="fr-FR"/>
              <a:pPr/>
              <a:t>46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74FC-7665-D74B-977E-588C6D4FB78F}" type="slidenum">
              <a:rPr lang="fr-FR"/>
              <a:pPr/>
              <a:t>47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74FC-7665-D74B-977E-588C6D4FB78F}" type="slidenum">
              <a:rPr lang="fr-FR"/>
              <a:pPr/>
              <a:t>48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74FC-7665-D74B-977E-588C6D4FB78F}" type="slidenum">
              <a:rPr lang="fr-FR"/>
              <a:pPr/>
              <a:t>49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74FC-7665-D74B-977E-588C6D4FB78F}" type="slidenum">
              <a:rPr lang="fr-FR"/>
              <a:pPr/>
              <a:t>50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74FC-7665-D74B-977E-588C6D4FB78F}" type="slidenum">
              <a:rPr lang="fr-FR"/>
              <a:pPr/>
              <a:t>51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74FC-7665-D74B-977E-588C6D4FB78F}" type="slidenum">
              <a:rPr lang="fr-FR"/>
              <a:pPr/>
              <a:t>52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74FC-7665-D74B-977E-588C6D4FB78F}" type="slidenum">
              <a:rPr lang="fr-FR"/>
              <a:pPr/>
              <a:t>53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01B3E-127D-D646-B00F-1B4904611481}" type="slidenum">
              <a:rPr lang="fr-FR"/>
              <a:pPr/>
              <a:t>54</a:t>
            </a:fld>
            <a:endParaRPr lang="fr-FR"/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74FC-7665-D74B-977E-588C6D4FB78F}" type="slidenum">
              <a:rPr lang="fr-FR"/>
              <a:pPr/>
              <a:t>64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74FC-7665-D74B-977E-588C6D4FB78F}" type="slidenum">
              <a:rPr lang="fr-FR"/>
              <a:pPr/>
              <a:t>38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74FC-7665-D74B-977E-588C6D4FB78F}" type="slidenum">
              <a:rPr lang="fr-FR"/>
              <a:pPr/>
              <a:t>65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74FC-7665-D74B-977E-588C6D4FB78F}" type="slidenum">
              <a:rPr lang="fr-FR"/>
              <a:pPr/>
              <a:t>66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74FC-7665-D74B-977E-588C6D4FB78F}" type="slidenum">
              <a:rPr lang="fr-FR"/>
              <a:pPr/>
              <a:t>67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74FC-7665-D74B-977E-588C6D4FB78F}" type="slidenum">
              <a:rPr lang="fr-FR"/>
              <a:pPr/>
              <a:t>68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74FC-7665-D74B-977E-588C6D4FB78F}" type="slidenum">
              <a:rPr lang="fr-FR"/>
              <a:pPr/>
              <a:t>69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74FC-7665-D74B-977E-588C6D4FB78F}" type="slidenum">
              <a:rPr lang="fr-FR"/>
              <a:pPr/>
              <a:t>39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74FC-7665-D74B-977E-588C6D4FB78F}" type="slidenum">
              <a:rPr lang="fr-FR"/>
              <a:pPr/>
              <a:t>40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74FC-7665-D74B-977E-588C6D4FB78F}" type="slidenum">
              <a:rPr lang="fr-FR"/>
              <a:pPr/>
              <a:t>41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74FC-7665-D74B-977E-588C6D4FB78F}" type="slidenum">
              <a:rPr lang="fr-FR"/>
              <a:pPr/>
              <a:t>42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74FC-7665-D74B-977E-588C6D4FB78F}" type="slidenum">
              <a:rPr lang="fr-FR"/>
              <a:pPr/>
              <a:t>43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74FC-7665-D74B-977E-588C6D4FB78F}" type="slidenum">
              <a:rPr lang="fr-FR"/>
              <a:pPr/>
              <a:t>44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74FC-7665-D74B-977E-588C6D4FB78F}" type="slidenum">
              <a:rPr lang="fr-FR"/>
              <a:pPr/>
              <a:t>45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8865-9301-DB49-9DCE-29FF9D3193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1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8865-9301-DB49-9DCE-29FF9D3193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04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8865-9301-DB49-9DCE-29FF9D3193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15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8865-9301-DB49-9DCE-29FF9D3193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96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8865-9301-DB49-9DCE-29FF9D3193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37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8865-9301-DB49-9DCE-29FF9D3193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82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8865-9301-DB49-9DCE-29FF9D3193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74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8865-9301-DB49-9DCE-29FF9D3193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35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8865-9301-DB49-9DCE-29FF9D3193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88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8865-9301-DB49-9DCE-29FF9D3193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96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68865-9301-DB49-9DCE-29FF9D3193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18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68865-9301-DB49-9DCE-29FF9D31935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21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gif"/><Relationship Id="rId5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emf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848600" cy="1981200"/>
          </a:xfrm>
        </p:spPr>
        <p:txBody>
          <a:bodyPr/>
          <a:lstStyle/>
          <a:p>
            <a:r>
              <a:rPr lang="en-GB" dirty="0"/>
              <a:t>Self-Stabilization:</a:t>
            </a:r>
            <a:br>
              <a:rPr lang="en-GB" dirty="0"/>
            </a:br>
            <a:r>
              <a:rPr lang="en-GB" sz="3600" dirty="0"/>
              <a:t>An approach for Fault-Tolerance in </a:t>
            </a:r>
            <a:br>
              <a:rPr lang="en-GB" sz="3600" dirty="0"/>
            </a:br>
            <a:r>
              <a:rPr lang="en-GB" sz="3600" dirty="0"/>
              <a:t>Distributed Systems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685800"/>
          </a:xfrm>
        </p:spPr>
        <p:txBody>
          <a:bodyPr/>
          <a:lstStyle/>
          <a:p>
            <a:r>
              <a:rPr lang="en-GB" sz="2800" dirty="0" err="1"/>
              <a:t>Stéphane</a:t>
            </a:r>
            <a:r>
              <a:rPr lang="en-GB" sz="2800"/>
              <a:t> Devismes</a:t>
            </a:r>
            <a:endParaRPr lang="en-GB"/>
          </a:p>
        </p:txBody>
      </p:sp>
      <p:pic>
        <p:nvPicPr>
          <p:cNvPr id="2052" name="Picture 4" descr="UJ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4797425"/>
            <a:ext cx="1017587" cy="16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VERIM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51400"/>
            <a:ext cx="2133600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2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Systems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1597025"/>
            <a:ext cx="4419600" cy="45259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mtClean="0"/>
              <a:t>Assumptions</a:t>
            </a:r>
          </a:p>
          <a:p>
            <a:pPr lvl="1"/>
            <a:r>
              <a:rPr lang="en-US" smtClean="0"/>
              <a:t>Bidirectional links</a:t>
            </a:r>
          </a:p>
          <a:p>
            <a:pPr lvl="1"/>
            <a:r>
              <a:rPr lang="en-US" smtClean="0"/>
              <a:t>Unique Ids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7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2" y="1738313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5" y="3429000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5" y="4895321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07" y="4895321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07" y="1738313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11"/>
          <p:cNvCxnSpPr>
            <a:stCxn id="7" idx="3"/>
            <a:endCxn id="8" idx="0"/>
          </p:cNvCxnSpPr>
          <p:nvPr/>
        </p:nvCxnSpPr>
        <p:spPr>
          <a:xfrm>
            <a:off x="1226077" y="2239206"/>
            <a:ext cx="744016" cy="1189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2"/>
            <a:endCxn id="10" idx="0"/>
          </p:cNvCxnSpPr>
          <p:nvPr/>
        </p:nvCxnSpPr>
        <p:spPr>
          <a:xfrm>
            <a:off x="3251745" y="2740098"/>
            <a:ext cx="0" cy="2155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8" idx="2"/>
            <a:endCxn id="10" idx="1"/>
          </p:cNvCxnSpPr>
          <p:nvPr/>
        </p:nvCxnSpPr>
        <p:spPr>
          <a:xfrm>
            <a:off x="1970093" y="4430785"/>
            <a:ext cx="740314" cy="9654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7" idx="2"/>
            <a:endCxn id="9" idx="0"/>
          </p:cNvCxnSpPr>
          <p:nvPr/>
        </p:nvCxnSpPr>
        <p:spPr>
          <a:xfrm>
            <a:off x="684740" y="2740098"/>
            <a:ext cx="3" cy="2155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8" idx="2"/>
            <a:endCxn id="9" idx="3"/>
          </p:cNvCxnSpPr>
          <p:nvPr/>
        </p:nvCxnSpPr>
        <p:spPr>
          <a:xfrm flipH="1">
            <a:off x="1226080" y="4430785"/>
            <a:ext cx="744013" cy="9654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342475" y="3584047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12</a:t>
            </a:r>
            <a:endParaRPr lang="fr-FR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40207" y="1287464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4078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57200" y="5825597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4</a:t>
            </a:r>
            <a:r>
              <a:rPr lang="fr-FR" sz="2400" dirty="0" smtClean="0"/>
              <a:t>2</a:t>
            </a:r>
            <a:endParaRPr lang="fr-FR" sz="2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883556" y="1287464"/>
            <a:ext cx="652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167</a:t>
            </a:r>
            <a:endParaRPr lang="fr-FR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3039549" y="5792904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23</a:t>
            </a:r>
            <a:endParaRPr lang="fr-FR" sz="2400" dirty="0"/>
          </a:p>
        </p:txBody>
      </p:sp>
      <p:cxnSp>
        <p:nvCxnSpPr>
          <p:cNvPr id="24" name="Connecteur droit 23"/>
          <p:cNvCxnSpPr>
            <a:stCxn id="7" idx="3"/>
            <a:endCxn id="11" idx="1"/>
          </p:cNvCxnSpPr>
          <p:nvPr/>
        </p:nvCxnSpPr>
        <p:spPr>
          <a:xfrm>
            <a:off x="1226077" y="2239206"/>
            <a:ext cx="14843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41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 </a:t>
            </a:r>
            <a:r>
              <a:rPr lang="en-US" i="1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CLR</a:t>
            </a:r>
            <a:r>
              <a:rPr lang="en-US" baseline="-25000" dirty="0" err="1" smtClean="0"/>
              <a:t>opt</a:t>
            </a:r>
            <a:endParaRPr lang="en-US" baseline="-25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</a:t>
            </a:r>
            <a:r>
              <a:rPr lang="en-US" b="1" dirty="0" smtClean="0"/>
              <a:t> </a:t>
            </a:r>
            <a:r>
              <a:rPr lang="en-US" b="1" i="1" dirty="0" smtClean="0"/>
              <a:t>C</a:t>
            </a:r>
            <a:r>
              <a:rPr lang="en-US" b="1" dirty="0" smtClean="0"/>
              <a:t> </a:t>
            </a:r>
            <a:r>
              <a:rPr lang="en-US" dirty="0" smtClean="0"/>
              <a:t>be any cluster </a:t>
            </a:r>
            <a:r>
              <a:rPr lang="en-US" dirty="0"/>
              <a:t>of </a:t>
            </a:r>
            <a:r>
              <a:rPr lang="en-US" b="1" dirty="0" err="1"/>
              <a:t>CLR</a:t>
            </a:r>
            <a:r>
              <a:rPr lang="en-US" b="1" baseline="-25000" dirty="0" err="1"/>
              <a:t>opt</a:t>
            </a:r>
            <a:endParaRPr lang="en-US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21" idx="4"/>
            <a:endCxn id="8" idx="0"/>
          </p:cNvCxnSpPr>
          <p:nvPr/>
        </p:nvCxnSpPr>
        <p:spPr>
          <a:xfrm flipH="1">
            <a:off x="5106076" y="4051494"/>
            <a:ext cx="163265" cy="1496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22" idx="3"/>
            <a:endCxn id="26" idx="7"/>
          </p:cNvCxnSpPr>
          <p:nvPr/>
        </p:nvCxnSpPr>
        <p:spPr>
          <a:xfrm flipH="1">
            <a:off x="6172298" y="4223320"/>
            <a:ext cx="537612" cy="5116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21" idx="6"/>
            <a:endCxn id="22" idx="2"/>
          </p:cNvCxnSpPr>
          <p:nvPr/>
        </p:nvCxnSpPr>
        <p:spPr>
          <a:xfrm>
            <a:off x="5500233" y="3808495"/>
            <a:ext cx="1142050" cy="242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23" idx="2"/>
            <a:endCxn id="8" idx="6"/>
          </p:cNvCxnSpPr>
          <p:nvPr/>
        </p:nvCxnSpPr>
        <p:spPr>
          <a:xfrm flipH="1" flipV="1">
            <a:off x="5336968" y="5791312"/>
            <a:ext cx="1437389" cy="177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26" idx="3"/>
            <a:endCxn id="8" idx="7"/>
          </p:cNvCxnSpPr>
          <p:nvPr/>
        </p:nvCxnSpPr>
        <p:spPr>
          <a:xfrm flipH="1">
            <a:off x="5269341" y="5078604"/>
            <a:ext cx="576427" cy="540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22" idx="7"/>
            <a:endCxn id="11" idx="3"/>
          </p:cNvCxnSpPr>
          <p:nvPr/>
        </p:nvCxnSpPr>
        <p:spPr>
          <a:xfrm flipV="1">
            <a:off x="7036440" y="3303648"/>
            <a:ext cx="311584" cy="5760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22" idx="4"/>
            <a:endCxn id="23" idx="0"/>
          </p:cNvCxnSpPr>
          <p:nvPr/>
        </p:nvCxnSpPr>
        <p:spPr>
          <a:xfrm>
            <a:off x="6873175" y="4294493"/>
            <a:ext cx="132074" cy="1431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25" idx="1"/>
            <a:endCxn id="11" idx="6"/>
          </p:cNvCxnSpPr>
          <p:nvPr/>
        </p:nvCxnSpPr>
        <p:spPr>
          <a:xfrm flipH="1" flipV="1">
            <a:off x="7742181" y="3131822"/>
            <a:ext cx="828412" cy="4082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>
            <a:stCxn id="24" idx="3"/>
            <a:endCxn id="23" idx="6"/>
          </p:cNvCxnSpPr>
          <p:nvPr/>
        </p:nvCxnSpPr>
        <p:spPr>
          <a:xfrm flipH="1">
            <a:off x="7236141" y="5111289"/>
            <a:ext cx="794482" cy="857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>
            <a:stCxn id="25" idx="3"/>
            <a:endCxn id="24" idx="0"/>
          </p:cNvCxnSpPr>
          <p:nvPr/>
        </p:nvCxnSpPr>
        <p:spPr>
          <a:xfrm flipH="1">
            <a:off x="8193888" y="3883717"/>
            <a:ext cx="376705" cy="8127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>
            <a:stCxn id="22" idx="5"/>
            <a:endCxn id="24" idx="1"/>
          </p:cNvCxnSpPr>
          <p:nvPr/>
        </p:nvCxnSpPr>
        <p:spPr>
          <a:xfrm>
            <a:off x="7036440" y="4223320"/>
            <a:ext cx="994183" cy="5443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Flèche vers la droite 60"/>
          <p:cNvSpPr/>
          <p:nvPr/>
        </p:nvSpPr>
        <p:spPr>
          <a:xfrm rot="1123909">
            <a:off x="5504774" y="3677990"/>
            <a:ext cx="408506" cy="40898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èche vers la droite 61"/>
          <p:cNvSpPr/>
          <p:nvPr/>
        </p:nvSpPr>
        <p:spPr>
          <a:xfrm rot="18991410">
            <a:off x="5148707" y="5376839"/>
            <a:ext cx="538464" cy="31027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èche vers la droite 62"/>
          <p:cNvSpPr/>
          <p:nvPr/>
        </p:nvSpPr>
        <p:spPr>
          <a:xfrm rot="18991410">
            <a:off x="6075709" y="4467096"/>
            <a:ext cx="538464" cy="31027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èche vers la droite 63"/>
          <p:cNvSpPr/>
          <p:nvPr/>
        </p:nvSpPr>
        <p:spPr>
          <a:xfrm rot="15629032">
            <a:off x="6727356" y="5451183"/>
            <a:ext cx="538465" cy="31027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èche vers la droite 64"/>
          <p:cNvSpPr/>
          <p:nvPr/>
        </p:nvSpPr>
        <p:spPr>
          <a:xfrm rot="12552272">
            <a:off x="7616439" y="4538221"/>
            <a:ext cx="408506" cy="40898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èche vers la droite 65"/>
          <p:cNvSpPr/>
          <p:nvPr/>
        </p:nvSpPr>
        <p:spPr>
          <a:xfrm rot="7009513">
            <a:off x="7033721" y="3364856"/>
            <a:ext cx="462937" cy="34846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èche vers la droite 66"/>
          <p:cNvSpPr/>
          <p:nvPr/>
        </p:nvSpPr>
        <p:spPr>
          <a:xfrm rot="7009513">
            <a:off x="8251896" y="3891260"/>
            <a:ext cx="488488" cy="33554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4875184" y="5548313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175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7280397" y="2888823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175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5038449" y="3565496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6642283" y="3808495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6774357" y="5725668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962996" y="4696464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8502966" y="3468892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5778141" y="4663779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0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 </a:t>
            </a:r>
            <a:r>
              <a:rPr lang="en-US" i="1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CLR</a:t>
            </a:r>
            <a:r>
              <a:rPr lang="en-US" baseline="-25000" dirty="0" err="1" smtClean="0"/>
              <a:t>opt</a:t>
            </a:r>
            <a:endParaRPr lang="en-US" baseline="-25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b="1" i="1" dirty="0" smtClean="0"/>
              <a:t>C</a:t>
            </a:r>
            <a:r>
              <a:rPr lang="en-US" dirty="0" smtClean="0"/>
              <a:t> be any cluster </a:t>
            </a:r>
            <a:r>
              <a:rPr lang="en-US" dirty="0"/>
              <a:t>of </a:t>
            </a:r>
            <a:r>
              <a:rPr lang="en-US" b="1" dirty="0" err="1" smtClean="0"/>
              <a:t>CLR</a:t>
            </a:r>
            <a:r>
              <a:rPr lang="en-US" b="1" baseline="-25000" dirty="0" err="1" smtClean="0"/>
              <a:t>opt</a:t>
            </a:r>
            <a:endParaRPr lang="en-US" b="1" baseline="-25000" dirty="0" smtClean="0"/>
          </a:p>
          <a:p>
            <a:r>
              <a:rPr lang="en-US" dirty="0" smtClean="0"/>
              <a:t>Let </a:t>
            </a:r>
            <a:r>
              <a:rPr lang="en-US" b="1" i="1" dirty="0" smtClean="0"/>
              <a:t>I</a:t>
            </a:r>
            <a:r>
              <a:rPr lang="en-US" dirty="0" smtClean="0"/>
              <a:t>  be any independent set of </a:t>
            </a:r>
            <a:r>
              <a:rPr lang="en-US" b="1" i="1" dirty="0" smtClean="0"/>
              <a:t>C</a:t>
            </a:r>
            <a:endParaRPr lang="en-US" b="1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21" idx="4"/>
            <a:endCxn id="8" idx="0"/>
          </p:cNvCxnSpPr>
          <p:nvPr/>
        </p:nvCxnSpPr>
        <p:spPr>
          <a:xfrm flipH="1">
            <a:off x="5106076" y="4051494"/>
            <a:ext cx="163265" cy="1496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22" idx="3"/>
            <a:endCxn id="26" idx="7"/>
          </p:cNvCxnSpPr>
          <p:nvPr/>
        </p:nvCxnSpPr>
        <p:spPr>
          <a:xfrm flipH="1">
            <a:off x="6172298" y="4223320"/>
            <a:ext cx="537612" cy="5116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21" idx="6"/>
            <a:endCxn id="22" idx="2"/>
          </p:cNvCxnSpPr>
          <p:nvPr/>
        </p:nvCxnSpPr>
        <p:spPr>
          <a:xfrm>
            <a:off x="5500233" y="3808495"/>
            <a:ext cx="1142050" cy="242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23" idx="2"/>
            <a:endCxn id="8" idx="6"/>
          </p:cNvCxnSpPr>
          <p:nvPr/>
        </p:nvCxnSpPr>
        <p:spPr>
          <a:xfrm flipH="1" flipV="1">
            <a:off x="5336968" y="5791312"/>
            <a:ext cx="1437389" cy="177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26" idx="3"/>
            <a:endCxn id="8" idx="7"/>
          </p:cNvCxnSpPr>
          <p:nvPr/>
        </p:nvCxnSpPr>
        <p:spPr>
          <a:xfrm flipH="1">
            <a:off x="5269341" y="5078604"/>
            <a:ext cx="576427" cy="540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22" idx="7"/>
            <a:endCxn id="11" idx="3"/>
          </p:cNvCxnSpPr>
          <p:nvPr/>
        </p:nvCxnSpPr>
        <p:spPr>
          <a:xfrm flipV="1">
            <a:off x="7036440" y="3303648"/>
            <a:ext cx="311584" cy="5760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22" idx="4"/>
            <a:endCxn id="23" idx="0"/>
          </p:cNvCxnSpPr>
          <p:nvPr/>
        </p:nvCxnSpPr>
        <p:spPr>
          <a:xfrm>
            <a:off x="6873175" y="4294493"/>
            <a:ext cx="132074" cy="1431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25" idx="1"/>
            <a:endCxn id="11" idx="6"/>
          </p:cNvCxnSpPr>
          <p:nvPr/>
        </p:nvCxnSpPr>
        <p:spPr>
          <a:xfrm flipH="1" flipV="1">
            <a:off x="7742181" y="3131822"/>
            <a:ext cx="828412" cy="4082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>
            <a:stCxn id="24" idx="3"/>
            <a:endCxn id="23" idx="6"/>
          </p:cNvCxnSpPr>
          <p:nvPr/>
        </p:nvCxnSpPr>
        <p:spPr>
          <a:xfrm flipH="1">
            <a:off x="7236141" y="5111289"/>
            <a:ext cx="794482" cy="857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>
            <a:stCxn id="25" idx="3"/>
            <a:endCxn id="24" idx="0"/>
          </p:cNvCxnSpPr>
          <p:nvPr/>
        </p:nvCxnSpPr>
        <p:spPr>
          <a:xfrm flipH="1">
            <a:off x="8193888" y="3883717"/>
            <a:ext cx="376705" cy="8127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>
            <a:stCxn id="22" idx="5"/>
            <a:endCxn id="24" idx="1"/>
          </p:cNvCxnSpPr>
          <p:nvPr/>
        </p:nvCxnSpPr>
        <p:spPr>
          <a:xfrm>
            <a:off x="7036440" y="4223320"/>
            <a:ext cx="994183" cy="5443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Flèche vers la droite 60"/>
          <p:cNvSpPr/>
          <p:nvPr/>
        </p:nvSpPr>
        <p:spPr>
          <a:xfrm rot="1123909">
            <a:off x="5504774" y="3677990"/>
            <a:ext cx="408506" cy="40898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èche vers la droite 61"/>
          <p:cNvSpPr/>
          <p:nvPr/>
        </p:nvSpPr>
        <p:spPr>
          <a:xfrm rot="18991410">
            <a:off x="5148707" y="5376839"/>
            <a:ext cx="538464" cy="31027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èche vers la droite 62"/>
          <p:cNvSpPr/>
          <p:nvPr/>
        </p:nvSpPr>
        <p:spPr>
          <a:xfrm rot="18991410">
            <a:off x="6075709" y="4467096"/>
            <a:ext cx="538464" cy="31027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èche vers la droite 63"/>
          <p:cNvSpPr/>
          <p:nvPr/>
        </p:nvSpPr>
        <p:spPr>
          <a:xfrm rot="15629032">
            <a:off x="6727356" y="5451183"/>
            <a:ext cx="538465" cy="31027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èche vers la droite 64"/>
          <p:cNvSpPr/>
          <p:nvPr/>
        </p:nvSpPr>
        <p:spPr>
          <a:xfrm rot="12552272">
            <a:off x="7616439" y="4538221"/>
            <a:ext cx="408506" cy="40898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èche vers la droite 65"/>
          <p:cNvSpPr/>
          <p:nvPr/>
        </p:nvSpPr>
        <p:spPr>
          <a:xfrm rot="7009513">
            <a:off x="7033721" y="3364856"/>
            <a:ext cx="462937" cy="34846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èche vers la droite 66"/>
          <p:cNvSpPr/>
          <p:nvPr/>
        </p:nvSpPr>
        <p:spPr>
          <a:xfrm rot="7009513">
            <a:off x="8251896" y="3891260"/>
            <a:ext cx="488488" cy="33554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4875184" y="5548313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175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7280397" y="2888823"/>
            <a:ext cx="461784" cy="485998"/>
          </a:xfrm>
          <a:prstGeom prst="ellipse">
            <a:avLst/>
          </a:prstGeom>
          <a:solidFill>
            <a:srgbClr val="FFFF00"/>
          </a:solidFill>
          <a:ln w="3175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5038449" y="3565496"/>
            <a:ext cx="461784" cy="48599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6642283" y="3808495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6774357" y="5725668"/>
            <a:ext cx="461784" cy="48599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962996" y="4696464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8502966" y="3468892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5778141" y="4663779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3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 </a:t>
            </a:r>
            <a:r>
              <a:rPr lang="en-US" i="1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CLR</a:t>
            </a:r>
            <a:r>
              <a:rPr lang="en-US" baseline="-25000" dirty="0" err="1" smtClean="0"/>
              <a:t>opt</a:t>
            </a:r>
            <a:endParaRPr lang="en-US" baseline="-25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b="1" i="1" dirty="0" smtClean="0"/>
              <a:t>C</a:t>
            </a:r>
            <a:r>
              <a:rPr lang="en-US" dirty="0" smtClean="0"/>
              <a:t> be any cluster </a:t>
            </a:r>
            <a:r>
              <a:rPr lang="en-US" dirty="0"/>
              <a:t>of </a:t>
            </a:r>
            <a:r>
              <a:rPr lang="en-US" b="1" dirty="0" err="1" smtClean="0"/>
              <a:t>CLR</a:t>
            </a:r>
            <a:r>
              <a:rPr lang="en-US" b="1" baseline="-25000" dirty="0" err="1" smtClean="0"/>
              <a:t>opt</a:t>
            </a:r>
            <a:endParaRPr lang="en-US" b="1" baseline="-25000" dirty="0" smtClean="0"/>
          </a:p>
          <a:p>
            <a:r>
              <a:rPr lang="en-US" dirty="0" smtClean="0"/>
              <a:t>Let </a:t>
            </a:r>
            <a:r>
              <a:rPr lang="en-US" b="1" i="1" dirty="0" smtClean="0"/>
              <a:t>I</a:t>
            </a:r>
            <a:r>
              <a:rPr lang="en-US" dirty="0" smtClean="0"/>
              <a:t>  be any independent set of </a:t>
            </a:r>
            <a:r>
              <a:rPr lang="en-US" b="1" i="1" dirty="0" smtClean="0"/>
              <a:t>C</a:t>
            </a:r>
          </a:p>
          <a:p>
            <a:r>
              <a:rPr lang="en-US" b="1" dirty="0" smtClean="0"/>
              <a:t>UDG: ∀</a:t>
            </a:r>
            <a:r>
              <a:rPr lang="en-US" b="1" dirty="0" err="1" smtClean="0"/>
              <a:t>p,q</a:t>
            </a:r>
            <a:r>
              <a:rPr lang="en-US" b="1" dirty="0" smtClean="0"/>
              <a:t> ∊ </a:t>
            </a:r>
            <a:r>
              <a:rPr lang="en-US" b="1" i="1" dirty="0" smtClean="0"/>
              <a:t>I, d</a:t>
            </a:r>
            <a:r>
              <a:rPr lang="en-US" b="1" dirty="0" smtClean="0"/>
              <a:t>(</a:t>
            </a:r>
            <a:r>
              <a:rPr lang="en-US" b="1" dirty="0" err="1" smtClean="0"/>
              <a:t>p,q</a:t>
            </a:r>
            <a:r>
              <a:rPr lang="en-US" b="1" dirty="0" smtClean="0"/>
              <a:t>) &gt; 1</a:t>
            </a:r>
            <a:endParaRPr lang="en-US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21" idx="4"/>
            <a:endCxn id="8" idx="0"/>
          </p:cNvCxnSpPr>
          <p:nvPr/>
        </p:nvCxnSpPr>
        <p:spPr>
          <a:xfrm flipH="1">
            <a:off x="5106076" y="4051494"/>
            <a:ext cx="163265" cy="1496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22" idx="3"/>
            <a:endCxn id="26" idx="7"/>
          </p:cNvCxnSpPr>
          <p:nvPr/>
        </p:nvCxnSpPr>
        <p:spPr>
          <a:xfrm flipH="1">
            <a:off x="6172298" y="4223320"/>
            <a:ext cx="537612" cy="5116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21" idx="6"/>
            <a:endCxn id="22" idx="2"/>
          </p:cNvCxnSpPr>
          <p:nvPr/>
        </p:nvCxnSpPr>
        <p:spPr>
          <a:xfrm>
            <a:off x="5500233" y="3808495"/>
            <a:ext cx="1142050" cy="242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23" idx="2"/>
            <a:endCxn id="8" idx="6"/>
          </p:cNvCxnSpPr>
          <p:nvPr/>
        </p:nvCxnSpPr>
        <p:spPr>
          <a:xfrm flipH="1" flipV="1">
            <a:off x="5336968" y="5791312"/>
            <a:ext cx="1437389" cy="177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26" idx="3"/>
            <a:endCxn id="8" idx="7"/>
          </p:cNvCxnSpPr>
          <p:nvPr/>
        </p:nvCxnSpPr>
        <p:spPr>
          <a:xfrm flipH="1">
            <a:off x="5269341" y="5078604"/>
            <a:ext cx="576427" cy="540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22" idx="7"/>
            <a:endCxn id="11" idx="3"/>
          </p:cNvCxnSpPr>
          <p:nvPr/>
        </p:nvCxnSpPr>
        <p:spPr>
          <a:xfrm flipV="1">
            <a:off x="7036440" y="3303648"/>
            <a:ext cx="311584" cy="5760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22" idx="4"/>
            <a:endCxn id="23" idx="0"/>
          </p:cNvCxnSpPr>
          <p:nvPr/>
        </p:nvCxnSpPr>
        <p:spPr>
          <a:xfrm>
            <a:off x="6873175" y="4294493"/>
            <a:ext cx="132074" cy="1431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25" idx="1"/>
            <a:endCxn id="11" idx="6"/>
          </p:cNvCxnSpPr>
          <p:nvPr/>
        </p:nvCxnSpPr>
        <p:spPr>
          <a:xfrm flipH="1" flipV="1">
            <a:off x="7742181" y="3131822"/>
            <a:ext cx="828412" cy="4082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>
            <a:stCxn id="24" idx="3"/>
            <a:endCxn id="23" idx="6"/>
          </p:cNvCxnSpPr>
          <p:nvPr/>
        </p:nvCxnSpPr>
        <p:spPr>
          <a:xfrm flipH="1">
            <a:off x="7236141" y="5111289"/>
            <a:ext cx="794482" cy="857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>
            <a:stCxn id="25" idx="3"/>
            <a:endCxn id="24" idx="0"/>
          </p:cNvCxnSpPr>
          <p:nvPr/>
        </p:nvCxnSpPr>
        <p:spPr>
          <a:xfrm flipH="1">
            <a:off x="8193888" y="3883717"/>
            <a:ext cx="376705" cy="8127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>
            <a:stCxn id="22" idx="5"/>
            <a:endCxn id="24" idx="1"/>
          </p:cNvCxnSpPr>
          <p:nvPr/>
        </p:nvCxnSpPr>
        <p:spPr>
          <a:xfrm>
            <a:off x="7036440" y="4223320"/>
            <a:ext cx="994183" cy="5443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Flèche vers la droite 60"/>
          <p:cNvSpPr/>
          <p:nvPr/>
        </p:nvSpPr>
        <p:spPr>
          <a:xfrm rot="1123909">
            <a:off x="5504774" y="3677990"/>
            <a:ext cx="408506" cy="40898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èche vers la droite 61"/>
          <p:cNvSpPr/>
          <p:nvPr/>
        </p:nvSpPr>
        <p:spPr>
          <a:xfrm rot="18991410">
            <a:off x="5148707" y="5376839"/>
            <a:ext cx="538464" cy="31027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èche vers la droite 62"/>
          <p:cNvSpPr/>
          <p:nvPr/>
        </p:nvSpPr>
        <p:spPr>
          <a:xfrm rot="18991410">
            <a:off x="6075709" y="4467096"/>
            <a:ext cx="538464" cy="31027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èche vers la droite 63"/>
          <p:cNvSpPr/>
          <p:nvPr/>
        </p:nvSpPr>
        <p:spPr>
          <a:xfrm rot="15629032">
            <a:off x="6727356" y="5451183"/>
            <a:ext cx="538465" cy="31027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èche vers la droite 64"/>
          <p:cNvSpPr/>
          <p:nvPr/>
        </p:nvSpPr>
        <p:spPr>
          <a:xfrm rot="12552272">
            <a:off x="7616439" y="4538221"/>
            <a:ext cx="408506" cy="40898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èche vers la droite 65"/>
          <p:cNvSpPr/>
          <p:nvPr/>
        </p:nvSpPr>
        <p:spPr>
          <a:xfrm rot="7009513">
            <a:off x="7033721" y="3364856"/>
            <a:ext cx="462937" cy="34846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èche vers la droite 66"/>
          <p:cNvSpPr/>
          <p:nvPr/>
        </p:nvSpPr>
        <p:spPr>
          <a:xfrm rot="7009513">
            <a:off x="8251896" y="3891260"/>
            <a:ext cx="488488" cy="33554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4875184" y="5548313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175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7280397" y="2888823"/>
            <a:ext cx="461784" cy="485998"/>
          </a:xfrm>
          <a:prstGeom prst="ellipse">
            <a:avLst/>
          </a:prstGeom>
          <a:solidFill>
            <a:srgbClr val="FFFF00"/>
          </a:solidFill>
          <a:ln w="3175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5038449" y="3565496"/>
            <a:ext cx="461784" cy="48599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6642283" y="3808495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6774357" y="5725668"/>
            <a:ext cx="461784" cy="48599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962996" y="4696464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8502966" y="3468892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5778141" y="4663779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chemin vertical 15"/>
          <p:cNvSpPr/>
          <p:nvPr/>
        </p:nvSpPr>
        <p:spPr>
          <a:xfrm>
            <a:off x="-79581" y="3479380"/>
            <a:ext cx="5348910" cy="2631907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[</a:t>
            </a:r>
            <a:r>
              <a:rPr lang="en-US" sz="3200" dirty="0" err="1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Folkman</a:t>
            </a:r>
            <a:r>
              <a:rPr lang="en-US" sz="32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&amp; Graham,1969]</a:t>
            </a:r>
          </a:p>
          <a:p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X</a:t>
            </a:r>
            <a:r>
              <a:rPr lang="en-US" sz="32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: </a:t>
            </a:r>
            <a:r>
              <a:rPr lang="en-US" sz="32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compact convex </a:t>
            </a:r>
            <a:r>
              <a:rPr lang="en-US" sz="32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region</a:t>
            </a:r>
          </a:p>
          <a:p>
            <a:r>
              <a:rPr lang="en-US" sz="3200" b="1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I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⊆ X, </a:t>
            </a:r>
            <a:r>
              <a:rPr lang="en-US" sz="3200" b="1" dirty="0">
                <a:solidFill>
                  <a:srgbClr val="000000"/>
                </a:solidFill>
              </a:rPr>
              <a:t>∀</a:t>
            </a:r>
            <a:r>
              <a:rPr lang="en-US" sz="3200" b="1" dirty="0" err="1">
                <a:solidFill>
                  <a:srgbClr val="000000"/>
                </a:solidFill>
              </a:rPr>
              <a:t>p,q</a:t>
            </a:r>
            <a:r>
              <a:rPr lang="en-US" sz="3200" b="1" dirty="0">
                <a:solidFill>
                  <a:srgbClr val="000000"/>
                </a:solidFill>
              </a:rPr>
              <a:t> ∊ </a:t>
            </a:r>
            <a:r>
              <a:rPr lang="en-US" sz="3200" b="1" i="1" dirty="0">
                <a:solidFill>
                  <a:srgbClr val="000000"/>
                </a:solidFill>
              </a:rPr>
              <a:t>I, d</a:t>
            </a:r>
            <a:r>
              <a:rPr lang="en-US" sz="3200" b="1" dirty="0">
                <a:solidFill>
                  <a:srgbClr val="000000"/>
                </a:solidFill>
              </a:rPr>
              <a:t>(</a:t>
            </a:r>
            <a:r>
              <a:rPr lang="en-US" sz="3200" b="1" dirty="0" err="1">
                <a:solidFill>
                  <a:srgbClr val="000000"/>
                </a:solidFill>
              </a:rPr>
              <a:t>p,q</a:t>
            </a:r>
            <a:r>
              <a:rPr lang="en-US" sz="3200" b="1" dirty="0">
                <a:solidFill>
                  <a:srgbClr val="000000"/>
                </a:solidFill>
              </a:rPr>
              <a:t>) </a:t>
            </a:r>
            <a:r>
              <a:rPr lang="en-US" sz="3200" b="1" dirty="0" smtClean="0">
                <a:solidFill>
                  <a:srgbClr val="000000"/>
                </a:solidFill>
              </a:rPr>
              <a:t>≥ 1</a:t>
            </a:r>
          </a:p>
          <a:p>
            <a:pPr algn="ctr"/>
            <a:r>
              <a:rPr lang="en-US" sz="32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|</a:t>
            </a:r>
            <a:r>
              <a:rPr lang="en-US" sz="3200" b="1" i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I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| ≤ ⎣2A(X)/</a:t>
            </a:r>
            <a:r>
              <a:rPr lang="en-US" sz="32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√3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+P(X)/2+1⎦</a:t>
            </a:r>
            <a:endParaRPr lang="en-US" sz="32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 </a:t>
            </a:r>
            <a:r>
              <a:rPr lang="en-US" i="1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CLR</a:t>
            </a:r>
            <a:r>
              <a:rPr lang="en-US" baseline="-25000" dirty="0" err="1" smtClean="0"/>
              <a:t>opt</a:t>
            </a:r>
            <a:endParaRPr lang="en-US" baseline="-25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b="1" i="1" dirty="0" smtClean="0"/>
              <a:t>C</a:t>
            </a:r>
            <a:r>
              <a:rPr lang="en-US" dirty="0" smtClean="0"/>
              <a:t> be any cluster </a:t>
            </a:r>
            <a:r>
              <a:rPr lang="en-US" dirty="0"/>
              <a:t>of </a:t>
            </a:r>
            <a:r>
              <a:rPr lang="en-US" b="1" dirty="0" err="1" smtClean="0"/>
              <a:t>CLR</a:t>
            </a:r>
            <a:r>
              <a:rPr lang="en-US" b="1" baseline="-25000" dirty="0" err="1" smtClean="0"/>
              <a:t>opt</a:t>
            </a:r>
            <a:endParaRPr lang="en-US" b="1" baseline="-25000" dirty="0" smtClean="0"/>
          </a:p>
          <a:p>
            <a:r>
              <a:rPr lang="en-US" dirty="0" smtClean="0"/>
              <a:t>Let </a:t>
            </a:r>
            <a:r>
              <a:rPr lang="en-US" b="1" i="1" dirty="0" smtClean="0"/>
              <a:t>I</a:t>
            </a:r>
            <a:r>
              <a:rPr lang="en-US" dirty="0" smtClean="0"/>
              <a:t>  be any independent set of </a:t>
            </a:r>
            <a:r>
              <a:rPr lang="en-US" b="1" i="1" dirty="0" smtClean="0"/>
              <a:t>C</a:t>
            </a:r>
          </a:p>
          <a:p>
            <a:r>
              <a:rPr lang="en-US" b="1" dirty="0" smtClean="0"/>
              <a:t>UDG: ∀</a:t>
            </a:r>
            <a:r>
              <a:rPr lang="en-US" b="1" dirty="0" err="1" smtClean="0"/>
              <a:t>p,q</a:t>
            </a:r>
            <a:r>
              <a:rPr lang="en-US" b="1" dirty="0" smtClean="0"/>
              <a:t> ∊ </a:t>
            </a:r>
            <a:r>
              <a:rPr lang="en-US" b="1" i="1" dirty="0" smtClean="0"/>
              <a:t>I, d</a:t>
            </a:r>
            <a:r>
              <a:rPr lang="en-US" b="1" dirty="0" smtClean="0"/>
              <a:t>(</a:t>
            </a:r>
            <a:r>
              <a:rPr lang="en-US" b="1" dirty="0" err="1" smtClean="0"/>
              <a:t>p,q</a:t>
            </a:r>
            <a:r>
              <a:rPr lang="en-US" b="1" dirty="0" smtClean="0"/>
              <a:t>) &gt; 1</a:t>
            </a:r>
            <a:endParaRPr lang="en-US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16/12/2013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21" idx="4"/>
            <a:endCxn id="8" idx="0"/>
          </p:cNvCxnSpPr>
          <p:nvPr/>
        </p:nvCxnSpPr>
        <p:spPr>
          <a:xfrm flipH="1">
            <a:off x="5106076" y="4051494"/>
            <a:ext cx="163265" cy="1496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22" idx="3"/>
            <a:endCxn id="26" idx="7"/>
          </p:cNvCxnSpPr>
          <p:nvPr/>
        </p:nvCxnSpPr>
        <p:spPr>
          <a:xfrm flipH="1">
            <a:off x="6172298" y="4223320"/>
            <a:ext cx="537612" cy="5116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21" idx="6"/>
            <a:endCxn id="22" idx="2"/>
          </p:cNvCxnSpPr>
          <p:nvPr/>
        </p:nvCxnSpPr>
        <p:spPr>
          <a:xfrm>
            <a:off x="5500233" y="3808495"/>
            <a:ext cx="1142050" cy="242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23" idx="2"/>
            <a:endCxn id="8" idx="6"/>
          </p:cNvCxnSpPr>
          <p:nvPr/>
        </p:nvCxnSpPr>
        <p:spPr>
          <a:xfrm flipH="1" flipV="1">
            <a:off x="5336968" y="5791312"/>
            <a:ext cx="1437389" cy="177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26" idx="3"/>
            <a:endCxn id="8" idx="7"/>
          </p:cNvCxnSpPr>
          <p:nvPr/>
        </p:nvCxnSpPr>
        <p:spPr>
          <a:xfrm flipH="1">
            <a:off x="5269341" y="5078604"/>
            <a:ext cx="576427" cy="540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22" idx="7"/>
            <a:endCxn id="11" idx="3"/>
          </p:cNvCxnSpPr>
          <p:nvPr/>
        </p:nvCxnSpPr>
        <p:spPr>
          <a:xfrm flipV="1">
            <a:off x="7036440" y="3303648"/>
            <a:ext cx="311584" cy="5760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22" idx="4"/>
            <a:endCxn id="23" idx="0"/>
          </p:cNvCxnSpPr>
          <p:nvPr/>
        </p:nvCxnSpPr>
        <p:spPr>
          <a:xfrm>
            <a:off x="6873175" y="4294493"/>
            <a:ext cx="132074" cy="1431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25" idx="1"/>
            <a:endCxn id="11" idx="6"/>
          </p:cNvCxnSpPr>
          <p:nvPr/>
        </p:nvCxnSpPr>
        <p:spPr>
          <a:xfrm flipH="1" flipV="1">
            <a:off x="7742181" y="3131822"/>
            <a:ext cx="828412" cy="4082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>
            <a:stCxn id="24" idx="3"/>
            <a:endCxn id="23" idx="6"/>
          </p:cNvCxnSpPr>
          <p:nvPr/>
        </p:nvCxnSpPr>
        <p:spPr>
          <a:xfrm flipH="1">
            <a:off x="7236141" y="5111289"/>
            <a:ext cx="794482" cy="857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>
            <a:stCxn id="25" idx="3"/>
            <a:endCxn id="24" idx="0"/>
          </p:cNvCxnSpPr>
          <p:nvPr/>
        </p:nvCxnSpPr>
        <p:spPr>
          <a:xfrm flipH="1">
            <a:off x="8193888" y="3883717"/>
            <a:ext cx="376705" cy="8127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>
            <a:stCxn id="22" idx="5"/>
            <a:endCxn id="24" idx="1"/>
          </p:cNvCxnSpPr>
          <p:nvPr/>
        </p:nvCxnSpPr>
        <p:spPr>
          <a:xfrm>
            <a:off x="7036440" y="4223320"/>
            <a:ext cx="994183" cy="5443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Flèche vers la droite 60"/>
          <p:cNvSpPr/>
          <p:nvPr/>
        </p:nvSpPr>
        <p:spPr>
          <a:xfrm rot="1123909">
            <a:off x="5504774" y="3677990"/>
            <a:ext cx="408506" cy="40898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èche vers la droite 61"/>
          <p:cNvSpPr/>
          <p:nvPr/>
        </p:nvSpPr>
        <p:spPr>
          <a:xfrm rot="18991410">
            <a:off x="5148707" y="5376839"/>
            <a:ext cx="538464" cy="31027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èche vers la droite 62"/>
          <p:cNvSpPr/>
          <p:nvPr/>
        </p:nvSpPr>
        <p:spPr>
          <a:xfrm rot="18991410">
            <a:off x="6075709" y="4467096"/>
            <a:ext cx="538464" cy="31027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èche vers la droite 63"/>
          <p:cNvSpPr/>
          <p:nvPr/>
        </p:nvSpPr>
        <p:spPr>
          <a:xfrm rot="15629032">
            <a:off x="6727356" y="5451183"/>
            <a:ext cx="538465" cy="31027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èche vers la droite 64"/>
          <p:cNvSpPr/>
          <p:nvPr/>
        </p:nvSpPr>
        <p:spPr>
          <a:xfrm rot="12552272">
            <a:off x="7616439" y="4538221"/>
            <a:ext cx="408506" cy="40898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èche vers la droite 65"/>
          <p:cNvSpPr/>
          <p:nvPr/>
        </p:nvSpPr>
        <p:spPr>
          <a:xfrm rot="7009513">
            <a:off x="7033721" y="3364856"/>
            <a:ext cx="462937" cy="34846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èche vers la droite 66"/>
          <p:cNvSpPr/>
          <p:nvPr/>
        </p:nvSpPr>
        <p:spPr>
          <a:xfrm rot="7009513">
            <a:off x="8251896" y="3891260"/>
            <a:ext cx="488488" cy="33554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4875184" y="5548313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175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7280397" y="2888823"/>
            <a:ext cx="461784" cy="485998"/>
          </a:xfrm>
          <a:prstGeom prst="ellipse">
            <a:avLst/>
          </a:prstGeom>
          <a:solidFill>
            <a:srgbClr val="FFFF00"/>
          </a:solidFill>
          <a:ln w="3175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5038449" y="3565496"/>
            <a:ext cx="461784" cy="48599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6642283" y="3808495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6774357" y="5725668"/>
            <a:ext cx="461784" cy="48599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962996" y="4696464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8502966" y="3468892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5778141" y="4663779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9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4213637" y="1417638"/>
            <a:ext cx="5430603" cy="544036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 </a:t>
            </a:r>
            <a:r>
              <a:rPr lang="en-US" i="1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CLR</a:t>
            </a:r>
            <a:r>
              <a:rPr lang="en-US" baseline="-25000" dirty="0" err="1" smtClean="0"/>
              <a:t>opt</a:t>
            </a:r>
            <a:endParaRPr lang="en-US" baseline="-25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b="1" i="1" dirty="0" smtClean="0"/>
              <a:t>C</a:t>
            </a:r>
            <a:r>
              <a:rPr lang="en-US" dirty="0" smtClean="0"/>
              <a:t> be any cluster </a:t>
            </a:r>
            <a:r>
              <a:rPr lang="en-US" dirty="0"/>
              <a:t>of </a:t>
            </a:r>
            <a:r>
              <a:rPr lang="en-US" b="1" dirty="0" err="1" smtClean="0"/>
              <a:t>CLR</a:t>
            </a:r>
            <a:r>
              <a:rPr lang="en-US" b="1" baseline="-25000" dirty="0" err="1" smtClean="0"/>
              <a:t>opt</a:t>
            </a:r>
            <a:endParaRPr lang="en-US" b="1" baseline="-25000" dirty="0" smtClean="0"/>
          </a:p>
          <a:p>
            <a:r>
              <a:rPr lang="en-US" dirty="0" smtClean="0"/>
              <a:t>Let </a:t>
            </a:r>
            <a:r>
              <a:rPr lang="en-US" b="1" i="1" dirty="0" smtClean="0"/>
              <a:t>I</a:t>
            </a:r>
            <a:r>
              <a:rPr lang="en-US" dirty="0" smtClean="0"/>
              <a:t>  be any independent set of </a:t>
            </a:r>
            <a:r>
              <a:rPr lang="en-US" b="1" i="1" dirty="0" smtClean="0"/>
              <a:t>C</a:t>
            </a:r>
          </a:p>
          <a:p>
            <a:r>
              <a:rPr lang="en-US" b="1" dirty="0" smtClean="0"/>
              <a:t>UDG: ∀</a:t>
            </a:r>
            <a:r>
              <a:rPr lang="en-US" b="1" dirty="0" err="1" smtClean="0"/>
              <a:t>p,q</a:t>
            </a:r>
            <a:r>
              <a:rPr lang="en-US" b="1" dirty="0" smtClean="0"/>
              <a:t> ∊ </a:t>
            </a:r>
            <a:r>
              <a:rPr lang="en-US" b="1" i="1" dirty="0" smtClean="0"/>
              <a:t>I, d</a:t>
            </a:r>
            <a:r>
              <a:rPr lang="en-US" b="1" dirty="0" smtClean="0"/>
              <a:t>(</a:t>
            </a:r>
            <a:r>
              <a:rPr lang="en-US" b="1" dirty="0" err="1" smtClean="0"/>
              <a:t>p,q</a:t>
            </a:r>
            <a:r>
              <a:rPr lang="en-US" b="1" dirty="0" smtClean="0"/>
              <a:t>) &gt; 1</a:t>
            </a:r>
            <a:endParaRPr lang="en-US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16/12/2013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21" idx="4"/>
            <a:endCxn id="8" idx="0"/>
          </p:cNvCxnSpPr>
          <p:nvPr/>
        </p:nvCxnSpPr>
        <p:spPr>
          <a:xfrm flipH="1">
            <a:off x="5106076" y="4051494"/>
            <a:ext cx="163265" cy="1496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22" idx="3"/>
            <a:endCxn id="26" idx="7"/>
          </p:cNvCxnSpPr>
          <p:nvPr/>
        </p:nvCxnSpPr>
        <p:spPr>
          <a:xfrm flipH="1">
            <a:off x="6172298" y="4223320"/>
            <a:ext cx="537612" cy="5116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21" idx="6"/>
            <a:endCxn id="22" idx="2"/>
          </p:cNvCxnSpPr>
          <p:nvPr/>
        </p:nvCxnSpPr>
        <p:spPr>
          <a:xfrm>
            <a:off x="5500233" y="3808495"/>
            <a:ext cx="1142050" cy="242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23" idx="2"/>
            <a:endCxn id="8" idx="6"/>
          </p:cNvCxnSpPr>
          <p:nvPr/>
        </p:nvCxnSpPr>
        <p:spPr>
          <a:xfrm flipH="1" flipV="1">
            <a:off x="5336968" y="5791312"/>
            <a:ext cx="1437389" cy="177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26" idx="3"/>
            <a:endCxn id="8" idx="7"/>
          </p:cNvCxnSpPr>
          <p:nvPr/>
        </p:nvCxnSpPr>
        <p:spPr>
          <a:xfrm flipH="1">
            <a:off x="5269341" y="5078604"/>
            <a:ext cx="576427" cy="540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22" idx="7"/>
            <a:endCxn id="11" idx="3"/>
          </p:cNvCxnSpPr>
          <p:nvPr/>
        </p:nvCxnSpPr>
        <p:spPr>
          <a:xfrm flipV="1">
            <a:off x="7036440" y="3303648"/>
            <a:ext cx="311584" cy="5760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22" idx="4"/>
            <a:endCxn id="23" idx="0"/>
          </p:cNvCxnSpPr>
          <p:nvPr/>
        </p:nvCxnSpPr>
        <p:spPr>
          <a:xfrm>
            <a:off x="6873175" y="4294493"/>
            <a:ext cx="132074" cy="1431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25" idx="1"/>
            <a:endCxn id="11" idx="6"/>
          </p:cNvCxnSpPr>
          <p:nvPr/>
        </p:nvCxnSpPr>
        <p:spPr>
          <a:xfrm flipH="1" flipV="1">
            <a:off x="7742181" y="3131822"/>
            <a:ext cx="828412" cy="4082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>
            <a:stCxn id="24" idx="3"/>
            <a:endCxn id="23" idx="6"/>
          </p:cNvCxnSpPr>
          <p:nvPr/>
        </p:nvCxnSpPr>
        <p:spPr>
          <a:xfrm flipH="1">
            <a:off x="7236141" y="5111289"/>
            <a:ext cx="794482" cy="857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>
            <a:stCxn id="25" idx="3"/>
            <a:endCxn id="24" idx="0"/>
          </p:cNvCxnSpPr>
          <p:nvPr/>
        </p:nvCxnSpPr>
        <p:spPr>
          <a:xfrm flipH="1">
            <a:off x="8193888" y="3883717"/>
            <a:ext cx="376705" cy="8127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>
            <a:stCxn id="22" idx="5"/>
            <a:endCxn id="24" idx="1"/>
          </p:cNvCxnSpPr>
          <p:nvPr/>
        </p:nvCxnSpPr>
        <p:spPr>
          <a:xfrm>
            <a:off x="7036440" y="4223320"/>
            <a:ext cx="994183" cy="5443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Flèche vers la droite 60"/>
          <p:cNvSpPr/>
          <p:nvPr/>
        </p:nvSpPr>
        <p:spPr>
          <a:xfrm rot="1123909">
            <a:off x="5504774" y="3677990"/>
            <a:ext cx="408506" cy="40898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èche vers la droite 61"/>
          <p:cNvSpPr/>
          <p:nvPr/>
        </p:nvSpPr>
        <p:spPr>
          <a:xfrm rot="18991410">
            <a:off x="5148707" y="5376839"/>
            <a:ext cx="538464" cy="31027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èche vers la droite 62"/>
          <p:cNvSpPr/>
          <p:nvPr/>
        </p:nvSpPr>
        <p:spPr>
          <a:xfrm rot="18991410">
            <a:off x="6075709" y="4467096"/>
            <a:ext cx="538464" cy="31027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èche vers la droite 63"/>
          <p:cNvSpPr/>
          <p:nvPr/>
        </p:nvSpPr>
        <p:spPr>
          <a:xfrm rot="15629032">
            <a:off x="6727356" y="5451183"/>
            <a:ext cx="538465" cy="31027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èche vers la droite 64"/>
          <p:cNvSpPr/>
          <p:nvPr/>
        </p:nvSpPr>
        <p:spPr>
          <a:xfrm rot="12552272">
            <a:off x="7616439" y="4538221"/>
            <a:ext cx="408506" cy="40898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èche vers la droite 65"/>
          <p:cNvSpPr/>
          <p:nvPr/>
        </p:nvSpPr>
        <p:spPr>
          <a:xfrm rot="7009513">
            <a:off x="7033721" y="3364856"/>
            <a:ext cx="462937" cy="34846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èche vers la droite 66"/>
          <p:cNvSpPr/>
          <p:nvPr/>
        </p:nvSpPr>
        <p:spPr>
          <a:xfrm rot="7009513">
            <a:off x="8251896" y="3891260"/>
            <a:ext cx="488488" cy="33554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4875184" y="5548313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175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7280397" y="2888823"/>
            <a:ext cx="461784" cy="485998"/>
          </a:xfrm>
          <a:prstGeom prst="ellipse">
            <a:avLst/>
          </a:prstGeom>
          <a:solidFill>
            <a:srgbClr val="FFFF00"/>
          </a:solidFill>
          <a:ln w="3175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5038449" y="3565496"/>
            <a:ext cx="461784" cy="48599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6642283" y="3808495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6774357" y="5725668"/>
            <a:ext cx="461784" cy="48599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962996" y="4696464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8502966" y="3468892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5778141" y="4663779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9" name="Connecteur droit avec flèche 18"/>
          <p:cNvCxnSpPr>
            <a:stCxn id="17" idx="0"/>
            <a:endCxn id="22" idx="0"/>
          </p:cNvCxnSpPr>
          <p:nvPr/>
        </p:nvCxnSpPr>
        <p:spPr>
          <a:xfrm flipH="1">
            <a:off x="6873175" y="1417638"/>
            <a:ext cx="55764" cy="239085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907087" y="2304047"/>
            <a:ext cx="4817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/>
              <a:t>k</a:t>
            </a:r>
            <a:endParaRPr lang="en-US" sz="3200" b="1" i="1" dirty="0"/>
          </a:p>
        </p:txBody>
      </p:sp>
      <p:sp>
        <p:nvSpPr>
          <p:cNvPr id="42" name="Parchemin vertical 41"/>
          <p:cNvSpPr/>
          <p:nvPr/>
        </p:nvSpPr>
        <p:spPr>
          <a:xfrm>
            <a:off x="-79581" y="3479380"/>
            <a:ext cx="5348910" cy="2631907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[</a:t>
            </a:r>
            <a:r>
              <a:rPr lang="en-US" sz="3200" dirty="0" err="1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Folkman</a:t>
            </a:r>
            <a:r>
              <a:rPr lang="en-US" sz="32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&amp; Graham,1969]</a:t>
            </a:r>
          </a:p>
          <a:p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X</a:t>
            </a:r>
            <a:r>
              <a:rPr lang="en-US" sz="32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: </a:t>
            </a:r>
            <a:r>
              <a:rPr lang="en-US" sz="32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compact convex </a:t>
            </a:r>
            <a:r>
              <a:rPr lang="en-US" sz="32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region</a:t>
            </a:r>
          </a:p>
          <a:p>
            <a:r>
              <a:rPr lang="en-US" sz="3200" b="1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I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⊆ X, </a:t>
            </a:r>
            <a:r>
              <a:rPr lang="en-US" sz="3200" b="1" dirty="0">
                <a:solidFill>
                  <a:srgbClr val="000000"/>
                </a:solidFill>
              </a:rPr>
              <a:t>∀</a:t>
            </a:r>
            <a:r>
              <a:rPr lang="en-US" sz="3200" b="1" dirty="0" err="1">
                <a:solidFill>
                  <a:srgbClr val="000000"/>
                </a:solidFill>
              </a:rPr>
              <a:t>p,q</a:t>
            </a:r>
            <a:r>
              <a:rPr lang="en-US" sz="3200" b="1" dirty="0">
                <a:solidFill>
                  <a:srgbClr val="000000"/>
                </a:solidFill>
              </a:rPr>
              <a:t> ∊ </a:t>
            </a:r>
            <a:r>
              <a:rPr lang="en-US" sz="3200" b="1" i="1" dirty="0">
                <a:solidFill>
                  <a:srgbClr val="000000"/>
                </a:solidFill>
              </a:rPr>
              <a:t>I, d</a:t>
            </a:r>
            <a:r>
              <a:rPr lang="en-US" sz="3200" b="1" dirty="0">
                <a:solidFill>
                  <a:srgbClr val="000000"/>
                </a:solidFill>
              </a:rPr>
              <a:t>(</a:t>
            </a:r>
            <a:r>
              <a:rPr lang="en-US" sz="3200" b="1" dirty="0" err="1">
                <a:solidFill>
                  <a:srgbClr val="000000"/>
                </a:solidFill>
              </a:rPr>
              <a:t>p,q</a:t>
            </a:r>
            <a:r>
              <a:rPr lang="en-US" sz="3200" b="1" dirty="0">
                <a:solidFill>
                  <a:srgbClr val="000000"/>
                </a:solidFill>
              </a:rPr>
              <a:t>) </a:t>
            </a:r>
            <a:r>
              <a:rPr lang="en-US" sz="3200" b="1" dirty="0" smtClean="0">
                <a:solidFill>
                  <a:srgbClr val="000000"/>
                </a:solidFill>
              </a:rPr>
              <a:t>≥ 1</a:t>
            </a:r>
          </a:p>
          <a:p>
            <a:pPr algn="ctr"/>
            <a:r>
              <a:rPr lang="en-US" sz="32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|</a:t>
            </a:r>
            <a:r>
              <a:rPr lang="en-US" sz="3200" b="1" i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I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| ≤ ⎣2A(X)/</a:t>
            </a:r>
            <a:r>
              <a:rPr lang="en-US" sz="32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√3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+P(X)/2+1⎦</a:t>
            </a:r>
            <a:endParaRPr lang="en-US" sz="32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8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4213637" y="1417638"/>
            <a:ext cx="5430603" cy="544036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archemin vertical 15"/>
          <p:cNvSpPr/>
          <p:nvPr/>
        </p:nvSpPr>
        <p:spPr>
          <a:xfrm>
            <a:off x="-79581" y="3479380"/>
            <a:ext cx="5348910" cy="2631907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[</a:t>
            </a:r>
            <a:r>
              <a:rPr lang="en-US" sz="3200" dirty="0" err="1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Folkman</a:t>
            </a:r>
            <a:r>
              <a:rPr lang="en-US" sz="32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&amp; Graham,1969]</a:t>
            </a:r>
          </a:p>
          <a:p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X</a:t>
            </a:r>
            <a:r>
              <a:rPr lang="en-US" sz="32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: </a:t>
            </a:r>
            <a:r>
              <a:rPr lang="en-US" sz="32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compact convex </a:t>
            </a:r>
            <a:r>
              <a:rPr lang="en-US" sz="32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region</a:t>
            </a:r>
          </a:p>
          <a:p>
            <a:r>
              <a:rPr lang="en-US" sz="3200" b="1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I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⊆ X, </a:t>
            </a:r>
            <a:r>
              <a:rPr lang="en-US" sz="3200" b="1" dirty="0">
                <a:solidFill>
                  <a:srgbClr val="000000"/>
                </a:solidFill>
              </a:rPr>
              <a:t>∀</a:t>
            </a:r>
            <a:r>
              <a:rPr lang="en-US" sz="3200" b="1" dirty="0" err="1">
                <a:solidFill>
                  <a:srgbClr val="000000"/>
                </a:solidFill>
              </a:rPr>
              <a:t>p,q</a:t>
            </a:r>
            <a:r>
              <a:rPr lang="en-US" sz="3200" b="1" dirty="0">
                <a:solidFill>
                  <a:srgbClr val="000000"/>
                </a:solidFill>
              </a:rPr>
              <a:t> ∊ </a:t>
            </a:r>
            <a:r>
              <a:rPr lang="en-US" sz="3200" b="1" i="1" dirty="0">
                <a:solidFill>
                  <a:srgbClr val="000000"/>
                </a:solidFill>
              </a:rPr>
              <a:t>I, d</a:t>
            </a:r>
            <a:r>
              <a:rPr lang="en-US" sz="3200" b="1" dirty="0">
                <a:solidFill>
                  <a:srgbClr val="000000"/>
                </a:solidFill>
              </a:rPr>
              <a:t>(</a:t>
            </a:r>
            <a:r>
              <a:rPr lang="en-US" sz="3200" b="1" dirty="0" err="1">
                <a:solidFill>
                  <a:srgbClr val="000000"/>
                </a:solidFill>
              </a:rPr>
              <a:t>p,q</a:t>
            </a:r>
            <a:r>
              <a:rPr lang="en-US" sz="3200" b="1" dirty="0">
                <a:solidFill>
                  <a:srgbClr val="000000"/>
                </a:solidFill>
              </a:rPr>
              <a:t>) </a:t>
            </a:r>
            <a:r>
              <a:rPr lang="en-US" sz="3200" b="1" dirty="0" smtClean="0">
                <a:solidFill>
                  <a:srgbClr val="000000"/>
                </a:solidFill>
              </a:rPr>
              <a:t>≥ 1</a:t>
            </a:r>
          </a:p>
          <a:p>
            <a:pPr algn="ctr"/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|</a:t>
            </a:r>
            <a:r>
              <a:rPr lang="en-US" sz="3200" b="1" i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I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| ≤ ⎣2A(X)/</a:t>
            </a:r>
            <a:r>
              <a:rPr lang="en-US" sz="32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√3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+P(X)/2+1⎦</a:t>
            </a:r>
            <a:endParaRPr lang="en-US" sz="32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 </a:t>
            </a:r>
            <a:r>
              <a:rPr lang="en-US" i="1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CLR</a:t>
            </a:r>
            <a:r>
              <a:rPr lang="en-US" baseline="-25000" dirty="0" err="1" smtClean="0"/>
              <a:t>opt</a:t>
            </a:r>
            <a:endParaRPr lang="en-US" baseline="-25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b="1" i="1" dirty="0" smtClean="0"/>
              <a:t>C</a:t>
            </a:r>
            <a:r>
              <a:rPr lang="en-US" dirty="0" smtClean="0"/>
              <a:t> be any cluster </a:t>
            </a:r>
            <a:r>
              <a:rPr lang="en-US" dirty="0"/>
              <a:t>of </a:t>
            </a:r>
            <a:r>
              <a:rPr lang="en-US" b="1" dirty="0" err="1" smtClean="0"/>
              <a:t>CLR</a:t>
            </a:r>
            <a:r>
              <a:rPr lang="en-US" b="1" baseline="-25000" dirty="0" err="1" smtClean="0"/>
              <a:t>opt</a:t>
            </a:r>
            <a:endParaRPr lang="en-US" b="1" baseline="-25000" dirty="0" smtClean="0"/>
          </a:p>
          <a:p>
            <a:r>
              <a:rPr lang="en-US" dirty="0" smtClean="0"/>
              <a:t>Let </a:t>
            </a:r>
            <a:r>
              <a:rPr lang="en-US" b="1" i="1" dirty="0" smtClean="0"/>
              <a:t>I</a:t>
            </a:r>
            <a:r>
              <a:rPr lang="en-US" dirty="0" smtClean="0"/>
              <a:t>  be any independent set of </a:t>
            </a:r>
            <a:r>
              <a:rPr lang="en-US" b="1" i="1" dirty="0" smtClean="0"/>
              <a:t>C</a:t>
            </a:r>
          </a:p>
          <a:p>
            <a:r>
              <a:rPr lang="en-US" b="1" dirty="0" smtClean="0"/>
              <a:t>UDG: ∀</a:t>
            </a:r>
            <a:r>
              <a:rPr lang="en-US" b="1" dirty="0" err="1" smtClean="0"/>
              <a:t>p,q</a:t>
            </a:r>
            <a:r>
              <a:rPr lang="en-US" b="1" dirty="0" smtClean="0"/>
              <a:t> ∊ </a:t>
            </a:r>
            <a:r>
              <a:rPr lang="en-US" b="1" i="1" dirty="0" smtClean="0"/>
              <a:t>I, d</a:t>
            </a:r>
            <a:r>
              <a:rPr lang="en-US" b="1" dirty="0" smtClean="0"/>
              <a:t>(</a:t>
            </a:r>
            <a:r>
              <a:rPr lang="en-US" b="1" dirty="0" err="1" smtClean="0"/>
              <a:t>p,q</a:t>
            </a:r>
            <a:r>
              <a:rPr lang="en-US" b="1" dirty="0" smtClean="0"/>
              <a:t>) &gt; 1</a:t>
            </a:r>
            <a:endParaRPr lang="en-US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16/12/2013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21" idx="4"/>
            <a:endCxn id="8" idx="0"/>
          </p:cNvCxnSpPr>
          <p:nvPr/>
        </p:nvCxnSpPr>
        <p:spPr>
          <a:xfrm flipH="1">
            <a:off x="5106076" y="4051494"/>
            <a:ext cx="163265" cy="1496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22" idx="3"/>
            <a:endCxn id="26" idx="7"/>
          </p:cNvCxnSpPr>
          <p:nvPr/>
        </p:nvCxnSpPr>
        <p:spPr>
          <a:xfrm flipH="1">
            <a:off x="6172298" y="4223320"/>
            <a:ext cx="537612" cy="5116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21" idx="6"/>
            <a:endCxn id="22" idx="2"/>
          </p:cNvCxnSpPr>
          <p:nvPr/>
        </p:nvCxnSpPr>
        <p:spPr>
          <a:xfrm>
            <a:off x="5500233" y="3808495"/>
            <a:ext cx="1142050" cy="2429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23" idx="2"/>
            <a:endCxn id="8" idx="6"/>
          </p:cNvCxnSpPr>
          <p:nvPr/>
        </p:nvCxnSpPr>
        <p:spPr>
          <a:xfrm flipH="1" flipV="1">
            <a:off x="5336968" y="5791312"/>
            <a:ext cx="1437389" cy="1773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26" idx="3"/>
            <a:endCxn id="8" idx="7"/>
          </p:cNvCxnSpPr>
          <p:nvPr/>
        </p:nvCxnSpPr>
        <p:spPr>
          <a:xfrm flipH="1">
            <a:off x="5269341" y="5078604"/>
            <a:ext cx="576427" cy="540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22" idx="7"/>
            <a:endCxn id="11" idx="3"/>
          </p:cNvCxnSpPr>
          <p:nvPr/>
        </p:nvCxnSpPr>
        <p:spPr>
          <a:xfrm flipV="1">
            <a:off x="7036440" y="3303648"/>
            <a:ext cx="311584" cy="5760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22" idx="4"/>
            <a:endCxn id="23" idx="0"/>
          </p:cNvCxnSpPr>
          <p:nvPr/>
        </p:nvCxnSpPr>
        <p:spPr>
          <a:xfrm>
            <a:off x="6873175" y="4294493"/>
            <a:ext cx="132074" cy="1431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25" idx="1"/>
            <a:endCxn id="11" idx="6"/>
          </p:cNvCxnSpPr>
          <p:nvPr/>
        </p:nvCxnSpPr>
        <p:spPr>
          <a:xfrm flipH="1" flipV="1">
            <a:off x="7742181" y="3131822"/>
            <a:ext cx="828412" cy="4082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>
            <a:stCxn id="24" idx="3"/>
            <a:endCxn id="23" idx="6"/>
          </p:cNvCxnSpPr>
          <p:nvPr/>
        </p:nvCxnSpPr>
        <p:spPr>
          <a:xfrm flipH="1">
            <a:off x="7236141" y="5111289"/>
            <a:ext cx="794482" cy="857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>
            <a:stCxn id="25" idx="3"/>
            <a:endCxn id="24" idx="0"/>
          </p:cNvCxnSpPr>
          <p:nvPr/>
        </p:nvCxnSpPr>
        <p:spPr>
          <a:xfrm flipH="1">
            <a:off x="8193888" y="3883717"/>
            <a:ext cx="376705" cy="8127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>
            <a:stCxn id="22" idx="5"/>
            <a:endCxn id="24" idx="1"/>
          </p:cNvCxnSpPr>
          <p:nvPr/>
        </p:nvCxnSpPr>
        <p:spPr>
          <a:xfrm>
            <a:off x="7036440" y="4223320"/>
            <a:ext cx="994183" cy="5443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Flèche vers la droite 60"/>
          <p:cNvSpPr/>
          <p:nvPr/>
        </p:nvSpPr>
        <p:spPr>
          <a:xfrm rot="1123909">
            <a:off x="5504774" y="3677990"/>
            <a:ext cx="408506" cy="40898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èche vers la droite 61"/>
          <p:cNvSpPr/>
          <p:nvPr/>
        </p:nvSpPr>
        <p:spPr>
          <a:xfrm rot="18991410">
            <a:off x="5148707" y="5376839"/>
            <a:ext cx="538464" cy="31027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èche vers la droite 62"/>
          <p:cNvSpPr/>
          <p:nvPr/>
        </p:nvSpPr>
        <p:spPr>
          <a:xfrm rot="18991410">
            <a:off x="6075709" y="4467096"/>
            <a:ext cx="538464" cy="31027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èche vers la droite 63"/>
          <p:cNvSpPr/>
          <p:nvPr/>
        </p:nvSpPr>
        <p:spPr>
          <a:xfrm rot="15629032">
            <a:off x="6727356" y="5451183"/>
            <a:ext cx="538465" cy="31027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èche vers la droite 64"/>
          <p:cNvSpPr/>
          <p:nvPr/>
        </p:nvSpPr>
        <p:spPr>
          <a:xfrm rot="12552272">
            <a:off x="7616439" y="4538221"/>
            <a:ext cx="408506" cy="40898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èche vers la droite 65"/>
          <p:cNvSpPr/>
          <p:nvPr/>
        </p:nvSpPr>
        <p:spPr>
          <a:xfrm rot="7009513">
            <a:off x="7033721" y="3364856"/>
            <a:ext cx="462937" cy="34846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èche vers la droite 66"/>
          <p:cNvSpPr/>
          <p:nvPr/>
        </p:nvSpPr>
        <p:spPr>
          <a:xfrm rot="7009513">
            <a:off x="8251896" y="3891260"/>
            <a:ext cx="488488" cy="335548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4875184" y="5548313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175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7280397" y="2888823"/>
            <a:ext cx="461784" cy="485998"/>
          </a:xfrm>
          <a:prstGeom prst="ellipse">
            <a:avLst/>
          </a:prstGeom>
          <a:solidFill>
            <a:srgbClr val="FFFF00"/>
          </a:solidFill>
          <a:ln w="3175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5038449" y="3565496"/>
            <a:ext cx="461784" cy="48599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6642283" y="3808495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6774357" y="5725668"/>
            <a:ext cx="461784" cy="48599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962996" y="4696464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8502966" y="3468892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5778141" y="4663779"/>
            <a:ext cx="461784" cy="4859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9" name="Connecteur droit avec flèche 18"/>
          <p:cNvCxnSpPr>
            <a:stCxn id="17" idx="0"/>
            <a:endCxn id="22" idx="0"/>
          </p:cNvCxnSpPr>
          <p:nvPr/>
        </p:nvCxnSpPr>
        <p:spPr>
          <a:xfrm flipH="1">
            <a:off x="6873175" y="1417638"/>
            <a:ext cx="55764" cy="239085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907087" y="2304047"/>
            <a:ext cx="4090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K</a:t>
            </a:r>
            <a:endParaRPr lang="en-US" sz="3200" b="1" dirty="0"/>
          </a:p>
        </p:txBody>
      </p:sp>
      <p:sp>
        <p:nvSpPr>
          <p:cNvPr id="36" name="Parchemin vertical 35"/>
          <p:cNvSpPr/>
          <p:nvPr/>
        </p:nvSpPr>
        <p:spPr>
          <a:xfrm>
            <a:off x="293331" y="2039739"/>
            <a:ext cx="8390948" cy="3111022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|</a:t>
            </a:r>
            <a:r>
              <a:rPr lang="en-US" sz="3200" b="1" i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I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| ≤ ⎣2𝛑</a:t>
            </a:r>
            <a:r>
              <a:rPr lang="en-US" sz="3200" b="1" i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k</a:t>
            </a:r>
            <a:r>
              <a:rPr lang="en-US" sz="3200" b="1" baseline="300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2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/</a:t>
            </a:r>
            <a:r>
              <a:rPr lang="en-US" sz="32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√3+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𝛑</a:t>
            </a:r>
            <a:r>
              <a:rPr lang="en-US" sz="3200" b="1" i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k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+1⎦</a:t>
            </a:r>
          </a:p>
          <a:p>
            <a:pPr algn="ctr"/>
            <a:endParaRPr lang="en-US" sz="3200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  <a:p>
            <a:pPr algn="ctr"/>
            <a:r>
              <a:rPr lang="en-US" sz="32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Let </a:t>
            </a:r>
            <a:r>
              <a:rPr lang="en-US" sz="3200" b="1" i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IS</a:t>
            </a:r>
            <a:r>
              <a:rPr lang="en-US" sz="3200" i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any independent set of </a:t>
            </a:r>
            <a:r>
              <a:rPr lang="en-US" sz="3200" b="1" dirty="0" err="1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CLR</a:t>
            </a:r>
            <a:r>
              <a:rPr lang="en-US" sz="3200" b="1" baseline="-25000" dirty="0" err="1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opt</a:t>
            </a:r>
            <a:endParaRPr lang="en-US" sz="3200" b="1" baseline="-2500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  <a:p>
            <a:pPr algn="ctr"/>
            <a:endParaRPr lang="en-US" sz="3200" baseline="-25000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  <a:p>
            <a:pPr algn="ctr"/>
            <a:r>
              <a:rPr lang="en-US" sz="32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|</a:t>
            </a:r>
            <a:r>
              <a:rPr lang="en-US" sz="3200" b="1" i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IS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| ≤ </a:t>
            </a:r>
            <a:r>
              <a:rPr lang="en-US" sz="32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⎣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2𝛑</a:t>
            </a:r>
            <a:r>
              <a:rPr lang="en-US" sz="3200" b="1" i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k</a:t>
            </a:r>
            <a:r>
              <a:rPr lang="en-US" sz="3200" b="1" baseline="300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2</a:t>
            </a:r>
            <a:r>
              <a:rPr lang="en-US" sz="32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/√3+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𝛑</a:t>
            </a:r>
            <a:r>
              <a:rPr lang="en-US" sz="3200" b="1" i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k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+</a:t>
            </a:r>
            <a:r>
              <a:rPr lang="en-US" sz="32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1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⎦.|</a:t>
            </a:r>
            <a:r>
              <a:rPr lang="en-US" sz="3200" b="1" dirty="0" err="1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CLR</a:t>
            </a:r>
            <a:r>
              <a:rPr lang="en-US" sz="3200" b="1" baseline="-25000" dirty="0" err="1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opt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|</a:t>
            </a:r>
            <a:endParaRPr lang="en-US" sz="32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9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|</a:t>
            </a:r>
            <a:r>
              <a:rPr lang="en-US" sz="3200" b="1" i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MIS</a:t>
            </a:r>
            <a:r>
              <a:rPr lang="en-US" sz="32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| ≤ ⎣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2𝛑</a:t>
            </a:r>
            <a:r>
              <a:rPr lang="en-US" sz="3200" b="1" i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k</a:t>
            </a:r>
            <a:r>
              <a:rPr lang="en-US" sz="3200" b="1" baseline="300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2</a:t>
            </a:r>
            <a:r>
              <a:rPr lang="en-US" sz="32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/√3+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𝛑</a:t>
            </a:r>
            <a:r>
              <a:rPr lang="en-US" sz="3200" b="1" i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k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+</a:t>
            </a:r>
            <a:r>
              <a:rPr lang="en-US" sz="32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1⎦.|</a:t>
            </a:r>
            <a:r>
              <a:rPr lang="en-US" sz="3200" b="1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CLR</a:t>
            </a:r>
            <a:r>
              <a:rPr lang="en-US" sz="3200" b="1" baseline="-2500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opt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|</a:t>
            </a:r>
            <a:endParaRPr lang="en-US" sz="3200" b="1" dirty="0" smtClean="0"/>
          </a:p>
          <a:p>
            <a:pPr marL="0" lvl="1" indent="0">
              <a:buNone/>
            </a:pPr>
            <a:r>
              <a:rPr lang="en-US" sz="3200" b="1" dirty="0" smtClean="0"/>
              <a:t>(</a:t>
            </a:r>
            <a:r>
              <a:rPr lang="en-US" sz="3200" b="1" dirty="0"/>
              <a:t>|</a:t>
            </a:r>
            <a:r>
              <a:rPr lang="en-US" sz="3200" b="1" i="1" dirty="0" err="1"/>
              <a:t>Clr</a:t>
            </a:r>
            <a:r>
              <a:rPr lang="en-US" sz="3200" b="1" dirty="0"/>
              <a:t>| - 1) </a:t>
            </a:r>
            <a:r>
              <a:rPr lang="en-US" sz="3200" b="1" i="1" dirty="0"/>
              <a:t>k</a:t>
            </a:r>
            <a:r>
              <a:rPr lang="en-US" sz="3200" b="1" dirty="0"/>
              <a:t>/2 ≤ |</a:t>
            </a:r>
            <a:r>
              <a:rPr lang="en-US" sz="3200" b="1" i="1" dirty="0"/>
              <a:t>MIS</a:t>
            </a:r>
            <a:r>
              <a:rPr lang="en-US" sz="3200" b="1" dirty="0"/>
              <a:t>| - </a:t>
            </a:r>
            <a:r>
              <a:rPr lang="en-US" sz="3200" b="1" dirty="0" smtClean="0"/>
              <a:t>1</a:t>
            </a:r>
          </a:p>
          <a:p>
            <a:pPr marL="0" lvl="1" indent="0">
              <a:buNone/>
            </a:pPr>
            <a:endParaRPr lang="en-US" sz="3200" b="1" dirty="0" smtClean="0"/>
          </a:p>
          <a:p>
            <a:pPr marL="0" lvl="1" indent="0">
              <a:buNone/>
            </a:pPr>
            <a:r>
              <a:rPr lang="en-US" sz="3200" b="1" dirty="0" smtClean="0"/>
              <a:t>⇒</a:t>
            </a:r>
            <a:r>
              <a:rPr lang="en-US" sz="3200" b="1" dirty="0"/>
              <a:t>|</a:t>
            </a:r>
            <a:r>
              <a:rPr lang="en-US" sz="3200" b="1" i="1" dirty="0" err="1"/>
              <a:t>Clr</a:t>
            </a:r>
            <a:r>
              <a:rPr lang="en-US" sz="3200" b="1" dirty="0"/>
              <a:t>| </a:t>
            </a:r>
            <a:r>
              <a:rPr lang="en-US" sz="3200" b="1" dirty="0" smtClean="0"/>
              <a:t>≤ 1-2/</a:t>
            </a:r>
            <a:r>
              <a:rPr lang="en-US" sz="3200" b="1" i="1" dirty="0" smtClean="0"/>
              <a:t>k</a:t>
            </a:r>
            <a:r>
              <a:rPr lang="en-US" sz="3200" b="1" dirty="0" smtClean="0"/>
              <a:t>+(4𝛑</a:t>
            </a:r>
            <a:r>
              <a:rPr lang="en-US" sz="3200" b="1" i="1" dirty="0" smtClean="0"/>
              <a:t>k/</a:t>
            </a:r>
            <a:r>
              <a:rPr lang="en-US" sz="3200" b="1" dirty="0" smtClean="0"/>
              <a:t>√3+2𝛑+2/</a:t>
            </a:r>
            <a:r>
              <a:rPr lang="en-US" sz="3200" b="1" i="1" dirty="0" smtClean="0"/>
              <a:t>k</a:t>
            </a:r>
            <a:r>
              <a:rPr lang="en-US" sz="3200" b="1" dirty="0" smtClean="0"/>
              <a:t>).</a:t>
            </a:r>
            <a:r>
              <a:rPr lang="en-US" sz="32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|</a:t>
            </a:r>
            <a:r>
              <a:rPr lang="en-US" sz="3200" b="1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CLR</a:t>
            </a:r>
            <a:r>
              <a:rPr lang="en-US" sz="3200" b="1" baseline="-2500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opt</a:t>
            </a:r>
            <a:r>
              <a:rPr lang="en-US" sz="32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| </a:t>
            </a:r>
          </a:p>
          <a:p>
            <a:pPr marL="0" lvl="1" indent="0">
              <a:buNone/>
            </a:pPr>
            <a:endParaRPr lang="en-US" sz="3200" b="1" dirty="0"/>
          </a:p>
          <a:p>
            <a:pPr marL="0" lvl="1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⇒ 7,2552</a:t>
            </a:r>
            <a:r>
              <a:rPr lang="en-US" sz="3200" b="1" i="1" dirty="0" smtClean="0">
                <a:solidFill>
                  <a:srgbClr val="FF0000"/>
                </a:solidFill>
              </a:rPr>
              <a:t>k</a:t>
            </a:r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r>
              <a:rPr lang="en-US" sz="3200" b="1" i="1" dirty="0" smtClean="0">
                <a:solidFill>
                  <a:srgbClr val="FF0000"/>
                </a:solidFill>
              </a:rPr>
              <a:t>O</a:t>
            </a:r>
            <a:r>
              <a:rPr lang="en-US" sz="3200" b="1" dirty="0" smtClean="0">
                <a:solidFill>
                  <a:srgbClr val="FF0000"/>
                </a:solidFill>
              </a:rPr>
              <a:t>(1)-</a:t>
            </a:r>
            <a:r>
              <a:rPr lang="en-US" sz="3200" b="1" dirty="0" err="1" smtClean="0">
                <a:solidFill>
                  <a:srgbClr val="FF0000"/>
                </a:solidFill>
              </a:rPr>
              <a:t>competivity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96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Approximate Disk Graphs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539" y="1135880"/>
            <a:ext cx="7235301" cy="545088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915" y="5647810"/>
            <a:ext cx="8229600" cy="805272"/>
          </a:xfrm>
        </p:spPr>
        <p:txBody>
          <a:bodyPr/>
          <a:lstStyle/>
          <a:p>
            <a:pPr marL="0" lvl="1" indent="0" algn="ctr">
              <a:buNone/>
            </a:pPr>
            <a:r>
              <a:rPr lang="en-US" sz="3200" b="1" dirty="0" smtClean="0"/>
              <a:t>7,2552λ</a:t>
            </a:r>
            <a:r>
              <a:rPr lang="en-US" sz="3200" b="1" baseline="30000" dirty="0" smtClean="0"/>
              <a:t>2</a:t>
            </a:r>
            <a:r>
              <a:rPr lang="en-US" sz="3200" b="1" i="1" dirty="0" smtClean="0"/>
              <a:t>k</a:t>
            </a:r>
            <a:r>
              <a:rPr lang="en-US" sz="3200" b="1" dirty="0"/>
              <a:t>+</a:t>
            </a:r>
            <a:r>
              <a:rPr lang="en-US" sz="3200" b="1" i="1" dirty="0"/>
              <a:t>O</a:t>
            </a:r>
            <a:r>
              <a:rPr lang="en-US" sz="3200" b="1" dirty="0"/>
              <a:t>(1)-</a:t>
            </a:r>
            <a:r>
              <a:rPr lang="en-US" sz="3200" b="1" dirty="0" err="1"/>
              <a:t>competivity</a:t>
            </a:r>
            <a:endParaRPr lang="en-US" sz="32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0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158946"/>
            <a:ext cx="8229600" cy="843759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Self-stabilization is funny !</a:t>
            </a:r>
          </a:p>
          <a:p>
            <a:endParaRPr lang="en-US" sz="4800" dirty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50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Stéphane</a:t>
            </a:r>
            <a:r>
              <a:rPr lang="en-US" sz="2000" dirty="0" smtClean="0"/>
              <a:t> </a:t>
            </a:r>
            <a:r>
              <a:rPr lang="en-US" sz="2000" dirty="0"/>
              <a:t>Devismes, Franck Petit, and Vincent Villain. </a:t>
            </a:r>
            <a:r>
              <a:rPr lang="en-US" sz="2000" b="1" dirty="0" err="1"/>
              <a:t>Autour</a:t>
            </a:r>
            <a:r>
              <a:rPr lang="en-US" sz="2000" b="1" dirty="0"/>
              <a:t> de </a:t>
            </a:r>
            <a:r>
              <a:rPr lang="en-US" sz="2000" b="1" dirty="0" err="1"/>
              <a:t>l'Auto-stabilisation</a:t>
            </a:r>
            <a:r>
              <a:rPr lang="en-US" sz="2000" b="1" dirty="0"/>
              <a:t>. </a:t>
            </a:r>
            <a:r>
              <a:rPr lang="en-US" sz="2000" b="1" dirty="0" err="1"/>
              <a:t>Partie</a:t>
            </a:r>
            <a:r>
              <a:rPr lang="en-US" sz="2000" b="1" dirty="0"/>
              <a:t> I : Techniques </a:t>
            </a:r>
            <a:r>
              <a:rPr lang="en-US" sz="2000" b="1" dirty="0" err="1">
                <a:solidFill>
                  <a:srgbClr val="000000"/>
                </a:solidFill>
              </a:rPr>
              <a:t>généralisant</a:t>
            </a:r>
            <a:r>
              <a:rPr lang="en-US" sz="2000" b="1" dirty="0"/>
              <a:t> </a:t>
            </a:r>
            <a:r>
              <a:rPr lang="en-US" sz="2000" b="1" dirty="0" err="1"/>
              <a:t>l'approche</a:t>
            </a:r>
            <a:r>
              <a:rPr lang="en-US" sz="2000" b="1" dirty="0"/>
              <a:t>.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i="1" dirty="0"/>
              <a:t>Technique et Science </a:t>
            </a:r>
            <a:r>
              <a:rPr lang="en-US" sz="2000" i="1" dirty="0" err="1"/>
              <a:t>Informatiques</a:t>
            </a:r>
            <a:r>
              <a:rPr lang="en-US" sz="2000" i="1" dirty="0"/>
              <a:t> (TSI), </a:t>
            </a:r>
            <a:r>
              <a:rPr lang="en-US" sz="2000" i="1" dirty="0" err="1"/>
              <a:t>Vol</a:t>
            </a:r>
            <a:r>
              <a:rPr lang="en-US" sz="2000" i="1" dirty="0"/>
              <a:t> 30(7), pages 873-894.</a:t>
            </a:r>
            <a:r>
              <a:rPr lang="en-US" sz="2000" dirty="0"/>
              <a:t> 2010. 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 err="1" smtClean="0"/>
              <a:t>Stéphane</a:t>
            </a:r>
            <a:r>
              <a:rPr lang="en-US" sz="2000" dirty="0" smtClean="0"/>
              <a:t> </a:t>
            </a:r>
            <a:r>
              <a:rPr lang="en-US" sz="2000" dirty="0"/>
              <a:t>Devismes, Franck Petit, and Vincent Villain. </a:t>
            </a:r>
            <a:r>
              <a:rPr lang="en-US" sz="2000" b="1" dirty="0" err="1"/>
              <a:t>Autour</a:t>
            </a:r>
            <a:r>
              <a:rPr lang="en-US" sz="2000" b="1" dirty="0"/>
              <a:t> de </a:t>
            </a:r>
            <a:r>
              <a:rPr lang="en-US" sz="2000" b="1" dirty="0" err="1"/>
              <a:t>l'Auto-stabilisation</a:t>
            </a:r>
            <a:r>
              <a:rPr lang="en-US" sz="2000" b="1" dirty="0"/>
              <a:t>. </a:t>
            </a:r>
            <a:r>
              <a:rPr lang="en-US" sz="2000" b="1" dirty="0" err="1"/>
              <a:t>Partie</a:t>
            </a:r>
            <a:r>
              <a:rPr lang="en-US" sz="2000" b="1" dirty="0"/>
              <a:t> II : Techniques </a:t>
            </a:r>
            <a:r>
              <a:rPr lang="en-US" sz="2000" b="1" dirty="0" err="1"/>
              <a:t>spécialisant</a:t>
            </a:r>
            <a:r>
              <a:rPr lang="en-US" sz="2000" b="1" dirty="0"/>
              <a:t> </a:t>
            </a:r>
            <a:r>
              <a:rPr lang="en-US" sz="2000" b="1" dirty="0" err="1"/>
              <a:t>l'approche</a:t>
            </a:r>
            <a:r>
              <a:rPr lang="en-US" sz="2000" b="1" dirty="0"/>
              <a:t>.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i="1" dirty="0"/>
              <a:t>Technique et Science </a:t>
            </a:r>
            <a:r>
              <a:rPr lang="en-US" sz="2000" i="1" dirty="0" err="1"/>
              <a:t>Informatiques</a:t>
            </a:r>
            <a:r>
              <a:rPr lang="en-US" sz="2000" i="1" dirty="0"/>
              <a:t> (TSI), </a:t>
            </a:r>
            <a:r>
              <a:rPr lang="en-US" sz="2000" i="1" dirty="0" err="1"/>
              <a:t>Vol</a:t>
            </a:r>
            <a:r>
              <a:rPr lang="en-US" sz="2000" i="1" dirty="0"/>
              <a:t> 30(7), pages 895-922.</a:t>
            </a:r>
            <a:r>
              <a:rPr lang="en-US" sz="2000" dirty="0"/>
              <a:t> 2010</a:t>
            </a:r>
            <a:r>
              <a:rPr lang="en-US" sz="20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 </a:t>
            </a:r>
            <a:r>
              <a:rPr lang="fr-FR" sz="2000" dirty="0" err="1"/>
              <a:t>Ajoy</a:t>
            </a:r>
            <a:r>
              <a:rPr lang="fr-FR" sz="2000" dirty="0"/>
              <a:t> K. </a:t>
            </a:r>
            <a:r>
              <a:rPr lang="fr-FR" sz="2000" dirty="0" err="1"/>
              <a:t>Datta</a:t>
            </a:r>
            <a:r>
              <a:rPr lang="fr-FR" sz="2000" dirty="0"/>
              <a:t>, Lawrence L. </a:t>
            </a:r>
            <a:r>
              <a:rPr lang="fr-FR" sz="2000" dirty="0" err="1"/>
              <a:t>Larmore</a:t>
            </a:r>
            <a:r>
              <a:rPr lang="fr-FR" sz="2000" dirty="0"/>
              <a:t>, Stéphane Devismes, Karel </a:t>
            </a:r>
            <a:r>
              <a:rPr lang="fr-FR" sz="2000" dirty="0" err="1"/>
              <a:t>Heurtefeux</a:t>
            </a:r>
            <a:r>
              <a:rPr lang="fr-FR" sz="2000" dirty="0"/>
              <a:t>, and Yvan </a:t>
            </a:r>
            <a:r>
              <a:rPr lang="fr-FR" sz="2000" dirty="0" err="1"/>
              <a:t>Rivierre</a:t>
            </a:r>
            <a:r>
              <a:rPr lang="fr-FR" sz="2000" dirty="0"/>
              <a:t>. </a:t>
            </a:r>
            <a:r>
              <a:rPr lang="fr-FR" sz="2000" b="1" dirty="0"/>
              <a:t>Self-</a:t>
            </a:r>
            <a:r>
              <a:rPr lang="fr-FR" sz="2000" b="1" dirty="0" err="1"/>
              <a:t>Stabilizing</a:t>
            </a:r>
            <a:r>
              <a:rPr lang="fr-FR" sz="2000" b="1" dirty="0"/>
              <a:t> Small k-</a:t>
            </a:r>
            <a:r>
              <a:rPr lang="fr-FR" sz="2000" b="1" dirty="0" err="1"/>
              <a:t>Dominating</a:t>
            </a:r>
            <a:r>
              <a:rPr lang="fr-FR" sz="2000" b="1" dirty="0"/>
              <a:t> Sets.</a:t>
            </a:r>
            <a:r>
              <a:rPr lang="fr-FR" sz="2000" dirty="0"/>
              <a:t> </a:t>
            </a:r>
            <a:br>
              <a:rPr lang="fr-FR" sz="2000" dirty="0"/>
            </a:br>
            <a:r>
              <a:rPr lang="fr-FR" sz="2000" i="1" dirty="0"/>
              <a:t>International Journal of Networking and </a:t>
            </a:r>
            <a:r>
              <a:rPr lang="fr-FR" sz="2000" i="1" dirty="0" err="1"/>
              <a:t>Computing</a:t>
            </a:r>
            <a:r>
              <a:rPr lang="fr-FR" sz="2000" i="1" dirty="0"/>
              <a:t>, Volume 3, Issue 1, pages 116-136.</a:t>
            </a:r>
            <a:r>
              <a:rPr lang="fr-FR" sz="2000" dirty="0"/>
              <a:t> 2013. </a:t>
            </a:r>
          </a:p>
          <a:p>
            <a:pPr>
              <a:lnSpc>
                <a:spcPct val="120000"/>
              </a:lnSpc>
            </a:pPr>
            <a:r>
              <a:rPr lang="fr-FR" sz="2000" dirty="0" err="1"/>
              <a:t>Ajoy</a:t>
            </a:r>
            <a:r>
              <a:rPr lang="fr-FR" sz="2000" dirty="0"/>
              <a:t> K. </a:t>
            </a:r>
            <a:r>
              <a:rPr lang="fr-FR" sz="2000" dirty="0" err="1"/>
              <a:t>Datta</a:t>
            </a:r>
            <a:r>
              <a:rPr lang="fr-FR" sz="2000" dirty="0"/>
              <a:t>, Stéphane Devismes, Karel </a:t>
            </a:r>
            <a:r>
              <a:rPr lang="fr-FR" sz="2000" dirty="0" err="1"/>
              <a:t>Heurtefeux</a:t>
            </a:r>
            <a:r>
              <a:rPr lang="fr-FR" sz="2000" dirty="0"/>
              <a:t>, Lawrence L. </a:t>
            </a:r>
            <a:r>
              <a:rPr lang="fr-FR" sz="2000" dirty="0" err="1"/>
              <a:t>Larmore</a:t>
            </a:r>
            <a:r>
              <a:rPr lang="fr-FR" sz="2000" dirty="0"/>
              <a:t>, and Yvan </a:t>
            </a:r>
            <a:r>
              <a:rPr lang="fr-FR" sz="2000" dirty="0" err="1"/>
              <a:t>Rivierre</a:t>
            </a:r>
            <a:r>
              <a:rPr lang="fr-FR" sz="2000" dirty="0"/>
              <a:t>. </a:t>
            </a:r>
            <a:r>
              <a:rPr lang="fr-FR" sz="2000" b="1" dirty="0" err="1"/>
              <a:t>Competitive</a:t>
            </a:r>
            <a:r>
              <a:rPr lang="fr-FR" sz="2000" b="1" dirty="0"/>
              <a:t> Self-</a:t>
            </a:r>
            <a:r>
              <a:rPr lang="fr-FR" sz="2000" b="1" dirty="0" err="1"/>
              <a:t>Stabilizing</a:t>
            </a:r>
            <a:r>
              <a:rPr lang="fr-FR" sz="2000" b="1" dirty="0"/>
              <a:t> k-</a:t>
            </a:r>
            <a:r>
              <a:rPr lang="fr-FR" sz="2000" b="1" dirty="0" err="1"/>
              <a:t>Clustering</a:t>
            </a:r>
            <a:r>
              <a:rPr lang="fr-FR" sz="2000" b="1" dirty="0"/>
              <a:t>.</a:t>
            </a:r>
            <a:r>
              <a:rPr lang="fr-FR" sz="2000" dirty="0"/>
              <a:t> </a:t>
            </a:r>
            <a:br>
              <a:rPr lang="fr-FR" sz="2000" dirty="0"/>
            </a:br>
            <a:r>
              <a:rPr lang="fr-FR" sz="2000" i="1" dirty="0"/>
              <a:t>In </a:t>
            </a:r>
            <a:r>
              <a:rPr lang="fr-FR" sz="2000" i="1" dirty="0" err="1"/>
              <a:t>Proceedings</a:t>
            </a:r>
            <a:r>
              <a:rPr lang="fr-FR" sz="2000" i="1" dirty="0"/>
              <a:t> of The 32nd International </a:t>
            </a:r>
            <a:r>
              <a:rPr lang="fr-FR" sz="2000" i="1" dirty="0" err="1"/>
              <a:t>Conference</a:t>
            </a:r>
            <a:r>
              <a:rPr lang="fr-FR" sz="2000" i="1" dirty="0"/>
              <a:t> on </a:t>
            </a:r>
            <a:r>
              <a:rPr lang="fr-FR" sz="2000" i="1" dirty="0" err="1"/>
              <a:t>Distributed</a:t>
            </a:r>
            <a:r>
              <a:rPr lang="fr-FR" sz="2000" i="1" dirty="0"/>
              <a:t> </a:t>
            </a:r>
            <a:r>
              <a:rPr lang="fr-FR" sz="2000" i="1" dirty="0" err="1"/>
              <a:t>Computing</a:t>
            </a:r>
            <a:r>
              <a:rPr lang="fr-FR" sz="2000" i="1" dirty="0"/>
              <a:t> </a:t>
            </a:r>
            <a:r>
              <a:rPr lang="fr-FR" sz="2000" i="1" dirty="0" err="1"/>
              <a:t>Systems</a:t>
            </a:r>
            <a:r>
              <a:rPr lang="fr-FR" sz="2000" i="1" dirty="0"/>
              <a:t> (ICDCS'12). </a:t>
            </a:r>
            <a:r>
              <a:rPr lang="fr-FR" sz="2000" dirty="0"/>
              <a:t>Pages 476-485, </a:t>
            </a:r>
            <a:r>
              <a:rPr lang="fr-FR" sz="2000" dirty="0" err="1"/>
              <a:t>June</a:t>
            </a:r>
            <a:r>
              <a:rPr lang="fr-FR" sz="2000" dirty="0"/>
              <a:t> 18-21, 2012, </a:t>
            </a:r>
            <a:r>
              <a:rPr lang="fr-FR" sz="2000" dirty="0" err="1"/>
              <a:t>Macau</a:t>
            </a:r>
            <a:r>
              <a:rPr lang="fr-FR" sz="2000" dirty="0"/>
              <a:t>, China.</a:t>
            </a:r>
          </a:p>
          <a:p>
            <a:pPr>
              <a:lnSpc>
                <a:spcPct val="120000"/>
              </a:lnSpc>
            </a:pPr>
            <a:r>
              <a:rPr lang="fr-FR" sz="2000" dirty="0" err="1"/>
              <a:t>Ajoy</a:t>
            </a:r>
            <a:r>
              <a:rPr lang="fr-FR" sz="2000" dirty="0"/>
              <a:t> K. </a:t>
            </a:r>
            <a:r>
              <a:rPr lang="fr-FR" sz="2000" dirty="0" err="1"/>
              <a:t>Datta</a:t>
            </a:r>
            <a:r>
              <a:rPr lang="fr-FR" sz="2000" dirty="0"/>
              <a:t>, Stéphane Devismes, and Lawrence L. </a:t>
            </a:r>
            <a:r>
              <a:rPr lang="fr-FR" sz="2000" dirty="0" err="1"/>
              <a:t>Larmore</a:t>
            </a:r>
            <a:r>
              <a:rPr lang="fr-FR" sz="2000" dirty="0"/>
              <a:t>. </a:t>
            </a:r>
            <a:r>
              <a:rPr lang="fr-FR" sz="2000" b="1" dirty="0"/>
              <a:t>A Self-</a:t>
            </a:r>
            <a:r>
              <a:rPr lang="fr-FR" sz="2000" b="1" dirty="0" err="1"/>
              <a:t>Stabilizing</a:t>
            </a:r>
            <a:r>
              <a:rPr lang="fr-FR" sz="2000" b="1" dirty="0"/>
              <a:t> O(n)-Round k-</a:t>
            </a:r>
            <a:r>
              <a:rPr lang="fr-FR" sz="2000" b="1" dirty="0" err="1"/>
              <a:t>Clustering</a:t>
            </a:r>
            <a:r>
              <a:rPr lang="fr-FR" sz="2000" b="1" dirty="0"/>
              <a:t> </a:t>
            </a:r>
            <a:r>
              <a:rPr lang="fr-FR" sz="2000" b="1" dirty="0" err="1"/>
              <a:t>Algorithm</a:t>
            </a:r>
            <a:r>
              <a:rPr lang="fr-FR" sz="2000" b="1" dirty="0"/>
              <a:t>.</a:t>
            </a:r>
            <a:r>
              <a:rPr lang="fr-FR" sz="2000" dirty="0"/>
              <a:t> </a:t>
            </a:r>
            <a:br>
              <a:rPr lang="fr-FR" sz="2000" dirty="0"/>
            </a:br>
            <a:r>
              <a:rPr lang="fr-FR" sz="2000" i="1" dirty="0"/>
              <a:t>In </a:t>
            </a:r>
            <a:r>
              <a:rPr lang="fr-FR" sz="2000" i="1" dirty="0" err="1"/>
              <a:t>Proceedings</a:t>
            </a:r>
            <a:r>
              <a:rPr lang="fr-FR" sz="2000" i="1" dirty="0"/>
              <a:t> of SRDS'2009, 28th International Symposium on </a:t>
            </a:r>
            <a:r>
              <a:rPr lang="fr-FR" sz="2000" i="1" dirty="0" err="1"/>
              <a:t>Reliable</a:t>
            </a:r>
            <a:r>
              <a:rPr lang="fr-FR" sz="2000" i="1" dirty="0"/>
              <a:t> </a:t>
            </a:r>
            <a:r>
              <a:rPr lang="fr-FR" sz="2000" i="1" dirty="0" err="1"/>
              <a:t>Distributed</a:t>
            </a:r>
            <a:r>
              <a:rPr lang="fr-FR" sz="2000" i="1" dirty="0"/>
              <a:t> </a:t>
            </a:r>
            <a:r>
              <a:rPr lang="fr-FR" sz="2000" i="1" dirty="0" err="1"/>
              <a:t>Systems</a:t>
            </a:r>
            <a:r>
              <a:rPr lang="fr-FR" sz="2000" i="1" dirty="0"/>
              <a:t>. </a:t>
            </a:r>
            <a:r>
              <a:rPr lang="fr-FR" sz="2000" dirty="0"/>
              <a:t>Pages 147-155, </a:t>
            </a:r>
            <a:r>
              <a:rPr lang="fr-FR" sz="2000" dirty="0" err="1"/>
              <a:t>September</a:t>
            </a:r>
            <a:r>
              <a:rPr lang="fr-FR" sz="2000" dirty="0"/>
              <a:t> 27-30, 2009, Niagara </a:t>
            </a:r>
            <a:r>
              <a:rPr lang="fr-FR" sz="2000" dirty="0" err="1"/>
              <a:t>Falls</a:t>
            </a:r>
            <a:r>
              <a:rPr lang="fr-FR" sz="2000" dirty="0"/>
              <a:t>, New York, USA. </a:t>
            </a:r>
            <a:endParaRPr lang="en-US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30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Systems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1597025"/>
            <a:ext cx="4419600" cy="45259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mtClean="0"/>
              <a:t>Assumptions</a:t>
            </a:r>
          </a:p>
          <a:p>
            <a:pPr lvl="1"/>
            <a:r>
              <a:rPr lang="en-US" smtClean="0"/>
              <a:t>Bidirectional links</a:t>
            </a:r>
          </a:p>
          <a:p>
            <a:pPr lvl="1"/>
            <a:r>
              <a:rPr lang="en-US" smtClean="0"/>
              <a:t>Unique Ids</a:t>
            </a:r>
          </a:p>
          <a:p>
            <a:pPr lvl="1"/>
            <a:r>
              <a:rPr lang="en-US" smtClean="0"/>
              <a:t>Static connected topology (≈graph)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12" name="Connecteur droit 11"/>
          <p:cNvCxnSpPr>
            <a:stCxn id="24" idx="5"/>
            <a:endCxn id="25" idx="1"/>
          </p:cNvCxnSpPr>
          <p:nvPr/>
        </p:nvCxnSpPr>
        <p:spPr>
          <a:xfrm>
            <a:off x="11612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6" idx="4"/>
            <a:endCxn id="26" idx="0"/>
          </p:cNvCxnSpPr>
          <p:nvPr/>
        </p:nvCxnSpPr>
        <p:spPr>
          <a:xfrm>
            <a:off x="33695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25" idx="5"/>
            <a:endCxn id="26" idx="1"/>
          </p:cNvCxnSpPr>
          <p:nvPr/>
        </p:nvCxnSpPr>
        <p:spPr>
          <a:xfrm>
            <a:off x="24748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24" idx="4"/>
            <a:endCxn id="27" idx="0"/>
          </p:cNvCxnSpPr>
          <p:nvPr/>
        </p:nvCxnSpPr>
        <p:spPr>
          <a:xfrm>
            <a:off x="8176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25" idx="3"/>
            <a:endCxn id="27" idx="7"/>
          </p:cNvCxnSpPr>
          <p:nvPr/>
        </p:nvCxnSpPr>
        <p:spPr>
          <a:xfrm flipH="1">
            <a:off x="11905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28835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167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3316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4078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6451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12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29077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23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3608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42</a:t>
            </a:r>
            <a:endParaRPr lang="fr-FR" sz="2400" b="1" dirty="0">
              <a:solidFill>
                <a:schemeClr val="tx1"/>
              </a:solidFill>
            </a:endParaRPr>
          </a:p>
        </p:txBody>
      </p:sp>
      <p:cxnSp>
        <p:nvCxnSpPr>
          <p:cNvPr id="48" name="Connecteur droit 47"/>
          <p:cNvCxnSpPr>
            <a:stCxn id="24" idx="6"/>
            <a:endCxn id="6" idx="2"/>
          </p:cNvCxnSpPr>
          <p:nvPr/>
        </p:nvCxnSpPr>
        <p:spPr>
          <a:xfrm>
            <a:off x="13036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22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48225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30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Systems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1597025"/>
            <a:ext cx="4419600" cy="45259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mtClean="0"/>
              <a:t>Assumptions</a:t>
            </a:r>
          </a:p>
          <a:p>
            <a:pPr lvl="1"/>
            <a:r>
              <a:rPr lang="en-US" smtClean="0"/>
              <a:t>Bidirectional links</a:t>
            </a:r>
          </a:p>
          <a:p>
            <a:pPr lvl="1"/>
            <a:r>
              <a:rPr lang="en-US" smtClean="0"/>
              <a:t>Unique Ids</a:t>
            </a:r>
          </a:p>
          <a:p>
            <a:pPr lvl="1"/>
            <a:r>
              <a:rPr lang="en-US" smtClean="0"/>
              <a:t>Static connected topology (≈graph) </a:t>
            </a:r>
          </a:p>
          <a:p>
            <a:pPr lvl="1"/>
            <a:r>
              <a:rPr lang="en-US" smtClean="0"/>
              <a:t>Deterministic machines</a:t>
            </a:r>
          </a:p>
          <a:p>
            <a:pPr lvl="1"/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12" name="Connecteur droit 11"/>
          <p:cNvCxnSpPr>
            <a:stCxn id="24" idx="5"/>
            <a:endCxn id="25" idx="1"/>
          </p:cNvCxnSpPr>
          <p:nvPr/>
        </p:nvCxnSpPr>
        <p:spPr>
          <a:xfrm>
            <a:off x="11612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6" idx="4"/>
            <a:endCxn id="26" idx="0"/>
          </p:cNvCxnSpPr>
          <p:nvPr/>
        </p:nvCxnSpPr>
        <p:spPr>
          <a:xfrm>
            <a:off x="33695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25" idx="5"/>
            <a:endCxn id="26" idx="1"/>
          </p:cNvCxnSpPr>
          <p:nvPr/>
        </p:nvCxnSpPr>
        <p:spPr>
          <a:xfrm>
            <a:off x="24748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24" idx="4"/>
            <a:endCxn id="27" idx="0"/>
          </p:cNvCxnSpPr>
          <p:nvPr/>
        </p:nvCxnSpPr>
        <p:spPr>
          <a:xfrm>
            <a:off x="8176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25" idx="3"/>
            <a:endCxn id="27" idx="7"/>
          </p:cNvCxnSpPr>
          <p:nvPr/>
        </p:nvCxnSpPr>
        <p:spPr>
          <a:xfrm flipH="1">
            <a:off x="11905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28835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167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3316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4078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6451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12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29077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23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3608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42</a:t>
            </a:r>
            <a:endParaRPr lang="fr-FR" sz="24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24" idx="6"/>
            <a:endCxn id="6" idx="2"/>
          </p:cNvCxnSpPr>
          <p:nvPr/>
        </p:nvCxnSpPr>
        <p:spPr>
          <a:xfrm>
            <a:off x="13036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68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Distributed Algorithm 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3" idx="5"/>
            <a:endCxn id="14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2" idx="4"/>
            <a:endCxn id="15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39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Distributed Algorithm </a:t>
            </a:r>
            <a:br>
              <a:rPr lang="en-US" smtClean="0"/>
            </a:br>
            <a:r>
              <a:rPr lang="en-US" smtClean="0"/>
              <a:t>Example: Computing a Spanning Tree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3" idx="5"/>
            <a:endCxn id="14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2" idx="4"/>
            <a:endCxn id="15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8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/>
          <p:cNvSpPr txBox="1">
            <a:spLocks/>
          </p:cNvSpPr>
          <p:nvPr/>
        </p:nvSpPr>
        <p:spPr>
          <a:xfrm>
            <a:off x="4709810" y="1600200"/>
            <a:ext cx="397699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Distributed Inputs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Distributed Algorithm </a:t>
            </a:r>
            <a:br>
              <a:rPr lang="en-US" smtClean="0"/>
            </a:br>
            <a:r>
              <a:rPr lang="en-US" smtClean="0"/>
              <a:t>Example: Computing a Spanning Tree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3" idx="5"/>
            <a:endCxn id="14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2" idx="4"/>
            <a:endCxn id="15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sz="2400" b="1" smtClean="0">
                <a:solidFill>
                  <a:schemeClr val="tx1"/>
                </a:solidFill>
              </a:rPr>
              <a:t>Root= false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sz="2400" b="1" smtClean="0">
                <a:solidFill>
                  <a:schemeClr val="tx1"/>
                </a:solidFill>
              </a:rPr>
              <a:t>Root= true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sz="2400" b="1" smtClean="0">
                <a:solidFill>
                  <a:schemeClr val="tx1"/>
                </a:solidFill>
              </a:rPr>
              <a:t>Root= false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sz="2400" b="1" smtClean="0">
                <a:solidFill>
                  <a:schemeClr val="tx1"/>
                </a:solidFill>
              </a:rPr>
              <a:t>Root= false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en-US" sz="2400" b="1" smtClean="0">
                <a:solidFill>
                  <a:schemeClr val="tx1"/>
                </a:solidFill>
              </a:rPr>
              <a:t>Root= false</a:t>
            </a:r>
            <a:endParaRPr lang="en-US" sz="2400" b="1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10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/>
          <p:cNvSpPr txBox="1">
            <a:spLocks/>
          </p:cNvSpPr>
          <p:nvPr/>
        </p:nvSpPr>
        <p:spPr>
          <a:xfrm>
            <a:off x="4709810" y="1600200"/>
            <a:ext cx="397699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Distributed Inputs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Distributed Algorithm </a:t>
            </a:r>
            <a:br>
              <a:rPr lang="en-US" smtClean="0"/>
            </a:br>
            <a:r>
              <a:rPr lang="en-US" smtClean="0"/>
              <a:t>Example: Computing a Spanning Tree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3" idx="5"/>
            <a:endCxn id="14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2" idx="4"/>
            <a:endCxn id="15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fr-FR" sz="2400" b="1" dirty="0" smtClean="0">
                <a:solidFill>
                  <a:schemeClr val="tx1"/>
                </a:solidFill>
              </a:rPr>
              <a:t>R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  <a:endCxn id="11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80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Distributed Algorithm </a:t>
            </a:r>
            <a:br>
              <a:rPr lang="en-US" smtClean="0"/>
            </a:br>
            <a:r>
              <a:rPr lang="en-US" smtClean="0"/>
              <a:t>Example: Computing a Spanning Tree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09810" y="1600200"/>
            <a:ext cx="4434190" cy="4525963"/>
          </a:xfrm>
        </p:spPr>
        <p:txBody>
          <a:bodyPr/>
          <a:lstStyle/>
          <a:p>
            <a:r>
              <a:rPr lang="en-US" dirty="0" smtClean="0"/>
              <a:t>Distributed Inputs</a:t>
            </a:r>
          </a:p>
          <a:p>
            <a:r>
              <a:rPr lang="en-US" dirty="0" smtClean="0"/>
              <a:t>Distributed Computations</a:t>
            </a:r>
          </a:p>
          <a:p>
            <a:pPr lvl="1"/>
            <a:r>
              <a:rPr lang="en-US" dirty="0" smtClean="0"/>
              <a:t>Local memories</a:t>
            </a:r>
          </a:p>
          <a:p>
            <a:pPr lvl="1"/>
            <a:r>
              <a:rPr lang="en-US" dirty="0" smtClean="0"/>
              <a:t>Local programs</a:t>
            </a:r>
          </a:p>
          <a:p>
            <a:pPr lvl="1"/>
            <a:r>
              <a:rPr lang="en-US" dirty="0" smtClean="0"/>
              <a:t>Message-</a:t>
            </a:r>
            <a:r>
              <a:rPr lang="en-US" dirty="0" smtClean="0"/>
              <a:t>passing</a:t>
            </a:r>
          </a:p>
          <a:p>
            <a:pPr lvl="1"/>
            <a:r>
              <a:rPr lang="en-US" b="1" dirty="0"/>
              <a:t>Local </a:t>
            </a:r>
            <a:r>
              <a:rPr lang="en-US" b="1" dirty="0" smtClean="0"/>
              <a:t>decision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3" idx="5"/>
            <a:endCxn id="14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2" idx="4"/>
            <a:endCxn id="15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fr-FR" sz="2400" b="1" dirty="0" smtClean="0">
                <a:solidFill>
                  <a:schemeClr val="tx1"/>
                </a:solidFill>
              </a:rPr>
              <a:t>R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  <a:endCxn id="11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18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Distributed Algorithm </a:t>
            </a:r>
            <a:br>
              <a:rPr lang="en-US" smtClean="0"/>
            </a:br>
            <a:r>
              <a:rPr lang="en-US" smtClean="0"/>
              <a:t>Example: Computing a Spanning Tree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09810" y="1600200"/>
            <a:ext cx="4434190" cy="4525963"/>
          </a:xfrm>
        </p:spPr>
        <p:txBody>
          <a:bodyPr/>
          <a:lstStyle/>
          <a:p>
            <a:r>
              <a:rPr lang="en-US" dirty="0" smtClean="0"/>
              <a:t>Distributed Inputs</a:t>
            </a:r>
          </a:p>
          <a:p>
            <a:r>
              <a:rPr lang="en-US" dirty="0" smtClean="0"/>
              <a:t>Distributed Computations</a:t>
            </a:r>
          </a:p>
          <a:p>
            <a:pPr lvl="1"/>
            <a:r>
              <a:rPr lang="en-US" dirty="0" smtClean="0"/>
              <a:t>Local memories</a:t>
            </a:r>
          </a:p>
          <a:p>
            <a:pPr lvl="1"/>
            <a:r>
              <a:rPr lang="en-US" dirty="0" smtClean="0"/>
              <a:t>Local programs</a:t>
            </a:r>
          </a:p>
          <a:p>
            <a:pPr lvl="1"/>
            <a:r>
              <a:rPr lang="en-US" dirty="0" smtClean="0"/>
              <a:t>Message-</a:t>
            </a:r>
            <a:r>
              <a:rPr lang="en-US" dirty="0" smtClean="0"/>
              <a:t>passing</a:t>
            </a:r>
          </a:p>
          <a:p>
            <a:pPr lvl="1"/>
            <a:r>
              <a:rPr lang="en-US" b="1" dirty="0" smtClean="0"/>
              <a:t>Local decision</a:t>
            </a:r>
            <a:endParaRPr lang="en-US" b="1" dirty="0" smtClean="0"/>
          </a:p>
          <a:p>
            <a:r>
              <a:rPr lang="en-US" dirty="0" smtClean="0"/>
              <a:t>Distributed Outputs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3" idx="5"/>
            <a:endCxn id="14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2" idx="4"/>
            <a:endCxn id="15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fr-FR" sz="2400" b="1" dirty="0" smtClean="0">
                <a:solidFill>
                  <a:schemeClr val="tx1"/>
                </a:solidFill>
              </a:rPr>
              <a:t>R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  <a:endCxn id="11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lèche vers la droite 16"/>
          <p:cNvSpPr/>
          <p:nvPr/>
        </p:nvSpPr>
        <p:spPr>
          <a:xfrm rot="14245463">
            <a:off x="2156723" y="3281254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a droite 17"/>
          <p:cNvSpPr/>
          <p:nvPr/>
        </p:nvSpPr>
        <p:spPr>
          <a:xfrm rot="10800000">
            <a:off x="3152841" y="217852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a droite 18"/>
          <p:cNvSpPr/>
          <p:nvPr/>
        </p:nvSpPr>
        <p:spPr>
          <a:xfrm rot="16200000">
            <a:off x="3874637" y="4619742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a droite 19"/>
          <p:cNvSpPr/>
          <p:nvPr/>
        </p:nvSpPr>
        <p:spPr>
          <a:xfrm rot="18003674">
            <a:off x="1820333" y="4849534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10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 vers la droite 16"/>
          <p:cNvSpPr/>
          <p:nvPr/>
        </p:nvSpPr>
        <p:spPr>
          <a:xfrm rot="14245463">
            <a:off x="2156723" y="3281254"/>
            <a:ext cx="436315" cy="37335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a droite 17"/>
          <p:cNvSpPr/>
          <p:nvPr/>
        </p:nvSpPr>
        <p:spPr>
          <a:xfrm rot="10800000">
            <a:off x="3152841" y="2178525"/>
            <a:ext cx="436315" cy="37335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a droite 18"/>
          <p:cNvSpPr/>
          <p:nvPr/>
        </p:nvSpPr>
        <p:spPr>
          <a:xfrm rot="16200000">
            <a:off x="3874637" y="4619742"/>
            <a:ext cx="436315" cy="37335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a droite 19"/>
          <p:cNvSpPr/>
          <p:nvPr/>
        </p:nvSpPr>
        <p:spPr>
          <a:xfrm rot="18003674">
            <a:off x="1820333" y="4849534"/>
            <a:ext cx="436315" cy="37335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Distributed Algorithm </a:t>
            </a:r>
            <a:br>
              <a:rPr lang="en-US" smtClean="0"/>
            </a:br>
            <a:r>
              <a:rPr lang="en-US" smtClean="0"/>
              <a:t>Example: Computing a Spanning Tree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09810" y="1600200"/>
            <a:ext cx="443419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Distributed Inputs</a:t>
            </a:r>
          </a:p>
          <a:p>
            <a:r>
              <a:rPr lang="en-US" dirty="0" smtClean="0"/>
              <a:t>Distributed Computations</a:t>
            </a:r>
          </a:p>
          <a:p>
            <a:pPr lvl="1"/>
            <a:r>
              <a:rPr lang="en-US" dirty="0" smtClean="0"/>
              <a:t>Local memories</a:t>
            </a:r>
          </a:p>
          <a:p>
            <a:pPr lvl="1"/>
            <a:r>
              <a:rPr lang="en-US" dirty="0" smtClean="0"/>
              <a:t>Local programs</a:t>
            </a:r>
          </a:p>
          <a:p>
            <a:pPr lvl="1"/>
            <a:r>
              <a:rPr lang="en-US" dirty="0" smtClean="0"/>
              <a:t>Message-</a:t>
            </a:r>
            <a:r>
              <a:rPr lang="en-US" dirty="0" smtClean="0"/>
              <a:t>passing</a:t>
            </a:r>
          </a:p>
          <a:p>
            <a:pPr lvl="1"/>
            <a:r>
              <a:rPr lang="en-US" b="1" dirty="0"/>
              <a:t>Local </a:t>
            </a:r>
            <a:r>
              <a:rPr lang="en-US" b="1" dirty="0" smtClean="0"/>
              <a:t>decision</a:t>
            </a:r>
            <a:endParaRPr lang="en-US" dirty="0" smtClean="0"/>
          </a:p>
          <a:p>
            <a:r>
              <a:rPr lang="en-US" dirty="0" smtClean="0"/>
              <a:t>Distributed Outputs</a:t>
            </a:r>
          </a:p>
          <a:p>
            <a:r>
              <a:rPr lang="en-US" dirty="0" smtClean="0"/>
              <a:t>Global Task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3" idx="5"/>
            <a:endCxn id="14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  <a:ln w="5715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2" idx="4"/>
            <a:endCxn id="15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  <a:ln w="57150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  <a:solidFill>
            <a:srgbClr val="0000FF"/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  <a:solidFill>
            <a:srgbClr val="0000FF"/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r>
              <a:rPr lang="fr-FR" sz="2400" b="1" dirty="0" smtClean="0">
                <a:solidFill>
                  <a:schemeClr val="tx1"/>
                </a:solidFill>
              </a:rPr>
              <a:t>R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  <a:solidFill>
            <a:srgbClr val="0000FF"/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  <a:solidFill>
            <a:srgbClr val="0000FF"/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  <a:solidFill>
            <a:srgbClr val="0000FF"/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  <a:endCxn id="11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38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mtClean="0"/>
              <a:t>Distributed Systems</a:t>
            </a:r>
          </a:p>
          <a:p>
            <a:pPr>
              <a:lnSpc>
                <a:spcPct val="200000"/>
              </a:lnSpc>
            </a:pPr>
            <a:r>
              <a:rPr lang="en-US" smtClean="0"/>
              <a:t>Self-Stabilization</a:t>
            </a:r>
          </a:p>
          <a:p>
            <a:pPr>
              <a:lnSpc>
                <a:spcPct val="200000"/>
              </a:lnSpc>
            </a:pPr>
            <a:r>
              <a:rPr lang="en-US" smtClean="0"/>
              <a:t>Competitive Self-Stabilizing </a:t>
            </a:r>
            <a:r>
              <a:rPr lang="en-US" i="1" smtClean="0"/>
              <a:t>k</a:t>
            </a:r>
            <a:r>
              <a:rPr lang="en-US" smtClean="0"/>
              <a:t>-Clustering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50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Classical problems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b="1" smtClean="0"/>
              <a:t>Data Exchanges:</a:t>
            </a:r>
            <a:r>
              <a:rPr lang="en-US" smtClean="0"/>
              <a:t> Routing, Broadcast, PIF, …</a:t>
            </a:r>
          </a:p>
          <a:p>
            <a:pPr>
              <a:lnSpc>
                <a:spcPct val="130000"/>
              </a:lnSpc>
            </a:pPr>
            <a:r>
              <a:rPr lang="en-US" b="1" smtClean="0"/>
              <a:t>Agreement: </a:t>
            </a:r>
            <a:r>
              <a:rPr lang="en-US" smtClean="0"/>
              <a:t>Consensus, Leader Election, Atomic Register, …</a:t>
            </a:r>
          </a:p>
          <a:p>
            <a:pPr>
              <a:lnSpc>
                <a:spcPct val="130000"/>
              </a:lnSpc>
            </a:pPr>
            <a:r>
              <a:rPr lang="en-US" b="1" smtClean="0"/>
              <a:t>Self-Organization: </a:t>
            </a:r>
            <a:r>
              <a:rPr lang="en-US" smtClean="0"/>
              <a:t>Spanning Tree, Clustering</a:t>
            </a:r>
          </a:p>
          <a:p>
            <a:pPr>
              <a:lnSpc>
                <a:spcPct val="130000"/>
              </a:lnSpc>
            </a:pPr>
            <a:r>
              <a:rPr lang="en-US" b="1" smtClean="0"/>
              <a:t>Resource Allocation: </a:t>
            </a:r>
            <a:r>
              <a:rPr lang="en-US" smtClean="0"/>
              <a:t>Mutual Exclusion, L-Exclusion, K-out-of-L-Exclusion…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12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Evaluation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#Messages</a:t>
            </a:r>
          </a:p>
          <a:p>
            <a:pPr lvl="1"/>
            <a:r>
              <a:rPr lang="en-US" i="1" smtClean="0"/>
              <a:t>O</a:t>
            </a:r>
            <a:r>
              <a:rPr lang="en-US" smtClean="0"/>
              <a:t>(#Processes)</a:t>
            </a:r>
          </a:p>
          <a:p>
            <a:r>
              <a:rPr lang="en-US" smtClean="0"/>
              <a:t>Volume (in bits)</a:t>
            </a:r>
          </a:p>
          <a:p>
            <a:pPr lvl="1"/>
            <a:r>
              <a:rPr lang="en-US" smtClean="0"/>
              <a:t>Polynomial in #Processes </a:t>
            </a:r>
          </a:p>
          <a:p>
            <a:r>
              <a:rPr lang="en-US" smtClean="0"/>
              <a:t>Time Complexity (in rounds) </a:t>
            </a:r>
          </a:p>
          <a:p>
            <a:pPr lvl="1"/>
            <a:r>
              <a:rPr lang="en-US" i="1" smtClean="0"/>
              <a:t>O</a:t>
            </a:r>
            <a:r>
              <a:rPr lang="en-US" smtClean="0"/>
              <a:t>(Diameter)</a:t>
            </a:r>
          </a:p>
          <a:p>
            <a:r>
              <a:rPr lang="en-US" smtClean="0"/>
              <a:t>Local Space(in bits)</a:t>
            </a:r>
          </a:p>
          <a:p>
            <a:pPr lvl="1"/>
            <a:r>
              <a:rPr lang="en-US" i="1" smtClean="0"/>
              <a:t>O</a:t>
            </a:r>
            <a:r>
              <a:rPr lang="en-US" smtClean="0"/>
              <a:t>(Degree)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6" name="Bulle ronde 5"/>
          <p:cNvSpPr/>
          <p:nvPr/>
        </p:nvSpPr>
        <p:spPr>
          <a:xfrm>
            <a:off x="1393542" y="1311792"/>
            <a:ext cx="6315027" cy="2304646"/>
          </a:xfrm>
          <a:prstGeom prst="wedgeEllipseCallout">
            <a:avLst>
              <a:gd name="adj1" fmla="val -34241"/>
              <a:gd name="adj2" fmla="val 816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There are </a:t>
            </a:r>
            <a:r>
              <a:rPr lang="en-US" sz="3200" b="1" smtClean="0">
                <a:solidFill>
                  <a:schemeClr val="tx1"/>
                </a:solidFill>
              </a:rPr>
              <a:t>efficient solutions</a:t>
            </a:r>
            <a:r>
              <a:rPr lang="en-US" sz="3200" smtClean="0">
                <a:solidFill>
                  <a:schemeClr val="tx1"/>
                </a:solidFill>
              </a:rPr>
              <a:t> for most of the </a:t>
            </a:r>
            <a:r>
              <a:rPr lang="en-US" sz="3200" b="1" smtClean="0">
                <a:solidFill>
                  <a:schemeClr val="tx1"/>
                </a:solidFill>
              </a:rPr>
              <a:t>classical problems</a:t>
            </a:r>
            <a:r>
              <a:rPr lang="en-US" sz="3200" smtClean="0">
                <a:solidFill>
                  <a:schemeClr val="tx1"/>
                </a:solidFill>
              </a:rPr>
              <a:t>!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7" name="Parchemin horizontal 6"/>
          <p:cNvSpPr/>
          <p:nvPr/>
        </p:nvSpPr>
        <p:spPr>
          <a:xfrm>
            <a:off x="4145339" y="4533777"/>
            <a:ext cx="3880743" cy="18225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0000"/>
                </a:solidFill>
              </a:rPr>
              <a:t>… assuming the system is </a:t>
            </a:r>
            <a:r>
              <a:rPr lang="en-US" sz="3200" b="1" smtClean="0">
                <a:solidFill>
                  <a:srgbClr val="000000"/>
                </a:solidFill>
              </a:rPr>
              <a:t>fault-free</a:t>
            </a:r>
            <a:endParaRPr lang="en-US" sz="3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4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397" y="1600200"/>
            <a:ext cx="881986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Modern distributed systems are </a:t>
            </a:r>
            <a:r>
              <a:rPr lang="en-US" b="1" dirty="0" smtClean="0"/>
              <a:t>large-scale</a:t>
            </a:r>
            <a:r>
              <a:rPr lang="en-US" dirty="0" smtClean="0"/>
              <a:t> and made of </a:t>
            </a:r>
            <a:r>
              <a:rPr lang="en-US" b="1" dirty="0" smtClean="0"/>
              <a:t>cheap </a:t>
            </a:r>
            <a:r>
              <a:rPr lang="en-US" b="1" dirty="0" smtClean="0"/>
              <a:t>heterogeneous units</a:t>
            </a:r>
            <a:r>
              <a:rPr lang="en-US" dirty="0" smtClean="0"/>
              <a:t>, </a:t>
            </a:r>
            <a:r>
              <a:rPr lang="en-US" i="1" dirty="0" smtClean="0"/>
              <a:t>e.g.</a:t>
            </a:r>
          </a:p>
          <a:p>
            <a:pPr lvl="1"/>
            <a:r>
              <a:rPr lang="en-US" dirty="0" smtClean="0"/>
              <a:t>Internet </a:t>
            </a:r>
          </a:p>
          <a:p>
            <a:pPr lvl="2"/>
            <a:r>
              <a:rPr lang="en-US" dirty="0" smtClean="0"/>
              <a:t>(10 billions of connected machines in 2016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Internet </a:t>
            </a:r>
            <a:r>
              <a:rPr lang="en-US" smtClean="0"/>
              <a:t>of things</a:t>
            </a:r>
            <a:endParaRPr lang="en-US" dirty="0" smtClean="0"/>
          </a:p>
          <a:p>
            <a:pPr lvl="1"/>
            <a:r>
              <a:rPr lang="en-US" dirty="0" smtClean="0"/>
              <a:t>Wireless Sensor Networks</a:t>
            </a:r>
          </a:p>
          <a:p>
            <a:pPr lvl="2"/>
            <a:r>
              <a:rPr lang="en-US" dirty="0" smtClean="0"/>
              <a:t>Message losses due to the radio medium</a:t>
            </a:r>
          </a:p>
          <a:p>
            <a:pPr lvl="2"/>
            <a:r>
              <a:rPr lang="en-US" dirty="0" smtClean="0"/>
              <a:t>Process crashes due to limited batteries</a:t>
            </a:r>
          </a:p>
          <a:p>
            <a:pPr marL="0" indent="0">
              <a:buNone/>
            </a:pPr>
            <a:r>
              <a:rPr lang="en-US" b="1" dirty="0" smtClean="0"/>
              <a:t>⇒</a:t>
            </a:r>
            <a:r>
              <a:rPr lang="en-US" dirty="0" smtClean="0">
                <a:sym typeface="Wingdings"/>
              </a:rPr>
              <a:t> High probability of faults</a:t>
            </a:r>
          </a:p>
          <a:p>
            <a:pPr marL="0" indent="0">
              <a:buNone/>
            </a:pPr>
            <a:r>
              <a:rPr lang="en-US" b="1" dirty="0" smtClean="0"/>
              <a:t>⇒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Human intervention impossible</a:t>
            </a:r>
          </a:p>
          <a:p>
            <a:pPr marL="0" indent="0">
              <a:buNone/>
            </a:pPr>
            <a:r>
              <a:rPr lang="en-US" b="1" dirty="0" smtClean="0"/>
              <a:t>⇒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Need of </a:t>
            </a:r>
            <a:r>
              <a:rPr lang="en-US" b="1" dirty="0" smtClean="0">
                <a:ea typeface="Wingdings"/>
                <a:cs typeface="Wingdings"/>
                <a:sym typeface="Wingdings"/>
              </a:rPr>
              <a:t>Fault-Tolerant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Distributed Algorithms</a:t>
            </a:r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03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Fisher, Lynch, and Paterson, 1985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deterministic </a:t>
            </a:r>
            <a:r>
              <a:rPr lang="en-US" b="1" dirty="0" smtClean="0"/>
              <a:t>consensus</a:t>
            </a:r>
            <a:r>
              <a:rPr lang="en-US" dirty="0" smtClean="0"/>
              <a:t> cannot be solved in a asynchronous distributed system in spite of at most one faulty process”</a:t>
            </a:r>
          </a:p>
          <a:p>
            <a:endParaRPr lang="en-US" dirty="0"/>
          </a:p>
          <a:p>
            <a:r>
              <a:rPr lang="en-US" dirty="0" smtClean="0"/>
              <a:t>(no information about the fault)</a:t>
            </a:r>
          </a:p>
          <a:p>
            <a:r>
              <a:rPr lang="en-US" dirty="0" smtClean="0"/>
              <a:t>Even if </a:t>
            </a:r>
          </a:p>
          <a:p>
            <a:pPr lvl="1"/>
            <a:r>
              <a:rPr lang="en-US" dirty="0" smtClean="0"/>
              <a:t>the communications are reliable</a:t>
            </a:r>
          </a:p>
          <a:p>
            <a:pPr lvl="1"/>
            <a:r>
              <a:rPr lang="en-US" dirty="0" smtClean="0"/>
              <a:t>The network is fully connected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8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Consensus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3" idx="5"/>
            <a:endCxn id="14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2" idx="4"/>
            <a:endCxn id="15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33600" y="2072815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672028" y="5247941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20" name="Espace réservé du contenu 5"/>
          <p:cNvSpPr>
            <a:spLocks noGrp="1"/>
          </p:cNvSpPr>
          <p:nvPr>
            <p:ph idx="1"/>
          </p:nvPr>
        </p:nvSpPr>
        <p:spPr>
          <a:xfrm>
            <a:off x="5089524" y="1600200"/>
            <a:ext cx="3597275" cy="4525963"/>
          </a:xfrm>
        </p:spPr>
        <p:txBody>
          <a:bodyPr/>
          <a:lstStyle/>
          <a:p>
            <a:r>
              <a:rPr lang="en-US" dirty="0" smtClean="0"/>
              <a:t>Input in {0,1}</a:t>
            </a:r>
          </a:p>
          <a:p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3311202" y="3710038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579685" y="203086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608668" y="5233988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5946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Consensus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3" idx="5"/>
            <a:endCxn id="14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2" idx="4"/>
            <a:endCxn id="15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>
              <a:lnSpc>
                <a:spcPct val="50000"/>
              </a:lnSpc>
            </a:pPr>
            <a:endParaRPr lang="fr-FR" sz="24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33600" y="2072815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672028" y="5247941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20" name="Espace réservé du contenu 5"/>
          <p:cNvSpPr>
            <a:spLocks noGrp="1"/>
          </p:cNvSpPr>
          <p:nvPr>
            <p:ph idx="1"/>
          </p:nvPr>
        </p:nvSpPr>
        <p:spPr>
          <a:xfrm>
            <a:off x="5089524" y="1600200"/>
            <a:ext cx="3597275" cy="4525963"/>
          </a:xfrm>
        </p:spPr>
        <p:txBody>
          <a:bodyPr/>
          <a:lstStyle/>
          <a:p>
            <a:r>
              <a:rPr lang="en-US" dirty="0" smtClean="0"/>
              <a:t>Input in {0,1}</a:t>
            </a:r>
          </a:p>
          <a:p>
            <a:r>
              <a:rPr lang="en-US" dirty="0"/>
              <a:t>Output in {0,1}</a:t>
            </a:r>
          </a:p>
          <a:p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3311202" y="3710038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579685" y="203086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608668" y="5233988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6606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Consensus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3" idx="5"/>
            <a:endCxn id="14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2" idx="4"/>
            <a:endCxn id="15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33600" y="2072815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672028" y="5247941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20" name="Espace réservé du contenu 5"/>
          <p:cNvSpPr>
            <a:spLocks noGrp="1"/>
          </p:cNvSpPr>
          <p:nvPr>
            <p:ph idx="1"/>
          </p:nvPr>
        </p:nvSpPr>
        <p:spPr>
          <a:xfrm>
            <a:off x="5089524" y="1600200"/>
            <a:ext cx="3597275" cy="4525963"/>
          </a:xfrm>
        </p:spPr>
        <p:txBody>
          <a:bodyPr/>
          <a:lstStyle/>
          <a:p>
            <a:r>
              <a:rPr lang="en-US" dirty="0" smtClean="0"/>
              <a:t>Input in {0,1}</a:t>
            </a:r>
          </a:p>
          <a:p>
            <a:r>
              <a:rPr lang="en-US" dirty="0" smtClean="0"/>
              <a:t>Output in {0,1}</a:t>
            </a:r>
          </a:p>
          <a:p>
            <a:pPr lvl="1"/>
            <a:r>
              <a:rPr lang="en-US" dirty="0" smtClean="0"/>
              <a:t>Agreement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3311202" y="3710038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579685" y="203086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608668" y="5233988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380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Consensus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3" idx="5"/>
            <a:endCxn id="14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2" idx="4"/>
            <a:endCxn id="15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33600" y="2072815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672028" y="5247941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20" name="Espace réservé du contenu 5"/>
          <p:cNvSpPr>
            <a:spLocks noGrp="1"/>
          </p:cNvSpPr>
          <p:nvPr>
            <p:ph idx="1"/>
          </p:nvPr>
        </p:nvSpPr>
        <p:spPr>
          <a:xfrm>
            <a:off x="5089524" y="1600200"/>
            <a:ext cx="3597275" cy="4525963"/>
          </a:xfrm>
        </p:spPr>
        <p:txBody>
          <a:bodyPr/>
          <a:lstStyle/>
          <a:p>
            <a:r>
              <a:rPr lang="en-US" dirty="0" smtClean="0"/>
              <a:t>Input in {0,1}</a:t>
            </a:r>
          </a:p>
          <a:p>
            <a:r>
              <a:rPr lang="en-US" dirty="0" smtClean="0"/>
              <a:t>Output in {0,1}</a:t>
            </a:r>
          </a:p>
          <a:p>
            <a:pPr lvl="1"/>
            <a:r>
              <a:rPr lang="en-US" dirty="0" smtClean="0"/>
              <a:t>Agreement</a:t>
            </a:r>
          </a:p>
          <a:p>
            <a:pPr lvl="1"/>
            <a:r>
              <a:rPr lang="en-US" dirty="0" smtClean="0"/>
              <a:t>Termination</a:t>
            </a:r>
          </a:p>
          <a:p>
            <a:pPr lvl="2"/>
            <a:r>
              <a:rPr lang="en-US" dirty="0" smtClean="0"/>
              <a:t>(for all corrects)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3311202" y="3710038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579685" y="203086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608668" y="5233988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1617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Consensus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3" idx="5"/>
            <a:endCxn id="14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2" idx="4"/>
            <a:endCxn id="15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33600" y="2072815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672028" y="5247941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20" name="Espace réservé du contenu 5"/>
          <p:cNvSpPr>
            <a:spLocks noGrp="1"/>
          </p:cNvSpPr>
          <p:nvPr>
            <p:ph idx="1"/>
          </p:nvPr>
        </p:nvSpPr>
        <p:spPr>
          <a:xfrm>
            <a:off x="5089524" y="1600200"/>
            <a:ext cx="3597275" cy="4525963"/>
          </a:xfrm>
        </p:spPr>
        <p:txBody>
          <a:bodyPr/>
          <a:lstStyle/>
          <a:p>
            <a:r>
              <a:rPr lang="en-US" dirty="0" smtClean="0"/>
              <a:t>Input in {0,1}</a:t>
            </a:r>
          </a:p>
          <a:p>
            <a:r>
              <a:rPr lang="en-US" dirty="0" smtClean="0"/>
              <a:t>Output in {0,1}</a:t>
            </a:r>
          </a:p>
          <a:p>
            <a:pPr lvl="1"/>
            <a:r>
              <a:rPr lang="en-US" dirty="0" smtClean="0"/>
              <a:t>Agreement</a:t>
            </a:r>
          </a:p>
          <a:p>
            <a:pPr lvl="1"/>
            <a:r>
              <a:rPr lang="en-US" dirty="0" smtClean="0"/>
              <a:t>Termination</a:t>
            </a:r>
          </a:p>
          <a:p>
            <a:pPr lvl="2"/>
            <a:r>
              <a:rPr lang="en-US" dirty="0" smtClean="0"/>
              <a:t>(for all corrects)</a:t>
            </a:r>
          </a:p>
          <a:p>
            <a:pPr lvl="1"/>
            <a:r>
              <a:rPr lang="en-US" dirty="0" smtClean="0"/>
              <a:t>Integrity </a:t>
            </a:r>
          </a:p>
          <a:p>
            <a:pPr lvl="2"/>
            <a:r>
              <a:rPr lang="en-US" dirty="0" smtClean="0"/>
              <a:t>(1 write)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3311202" y="3710038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579685" y="203086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608668" y="5233988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9343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Consensus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3" idx="5"/>
            <a:endCxn id="14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2" idx="4"/>
            <a:endCxn id="15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33600" y="2072815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672028" y="5247941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20" name="Espace réservé du contenu 5"/>
          <p:cNvSpPr>
            <a:spLocks noGrp="1"/>
          </p:cNvSpPr>
          <p:nvPr>
            <p:ph idx="1"/>
          </p:nvPr>
        </p:nvSpPr>
        <p:spPr>
          <a:xfrm>
            <a:off x="5089524" y="1600200"/>
            <a:ext cx="3597275" cy="4525963"/>
          </a:xfrm>
        </p:spPr>
        <p:txBody>
          <a:bodyPr/>
          <a:lstStyle/>
          <a:p>
            <a:r>
              <a:rPr lang="en-US" dirty="0" smtClean="0"/>
              <a:t>Input in {0,1}</a:t>
            </a:r>
          </a:p>
          <a:p>
            <a:r>
              <a:rPr lang="en-US" dirty="0" smtClean="0"/>
              <a:t>Output in {0,1}</a:t>
            </a:r>
          </a:p>
          <a:p>
            <a:pPr lvl="1"/>
            <a:r>
              <a:rPr lang="en-US" dirty="0" smtClean="0"/>
              <a:t>Agreement</a:t>
            </a:r>
          </a:p>
          <a:p>
            <a:pPr lvl="1"/>
            <a:r>
              <a:rPr lang="en-US" dirty="0" smtClean="0"/>
              <a:t>Termination</a:t>
            </a:r>
          </a:p>
          <a:p>
            <a:pPr lvl="2"/>
            <a:r>
              <a:rPr lang="en-US" dirty="0" smtClean="0"/>
              <a:t>(for all corrects)</a:t>
            </a:r>
          </a:p>
          <a:p>
            <a:pPr lvl="1"/>
            <a:r>
              <a:rPr lang="en-US" dirty="0" smtClean="0"/>
              <a:t>Integrity </a:t>
            </a:r>
          </a:p>
          <a:p>
            <a:pPr lvl="2"/>
            <a:r>
              <a:rPr lang="en-US" dirty="0" smtClean="0"/>
              <a:t>(1 write)</a:t>
            </a:r>
          </a:p>
          <a:p>
            <a:pPr lvl="1"/>
            <a:r>
              <a:rPr lang="en-US" dirty="0" smtClean="0"/>
              <a:t>Validity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3311202" y="3710038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4579685" y="203086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4608668" y="5233988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6111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16165"/>
            <a:ext cx="8229600" cy="1143000"/>
          </a:xfrm>
        </p:spPr>
        <p:txBody>
          <a:bodyPr/>
          <a:lstStyle/>
          <a:p>
            <a:r>
              <a:rPr lang="en-US" smtClean="0"/>
              <a:t>Distributed Systems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72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Consensus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3" idx="5"/>
            <a:endCxn id="14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2" idx="4"/>
            <a:endCxn id="15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33600" y="2072815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672028" y="5247941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20" name="Espace réservé du contenu 5"/>
          <p:cNvSpPr>
            <a:spLocks noGrp="1"/>
          </p:cNvSpPr>
          <p:nvPr>
            <p:ph idx="1"/>
          </p:nvPr>
        </p:nvSpPr>
        <p:spPr>
          <a:xfrm>
            <a:off x="5089524" y="1600200"/>
            <a:ext cx="3597275" cy="4525963"/>
          </a:xfrm>
        </p:spPr>
        <p:txBody>
          <a:bodyPr/>
          <a:lstStyle/>
          <a:p>
            <a:r>
              <a:rPr lang="en-US" dirty="0" smtClean="0"/>
              <a:t>Input in {0,1}</a:t>
            </a:r>
          </a:p>
          <a:p>
            <a:r>
              <a:rPr lang="en-US" dirty="0" smtClean="0"/>
              <a:t>Output in {0,1}</a:t>
            </a:r>
          </a:p>
          <a:p>
            <a:pPr lvl="1"/>
            <a:r>
              <a:rPr lang="en-US" dirty="0" smtClean="0"/>
              <a:t>Agreement</a:t>
            </a:r>
          </a:p>
          <a:p>
            <a:pPr lvl="1"/>
            <a:r>
              <a:rPr lang="en-US" dirty="0" smtClean="0"/>
              <a:t>Termination</a:t>
            </a:r>
          </a:p>
          <a:p>
            <a:pPr lvl="2"/>
            <a:r>
              <a:rPr lang="en-US" dirty="0" smtClean="0"/>
              <a:t>(for all corrects)</a:t>
            </a:r>
          </a:p>
          <a:p>
            <a:pPr lvl="1"/>
            <a:r>
              <a:rPr lang="en-US" dirty="0" smtClean="0"/>
              <a:t>Integrity </a:t>
            </a:r>
          </a:p>
          <a:p>
            <a:pPr lvl="2"/>
            <a:r>
              <a:rPr lang="en-US" dirty="0" smtClean="0"/>
              <a:t>(1 write)</a:t>
            </a:r>
          </a:p>
          <a:p>
            <a:pPr lvl="1"/>
            <a:r>
              <a:rPr lang="en-US" dirty="0" smtClean="0"/>
              <a:t>Validity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3311202" y="3710038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4579685" y="203086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4608668" y="5233988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7729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Consensus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3" idx="5"/>
            <a:endCxn id="14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2" idx="4"/>
            <a:endCxn id="15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33600" y="2072815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72028" y="5247941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20" name="Espace réservé du contenu 5"/>
          <p:cNvSpPr>
            <a:spLocks noGrp="1"/>
          </p:cNvSpPr>
          <p:nvPr>
            <p:ph idx="1"/>
          </p:nvPr>
        </p:nvSpPr>
        <p:spPr>
          <a:xfrm>
            <a:off x="5089524" y="1600200"/>
            <a:ext cx="3597275" cy="4525963"/>
          </a:xfrm>
        </p:spPr>
        <p:txBody>
          <a:bodyPr/>
          <a:lstStyle/>
          <a:p>
            <a:r>
              <a:rPr lang="en-US" dirty="0" smtClean="0"/>
              <a:t>Input in {0,1}</a:t>
            </a:r>
          </a:p>
          <a:p>
            <a:r>
              <a:rPr lang="en-US" dirty="0" smtClean="0"/>
              <a:t>Output in {0,1}</a:t>
            </a:r>
          </a:p>
          <a:p>
            <a:pPr lvl="1"/>
            <a:r>
              <a:rPr lang="en-US" dirty="0" smtClean="0"/>
              <a:t>Agreement</a:t>
            </a:r>
          </a:p>
          <a:p>
            <a:pPr lvl="1"/>
            <a:r>
              <a:rPr lang="en-US" dirty="0" smtClean="0"/>
              <a:t>Termination</a:t>
            </a:r>
          </a:p>
          <a:p>
            <a:pPr lvl="2"/>
            <a:r>
              <a:rPr lang="en-US" dirty="0" smtClean="0"/>
              <a:t>(for all corrects)</a:t>
            </a:r>
          </a:p>
          <a:p>
            <a:pPr lvl="1"/>
            <a:r>
              <a:rPr lang="en-US" dirty="0" smtClean="0"/>
              <a:t>Integrity </a:t>
            </a:r>
          </a:p>
          <a:p>
            <a:pPr lvl="2"/>
            <a:r>
              <a:rPr lang="en-US" dirty="0" smtClean="0"/>
              <a:t>(1 write)</a:t>
            </a:r>
          </a:p>
          <a:p>
            <a:pPr lvl="1"/>
            <a:r>
              <a:rPr lang="en-US" dirty="0" smtClean="0"/>
              <a:t>Validity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3311202" y="3710038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579685" y="203086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608668" y="5233988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1018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Consensus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3" idx="5"/>
            <a:endCxn id="14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2" idx="4"/>
            <a:endCxn id="15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Ellipse 11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Ellipse 12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Ellipse 13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Ellipse 14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6" name="Connecteur droit 15"/>
          <p:cNvCxnSpPr>
            <a:stCxn id="12" idx="6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33600" y="2072815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72028" y="5247941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20" name="Espace réservé du contenu 5"/>
          <p:cNvSpPr>
            <a:spLocks noGrp="1"/>
          </p:cNvSpPr>
          <p:nvPr>
            <p:ph idx="1"/>
          </p:nvPr>
        </p:nvSpPr>
        <p:spPr>
          <a:xfrm>
            <a:off x="5089524" y="1600200"/>
            <a:ext cx="3597275" cy="4525963"/>
          </a:xfrm>
        </p:spPr>
        <p:txBody>
          <a:bodyPr/>
          <a:lstStyle/>
          <a:p>
            <a:r>
              <a:rPr lang="en-US" dirty="0" smtClean="0"/>
              <a:t>Input in {0,1}</a:t>
            </a:r>
          </a:p>
          <a:p>
            <a:r>
              <a:rPr lang="en-US" dirty="0" smtClean="0"/>
              <a:t>Output in {0,1}</a:t>
            </a:r>
          </a:p>
          <a:p>
            <a:pPr lvl="1"/>
            <a:r>
              <a:rPr lang="en-US" dirty="0" smtClean="0"/>
              <a:t>Agreement</a:t>
            </a:r>
          </a:p>
          <a:p>
            <a:pPr lvl="1"/>
            <a:r>
              <a:rPr lang="en-US" dirty="0" smtClean="0"/>
              <a:t>Termination</a:t>
            </a:r>
          </a:p>
          <a:p>
            <a:pPr lvl="2"/>
            <a:r>
              <a:rPr lang="en-US" dirty="0" smtClean="0"/>
              <a:t>(for all corrects)</a:t>
            </a:r>
          </a:p>
          <a:p>
            <a:pPr lvl="1"/>
            <a:r>
              <a:rPr lang="en-US" dirty="0" smtClean="0"/>
              <a:t>Integrity </a:t>
            </a:r>
          </a:p>
          <a:p>
            <a:pPr lvl="2"/>
            <a:r>
              <a:rPr lang="en-US" dirty="0" smtClean="0"/>
              <a:t>(1 write)</a:t>
            </a:r>
          </a:p>
          <a:p>
            <a:pPr lvl="1"/>
            <a:r>
              <a:rPr lang="en-US" dirty="0" smtClean="0"/>
              <a:t>Validity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3311202" y="3710038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579685" y="203086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608668" y="5233988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634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Strenght of the result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Most of the distributed problem can be reduced to the consensus, </a:t>
            </a:r>
            <a:r>
              <a:rPr lang="en-US" i="1" smtClean="0"/>
              <a:t>e.g.</a:t>
            </a:r>
          </a:p>
          <a:p>
            <a:pPr lvl="1"/>
            <a:r>
              <a:rPr lang="en-US" smtClean="0"/>
              <a:t>Atomic broadcast</a:t>
            </a:r>
          </a:p>
          <a:p>
            <a:pPr lvl="1"/>
            <a:r>
              <a:rPr lang="en-US" smtClean="0"/>
              <a:t>Atomic register</a:t>
            </a:r>
          </a:p>
          <a:p>
            <a:pPr lvl="1"/>
            <a:r>
              <a:rPr lang="en-US" smtClean="0"/>
              <a:t>Replicated state machine</a:t>
            </a:r>
          </a:p>
          <a:p>
            <a:pPr lvl="1"/>
            <a:r>
              <a:rPr lang="en-US" smtClean="0"/>
              <a:t>…</a:t>
            </a:r>
          </a:p>
          <a:p>
            <a:pPr lvl="1"/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60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Circumvent the impossibility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Relax the hypothesis, </a:t>
            </a:r>
            <a:r>
              <a:rPr lang="en-US" i="1" dirty="0" smtClean="0"/>
              <a:t>e.g.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Initial crash</a:t>
            </a:r>
          </a:p>
          <a:p>
            <a:pPr lvl="1"/>
            <a:r>
              <a:rPr lang="en-US" dirty="0" smtClean="0"/>
              <a:t>Partial Synchronous Assumptions</a:t>
            </a:r>
          </a:p>
          <a:p>
            <a:pPr lvl="1"/>
            <a:r>
              <a:rPr lang="en-US" dirty="0" smtClean="0"/>
              <a:t>Add information about the failures (failure detectors)</a:t>
            </a:r>
          </a:p>
          <a:p>
            <a:r>
              <a:rPr lang="en-US" dirty="0" smtClean="0"/>
              <a:t>Relax the solved problem</a:t>
            </a:r>
          </a:p>
          <a:p>
            <a:pPr lvl="1"/>
            <a:r>
              <a:rPr lang="en-US" dirty="0" smtClean="0"/>
              <a:t>Probabilistic consensus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Self-stabilization</a:t>
            </a:r>
          </a:p>
          <a:p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90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16165"/>
            <a:ext cx="8229600" cy="1143000"/>
          </a:xfrm>
        </p:spPr>
        <p:txBody>
          <a:bodyPr/>
          <a:lstStyle/>
          <a:p>
            <a:r>
              <a:rPr lang="en-US" dirty="0" smtClean="0"/>
              <a:t>Self-Stabilization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23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Self-Stabilization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Dijkstra</a:t>
            </a:r>
            <a:r>
              <a:rPr lang="en-US" dirty="0" smtClean="0"/>
              <a:t>, 1974</a:t>
            </a:r>
          </a:p>
          <a:p>
            <a:endParaRPr lang="en-US" dirty="0"/>
          </a:p>
          <a:p>
            <a:pPr algn="ctr"/>
            <a:r>
              <a:rPr lang="en-US" dirty="0" smtClean="0"/>
              <a:t>Versatile technique to tolerate arbitrary </a:t>
            </a:r>
            <a:r>
              <a:rPr lang="en-US" dirty="0" smtClean="0">
                <a:solidFill>
                  <a:srgbClr val="FF0000"/>
                </a:solidFill>
              </a:rPr>
              <a:t>transient failures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8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Failures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Location</a:t>
            </a:r>
            <a:r>
              <a:rPr lang="en-US" dirty="0" smtClean="0"/>
              <a:t>: node or link</a:t>
            </a:r>
          </a:p>
          <a:p>
            <a:r>
              <a:rPr lang="en-US" b="1" dirty="0" smtClean="0"/>
              <a:t>Duration</a:t>
            </a:r>
            <a:r>
              <a:rPr lang="en-US" dirty="0" smtClean="0"/>
              <a:t>: finite</a:t>
            </a:r>
          </a:p>
          <a:p>
            <a:r>
              <a:rPr lang="en-US" b="1" dirty="0" smtClean="0"/>
              <a:t>Frequency</a:t>
            </a:r>
            <a:r>
              <a:rPr lang="en-US" dirty="0" smtClean="0"/>
              <a:t>: low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e.g.</a:t>
            </a:r>
          </a:p>
          <a:p>
            <a:r>
              <a:rPr lang="en-US" dirty="0" smtClean="0"/>
              <a:t>Node: memory corruption</a:t>
            </a:r>
          </a:p>
          <a:p>
            <a:r>
              <a:rPr lang="en-US" dirty="0" smtClean="0"/>
              <a:t>Link: </a:t>
            </a:r>
            <a:r>
              <a:rPr lang="en-US" dirty="0"/>
              <a:t>m</a:t>
            </a:r>
            <a:r>
              <a:rPr lang="en-US" dirty="0" smtClean="0"/>
              <a:t>essage losses, message corruption, message duplication, message creation, reordering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0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7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BFS Spanning Tree </a:t>
            </a:r>
            <a:r>
              <a:rPr lang="en-GB" sz="2800" dirty="0" smtClean="0"/>
              <a:t>[</a:t>
            </a:r>
            <a:r>
              <a:rPr lang="en-GB" sz="2800" dirty="0"/>
              <a:t>Huang &amp; Chen, 1992]</a:t>
            </a:r>
            <a:endParaRPr lang="en-GB" dirty="0"/>
          </a:p>
        </p:txBody>
      </p:sp>
      <p:cxnSp>
        <p:nvCxnSpPr>
          <p:cNvPr id="79" name="Connecteur droit 78"/>
          <p:cNvCxnSpPr>
            <a:stCxn id="85" idx="5"/>
            <a:endCxn id="86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84" idx="4"/>
            <a:endCxn id="87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86" idx="5"/>
            <a:endCxn id="87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85" idx="4"/>
            <a:endCxn id="88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86" idx="3"/>
            <a:endCxn id="88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89" name="Connecteur droit 88"/>
          <p:cNvCxnSpPr>
            <a:stCxn id="85" idx="6"/>
            <a:endCxn id="84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5893605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5" name="Connecteur droit 94"/>
          <p:cNvCxnSpPr>
            <a:stCxn id="84" idx="6"/>
            <a:endCxn id="93" idx="2"/>
          </p:cNvCxnSpPr>
          <p:nvPr/>
        </p:nvCxnSpPr>
        <p:spPr>
          <a:xfrm>
            <a:off x="4561153" y="2365203"/>
            <a:ext cx="13324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601980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9" name="Connecteur droit 98"/>
          <p:cNvCxnSpPr>
            <a:stCxn id="98" idx="2"/>
            <a:endCxn id="87" idx="6"/>
          </p:cNvCxnSpPr>
          <p:nvPr/>
        </p:nvCxnSpPr>
        <p:spPr>
          <a:xfrm flipH="1">
            <a:off x="4585367" y="552221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1541" y="205271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22257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7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BFS Spanning Tree </a:t>
            </a:r>
            <a:r>
              <a:rPr lang="en-GB" sz="2800" dirty="0" smtClean="0"/>
              <a:t>[</a:t>
            </a:r>
            <a:r>
              <a:rPr lang="en-GB" sz="2800" dirty="0"/>
              <a:t>Huang &amp; Chen, 1992]</a:t>
            </a:r>
            <a:endParaRPr lang="en-GB" dirty="0"/>
          </a:p>
        </p:txBody>
      </p:sp>
      <p:cxnSp>
        <p:nvCxnSpPr>
          <p:cNvPr id="79" name="Connecteur droit 78"/>
          <p:cNvCxnSpPr>
            <a:stCxn id="85" idx="5"/>
            <a:endCxn id="86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84" idx="4"/>
            <a:endCxn id="87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86" idx="5"/>
            <a:endCxn id="87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85" idx="4"/>
            <a:endCxn id="88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86" idx="3"/>
            <a:endCxn id="88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89" name="Connecteur droit 88"/>
          <p:cNvCxnSpPr>
            <a:stCxn id="85" idx="6"/>
            <a:endCxn id="84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5893605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5" name="Connecteur droit 94"/>
          <p:cNvCxnSpPr>
            <a:stCxn id="84" idx="6"/>
            <a:endCxn id="93" idx="2"/>
          </p:cNvCxnSpPr>
          <p:nvPr/>
        </p:nvCxnSpPr>
        <p:spPr>
          <a:xfrm>
            <a:off x="4561153" y="2365203"/>
            <a:ext cx="13324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601980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9" name="Connecteur droit 98"/>
          <p:cNvCxnSpPr>
            <a:stCxn id="98" idx="2"/>
            <a:endCxn id="87" idx="6"/>
          </p:cNvCxnSpPr>
          <p:nvPr/>
        </p:nvCxnSpPr>
        <p:spPr>
          <a:xfrm flipH="1">
            <a:off x="4585367" y="552221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1541" y="205271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74942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4800" y="1597025"/>
            <a:ext cx="4419600" cy="4525963"/>
          </a:xfrm>
          <a:ln>
            <a:noFill/>
          </a:ln>
        </p:spPr>
        <p:txBody>
          <a:bodyPr/>
          <a:lstStyle/>
          <a:p>
            <a:r>
              <a:rPr lang="en-US" dirty="0" smtClean="0"/>
              <a:t>Machines ≈ Processes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7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2" y="1738313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5" y="3429000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5" y="4895321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07" y="4895321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07" y="1738313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6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7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BFS Spanning Tree </a:t>
            </a:r>
            <a:r>
              <a:rPr lang="en-GB" sz="2800" dirty="0" smtClean="0"/>
              <a:t>[</a:t>
            </a:r>
            <a:r>
              <a:rPr lang="en-GB" sz="2800" dirty="0"/>
              <a:t>Huang &amp; Chen, 1992]</a:t>
            </a:r>
            <a:endParaRPr lang="en-GB" dirty="0"/>
          </a:p>
        </p:txBody>
      </p:sp>
      <p:cxnSp>
        <p:nvCxnSpPr>
          <p:cNvPr id="79" name="Connecteur droit 78"/>
          <p:cNvCxnSpPr>
            <a:stCxn id="85" idx="5"/>
            <a:endCxn id="86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84" idx="4"/>
            <a:endCxn id="87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86" idx="5"/>
            <a:endCxn id="87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85" idx="4"/>
            <a:endCxn id="88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86" idx="3"/>
            <a:endCxn id="88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89" name="Connecteur droit 88"/>
          <p:cNvCxnSpPr>
            <a:stCxn id="85" idx="6"/>
            <a:endCxn id="84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5893605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5" name="Connecteur droit 94"/>
          <p:cNvCxnSpPr>
            <a:stCxn id="84" idx="6"/>
            <a:endCxn id="93" idx="2"/>
          </p:cNvCxnSpPr>
          <p:nvPr/>
        </p:nvCxnSpPr>
        <p:spPr>
          <a:xfrm>
            <a:off x="4561153" y="2365203"/>
            <a:ext cx="13324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601980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9" name="Connecteur droit 98"/>
          <p:cNvCxnSpPr>
            <a:stCxn id="98" idx="2"/>
            <a:endCxn id="87" idx="6"/>
          </p:cNvCxnSpPr>
          <p:nvPr/>
        </p:nvCxnSpPr>
        <p:spPr>
          <a:xfrm flipH="1">
            <a:off x="4585367" y="552221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1541" y="205271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2" name="ZoneTexte 1"/>
          <p:cNvSpPr txBox="1"/>
          <p:nvPr/>
        </p:nvSpPr>
        <p:spPr>
          <a:xfrm>
            <a:off x="5627078" y="23043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4585367" y="23218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4099369" y="279039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4099369" y="46976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569289" y="51676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5727169" y="516126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3314846" y="230344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3640166" y="47564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3248255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2151663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1732543" y="485154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1274008" y="473626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2182294" y="34535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214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7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BFS Spanning Tree </a:t>
            </a:r>
            <a:r>
              <a:rPr lang="en-GB" sz="2800" dirty="0" smtClean="0"/>
              <a:t>[</a:t>
            </a:r>
            <a:r>
              <a:rPr lang="en-GB" sz="2800" dirty="0"/>
              <a:t>Huang &amp; Chen, 1992]</a:t>
            </a:r>
            <a:endParaRPr lang="en-GB" dirty="0"/>
          </a:p>
        </p:txBody>
      </p:sp>
      <p:cxnSp>
        <p:nvCxnSpPr>
          <p:cNvPr id="79" name="Connecteur droit 78"/>
          <p:cNvCxnSpPr>
            <a:stCxn id="85" idx="5"/>
            <a:endCxn id="86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84" idx="4"/>
            <a:endCxn id="87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86" idx="5"/>
            <a:endCxn id="87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85" idx="4"/>
            <a:endCxn id="88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86" idx="3"/>
            <a:endCxn id="88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89" name="Connecteur droit 88"/>
          <p:cNvCxnSpPr>
            <a:stCxn id="85" idx="6"/>
            <a:endCxn id="84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5893605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5" name="Connecteur droit 94"/>
          <p:cNvCxnSpPr>
            <a:stCxn id="84" idx="6"/>
            <a:endCxn id="93" idx="2"/>
          </p:cNvCxnSpPr>
          <p:nvPr/>
        </p:nvCxnSpPr>
        <p:spPr>
          <a:xfrm>
            <a:off x="4561153" y="2365203"/>
            <a:ext cx="13324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601980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9" name="Connecteur droit 98"/>
          <p:cNvCxnSpPr>
            <a:stCxn id="98" idx="2"/>
            <a:endCxn id="87" idx="6"/>
          </p:cNvCxnSpPr>
          <p:nvPr/>
        </p:nvCxnSpPr>
        <p:spPr>
          <a:xfrm flipH="1">
            <a:off x="4585367" y="552221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1541" y="205271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23" name="Flèche vers la droite 22"/>
          <p:cNvSpPr/>
          <p:nvPr/>
        </p:nvSpPr>
        <p:spPr>
          <a:xfrm rot="10800000">
            <a:off x="5457290" y="2144420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vers la droite 39"/>
          <p:cNvSpPr/>
          <p:nvPr/>
        </p:nvSpPr>
        <p:spPr>
          <a:xfrm>
            <a:off x="4569289" y="217852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a droite 40"/>
          <p:cNvSpPr/>
          <p:nvPr/>
        </p:nvSpPr>
        <p:spPr>
          <a:xfrm rot="10800000">
            <a:off x="5592514" y="535028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a droite 41"/>
          <p:cNvSpPr/>
          <p:nvPr/>
        </p:nvSpPr>
        <p:spPr>
          <a:xfrm rot="16403377">
            <a:off x="3881211" y="461634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vers la droite 42"/>
          <p:cNvSpPr/>
          <p:nvPr/>
        </p:nvSpPr>
        <p:spPr>
          <a:xfrm rot="18409736">
            <a:off x="1791085" y="4880349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a droite 43"/>
          <p:cNvSpPr/>
          <p:nvPr/>
        </p:nvSpPr>
        <p:spPr>
          <a:xfrm rot="3544349">
            <a:off x="3104604" y="438753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627078" y="23043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4585367" y="23218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4099369" y="279039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4099369" y="46976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569289" y="51676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5727169" y="516126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3314846" y="230344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3640166" y="47564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3248255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2151663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1732543" y="485154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1274008" y="473626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2182294" y="34535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5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7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BFS Spanning Tree </a:t>
            </a:r>
            <a:r>
              <a:rPr lang="en-GB" sz="2800" dirty="0" smtClean="0"/>
              <a:t>[</a:t>
            </a:r>
            <a:r>
              <a:rPr lang="en-GB" sz="2800" dirty="0"/>
              <a:t>Huang &amp; Chen, 1992]</a:t>
            </a:r>
            <a:endParaRPr lang="en-GB" dirty="0"/>
          </a:p>
        </p:txBody>
      </p:sp>
      <p:cxnSp>
        <p:nvCxnSpPr>
          <p:cNvPr id="79" name="Connecteur droit 78"/>
          <p:cNvCxnSpPr>
            <a:stCxn id="85" idx="5"/>
            <a:endCxn id="86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84" idx="4"/>
            <a:endCxn id="87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86" idx="5"/>
            <a:endCxn id="87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85" idx="4"/>
            <a:endCxn id="88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86" idx="3"/>
            <a:endCxn id="88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89" name="Connecteur droit 88"/>
          <p:cNvCxnSpPr>
            <a:stCxn id="85" idx="6"/>
            <a:endCxn id="84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5893605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5" name="Connecteur droit 94"/>
          <p:cNvCxnSpPr>
            <a:stCxn id="84" idx="6"/>
            <a:endCxn id="93" idx="2"/>
          </p:cNvCxnSpPr>
          <p:nvPr/>
        </p:nvCxnSpPr>
        <p:spPr>
          <a:xfrm>
            <a:off x="4561153" y="2365203"/>
            <a:ext cx="13324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601980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9" name="Connecteur droit 98"/>
          <p:cNvCxnSpPr>
            <a:stCxn id="98" idx="2"/>
            <a:endCxn id="87" idx="6"/>
          </p:cNvCxnSpPr>
          <p:nvPr/>
        </p:nvCxnSpPr>
        <p:spPr>
          <a:xfrm flipH="1">
            <a:off x="4585367" y="552221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1541" y="205271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23" name="Flèche vers la droite 22"/>
          <p:cNvSpPr/>
          <p:nvPr/>
        </p:nvSpPr>
        <p:spPr>
          <a:xfrm rot="10800000">
            <a:off x="5457290" y="2144420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vers la droite 39"/>
          <p:cNvSpPr/>
          <p:nvPr/>
        </p:nvSpPr>
        <p:spPr>
          <a:xfrm>
            <a:off x="4569289" y="217852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a droite 40"/>
          <p:cNvSpPr/>
          <p:nvPr/>
        </p:nvSpPr>
        <p:spPr>
          <a:xfrm rot="10800000">
            <a:off x="5592514" y="535028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a droite 41"/>
          <p:cNvSpPr/>
          <p:nvPr/>
        </p:nvSpPr>
        <p:spPr>
          <a:xfrm rot="16403377">
            <a:off x="3881211" y="461634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vers la droite 42"/>
          <p:cNvSpPr/>
          <p:nvPr/>
        </p:nvSpPr>
        <p:spPr>
          <a:xfrm rot="18409736">
            <a:off x="1791085" y="4880349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a droite 43"/>
          <p:cNvSpPr/>
          <p:nvPr/>
        </p:nvSpPr>
        <p:spPr>
          <a:xfrm rot="3544349">
            <a:off x="3104604" y="438753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627078" y="23043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4585367" y="23218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4099369" y="279039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4099369" y="46976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569289" y="51676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5727169" y="516126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3314846" y="230344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3640166" y="47564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3248255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2151663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1732543" y="485154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1274008" y="473626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2182294" y="34535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274008" y="3016638"/>
            <a:ext cx="0" cy="436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3974695" y="3016638"/>
            <a:ext cx="0" cy="436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2151663" y="2107961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2008461" y="2683745"/>
            <a:ext cx="268493" cy="37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3007196" y="2101592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4509063" y="2101592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5364596" y="2095223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3974695" y="4082997"/>
            <a:ext cx="0" cy="41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1274008" y="4574212"/>
            <a:ext cx="0" cy="41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 flipV="1">
            <a:off x="2341154" y="3153357"/>
            <a:ext cx="216606" cy="36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H="1" flipV="1">
            <a:off x="3333119" y="4921639"/>
            <a:ext cx="216606" cy="36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2989953" y="4551195"/>
            <a:ext cx="268493" cy="37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4609986" y="5209764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5465519" y="5203395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2341154" y="4574212"/>
            <a:ext cx="231402" cy="290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V="1">
            <a:off x="2113035" y="5137593"/>
            <a:ext cx="301366" cy="286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5576339" y="174462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4561153" y="176668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3164016" y="17490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2238460" y="17628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3673035" y="3053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3666675" y="407068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4648155" y="482288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5629635" y="481651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3189361" y="50194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2827076" y="456595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2182294" y="51956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2476869" y="455230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956805" y="45742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956805" y="297506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2113035" y="25065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2476869" y="304592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95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7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BFS Spanning Tree </a:t>
            </a:r>
            <a:r>
              <a:rPr lang="en-GB" sz="2800" dirty="0" smtClean="0"/>
              <a:t>[</a:t>
            </a:r>
            <a:r>
              <a:rPr lang="en-GB" sz="2800" dirty="0"/>
              <a:t>Huang &amp; Chen, 1992]</a:t>
            </a:r>
            <a:endParaRPr lang="en-GB" dirty="0"/>
          </a:p>
        </p:txBody>
      </p:sp>
      <p:cxnSp>
        <p:nvCxnSpPr>
          <p:cNvPr id="79" name="Connecteur droit 78"/>
          <p:cNvCxnSpPr>
            <a:stCxn id="85" idx="5"/>
            <a:endCxn id="86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84" idx="4"/>
            <a:endCxn id="87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86" idx="5"/>
            <a:endCxn id="87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85" idx="4"/>
            <a:endCxn id="88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86" idx="3"/>
            <a:endCxn id="88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89" name="Connecteur droit 88"/>
          <p:cNvCxnSpPr>
            <a:stCxn id="85" idx="6"/>
            <a:endCxn id="84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5893605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5" name="Connecteur droit 94"/>
          <p:cNvCxnSpPr>
            <a:stCxn id="84" idx="6"/>
            <a:endCxn id="93" idx="2"/>
          </p:cNvCxnSpPr>
          <p:nvPr/>
        </p:nvCxnSpPr>
        <p:spPr>
          <a:xfrm>
            <a:off x="4561153" y="2365203"/>
            <a:ext cx="13324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601980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9" name="Connecteur droit 98"/>
          <p:cNvCxnSpPr>
            <a:stCxn id="98" idx="2"/>
            <a:endCxn id="87" idx="6"/>
          </p:cNvCxnSpPr>
          <p:nvPr/>
        </p:nvCxnSpPr>
        <p:spPr>
          <a:xfrm flipH="1">
            <a:off x="4585367" y="552221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1541" y="205271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23" name="Flèche vers la droite 22"/>
          <p:cNvSpPr/>
          <p:nvPr/>
        </p:nvSpPr>
        <p:spPr>
          <a:xfrm rot="10800000">
            <a:off x="5457290" y="2144420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vers la droite 39"/>
          <p:cNvSpPr/>
          <p:nvPr/>
        </p:nvSpPr>
        <p:spPr>
          <a:xfrm>
            <a:off x="4569289" y="217852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a droite 40"/>
          <p:cNvSpPr/>
          <p:nvPr/>
        </p:nvSpPr>
        <p:spPr>
          <a:xfrm rot="10800000">
            <a:off x="5592514" y="535028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a droite 41"/>
          <p:cNvSpPr/>
          <p:nvPr/>
        </p:nvSpPr>
        <p:spPr>
          <a:xfrm rot="16403377">
            <a:off x="3881211" y="461634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vers la droite 42"/>
          <p:cNvSpPr/>
          <p:nvPr/>
        </p:nvSpPr>
        <p:spPr>
          <a:xfrm rot="18409736">
            <a:off x="1791085" y="4880349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a droite 43"/>
          <p:cNvSpPr/>
          <p:nvPr/>
        </p:nvSpPr>
        <p:spPr>
          <a:xfrm rot="3544349">
            <a:off x="3104604" y="438753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627078" y="23043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4585367" y="23218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4099369" y="279039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4099369" y="46976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569289" y="51676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5727169" y="516126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3314846" y="230344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3640166" y="47564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3248255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2151663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1732543" y="485154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1274008" y="473626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2182294" y="34535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274008" y="3016638"/>
            <a:ext cx="0" cy="436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3974695" y="3016638"/>
            <a:ext cx="0" cy="4368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2151663" y="2107961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2008461" y="2683745"/>
            <a:ext cx="268493" cy="37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3007196" y="2101592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4509063" y="2101592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5364596" y="2095223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3974695" y="4082997"/>
            <a:ext cx="0" cy="41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1274008" y="4574212"/>
            <a:ext cx="0" cy="41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 flipV="1">
            <a:off x="2341154" y="3153357"/>
            <a:ext cx="216606" cy="36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H="1" flipV="1">
            <a:off x="3333119" y="4921639"/>
            <a:ext cx="216606" cy="36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2989953" y="4551195"/>
            <a:ext cx="268493" cy="37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4609986" y="5209764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5465519" y="5203395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2341154" y="4574212"/>
            <a:ext cx="231402" cy="290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V="1">
            <a:off x="2113035" y="5137593"/>
            <a:ext cx="301366" cy="286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5576339" y="174462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4561153" y="176668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3164016" y="17490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2238460" y="17628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3673035" y="3053880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3666675" y="407068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4648155" y="482288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5629635" y="481651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3189361" y="50194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2827076" y="456595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2182294" y="51956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2476869" y="455230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956805" y="45742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956805" y="297506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2113035" y="25065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2476869" y="304592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8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7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BFS Spanning Tree </a:t>
            </a:r>
            <a:r>
              <a:rPr lang="en-GB" sz="2800" dirty="0" smtClean="0"/>
              <a:t>[</a:t>
            </a:r>
            <a:r>
              <a:rPr lang="en-GB" sz="2800" dirty="0"/>
              <a:t>Huang &amp; Chen, 1992]</a:t>
            </a:r>
            <a:endParaRPr lang="en-GB" dirty="0"/>
          </a:p>
        </p:txBody>
      </p:sp>
      <p:cxnSp>
        <p:nvCxnSpPr>
          <p:cNvPr id="79" name="Connecteur droit 78"/>
          <p:cNvCxnSpPr>
            <a:stCxn id="85" idx="5"/>
            <a:endCxn id="86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84" idx="4"/>
            <a:endCxn id="87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86" idx="5"/>
            <a:endCxn id="87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85" idx="4"/>
            <a:endCxn id="88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86" idx="3"/>
            <a:endCxn id="88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8" name="Ellipse 87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89" name="Connecteur droit 88"/>
          <p:cNvCxnSpPr>
            <a:stCxn id="85" idx="6"/>
            <a:endCxn id="84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5893605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5" name="Connecteur droit 94"/>
          <p:cNvCxnSpPr>
            <a:stCxn id="84" idx="6"/>
            <a:endCxn id="93" idx="2"/>
          </p:cNvCxnSpPr>
          <p:nvPr/>
        </p:nvCxnSpPr>
        <p:spPr>
          <a:xfrm>
            <a:off x="4561153" y="2365203"/>
            <a:ext cx="13324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601980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9" name="Connecteur droit 98"/>
          <p:cNvCxnSpPr>
            <a:stCxn id="98" idx="2"/>
            <a:endCxn id="87" idx="6"/>
          </p:cNvCxnSpPr>
          <p:nvPr/>
        </p:nvCxnSpPr>
        <p:spPr>
          <a:xfrm flipH="1">
            <a:off x="4585367" y="552221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1541" y="205271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23" name="Flèche vers la droite 22"/>
          <p:cNvSpPr/>
          <p:nvPr/>
        </p:nvSpPr>
        <p:spPr>
          <a:xfrm rot="10800000">
            <a:off x="5457290" y="2144420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vers la droite 39"/>
          <p:cNvSpPr/>
          <p:nvPr/>
        </p:nvSpPr>
        <p:spPr>
          <a:xfrm>
            <a:off x="4569289" y="217852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a droite 40"/>
          <p:cNvSpPr/>
          <p:nvPr/>
        </p:nvSpPr>
        <p:spPr>
          <a:xfrm rot="10800000">
            <a:off x="5592514" y="535028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a droite 41"/>
          <p:cNvSpPr/>
          <p:nvPr/>
        </p:nvSpPr>
        <p:spPr>
          <a:xfrm rot="13758920">
            <a:off x="3422571" y="479275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vers la droite 42"/>
          <p:cNvSpPr/>
          <p:nvPr/>
        </p:nvSpPr>
        <p:spPr>
          <a:xfrm rot="18409736">
            <a:off x="1791085" y="4880349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a droite 43"/>
          <p:cNvSpPr/>
          <p:nvPr/>
        </p:nvSpPr>
        <p:spPr>
          <a:xfrm rot="3544349">
            <a:off x="3104604" y="438753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627078" y="23043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4585367" y="23218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4099369" y="279039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4099369" y="46976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569289" y="51676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5727169" y="516126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3314846" y="230344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3640166" y="47564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3248255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2151663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1732543" y="485154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1274008" y="473626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2182294" y="34535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274008" y="3016638"/>
            <a:ext cx="0" cy="436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3974695" y="3016638"/>
            <a:ext cx="0" cy="4368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2151663" y="2107961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2008461" y="2683745"/>
            <a:ext cx="268493" cy="37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3007196" y="2101592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4509063" y="2101592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5364596" y="2095223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3974695" y="4082997"/>
            <a:ext cx="0" cy="41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1274008" y="4574212"/>
            <a:ext cx="0" cy="41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 flipV="1">
            <a:off x="2341154" y="3153357"/>
            <a:ext cx="216606" cy="36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H="1" flipV="1">
            <a:off x="3333119" y="4921639"/>
            <a:ext cx="216606" cy="36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2989953" y="4551195"/>
            <a:ext cx="268493" cy="37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4609986" y="5209764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5465519" y="5203395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2341154" y="4574212"/>
            <a:ext cx="231402" cy="290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V="1">
            <a:off x="2113035" y="5137593"/>
            <a:ext cx="301366" cy="286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5576339" y="174462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4561153" y="176668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3164016" y="17490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2238460" y="17628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3673035" y="3053880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3578475" y="4070689"/>
            <a:ext cx="47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4648155" y="482288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1,0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5629635" y="481651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3189361" y="5019496"/>
            <a:ext cx="47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2827076" y="456595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2182294" y="51956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2476869" y="455230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956805" y="45742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956805" y="297506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2113035" y="25065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2476869" y="304592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3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7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BFS Spanning Tree </a:t>
            </a:r>
            <a:r>
              <a:rPr lang="en-GB" sz="2800" dirty="0" smtClean="0"/>
              <a:t>[</a:t>
            </a:r>
            <a:r>
              <a:rPr lang="en-GB" sz="2800" dirty="0"/>
              <a:t>Huang &amp; Chen, 1992]</a:t>
            </a:r>
            <a:endParaRPr lang="en-GB" dirty="0"/>
          </a:p>
        </p:txBody>
      </p:sp>
      <p:cxnSp>
        <p:nvCxnSpPr>
          <p:cNvPr id="79" name="Connecteur droit 78"/>
          <p:cNvCxnSpPr>
            <a:stCxn id="85" idx="5"/>
            <a:endCxn id="86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84" idx="4"/>
            <a:endCxn id="87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86" idx="5"/>
            <a:endCxn id="87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85" idx="4"/>
            <a:endCxn id="88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86" idx="3"/>
            <a:endCxn id="88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5" name="Ellipse 84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7" name="Ellipse 86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8" name="Ellipse 87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89" name="Connecteur droit 88"/>
          <p:cNvCxnSpPr>
            <a:stCxn id="85" idx="6"/>
            <a:endCxn id="84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5893605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95" name="Connecteur droit 94"/>
          <p:cNvCxnSpPr>
            <a:stCxn id="84" idx="6"/>
            <a:endCxn id="93" idx="2"/>
          </p:cNvCxnSpPr>
          <p:nvPr/>
        </p:nvCxnSpPr>
        <p:spPr>
          <a:xfrm>
            <a:off x="4561153" y="2365203"/>
            <a:ext cx="13324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601980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99" name="Connecteur droit 98"/>
          <p:cNvCxnSpPr>
            <a:stCxn id="98" idx="2"/>
            <a:endCxn id="87" idx="6"/>
          </p:cNvCxnSpPr>
          <p:nvPr/>
        </p:nvCxnSpPr>
        <p:spPr>
          <a:xfrm flipH="1">
            <a:off x="4585367" y="552221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1541" y="205271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23" name="Flèche vers la droite 22"/>
          <p:cNvSpPr/>
          <p:nvPr/>
        </p:nvSpPr>
        <p:spPr>
          <a:xfrm rot="10800000">
            <a:off x="5457290" y="2144420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a droite 40"/>
          <p:cNvSpPr/>
          <p:nvPr/>
        </p:nvSpPr>
        <p:spPr>
          <a:xfrm rot="10800000">
            <a:off x="5592514" y="535028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a droite 41"/>
          <p:cNvSpPr/>
          <p:nvPr/>
        </p:nvSpPr>
        <p:spPr>
          <a:xfrm rot="16200000">
            <a:off x="3881211" y="4631377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vers la droite 42"/>
          <p:cNvSpPr/>
          <p:nvPr/>
        </p:nvSpPr>
        <p:spPr>
          <a:xfrm rot="16200000">
            <a:off x="1357510" y="467061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a droite 43"/>
          <p:cNvSpPr/>
          <p:nvPr/>
        </p:nvSpPr>
        <p:spPr>
          <a:xfrm rot="14504435">
            <a:off x="2162595" y="3328021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627078" y="23043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585367" y="23218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099369" y="279039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099369" y="46976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569289" y="51676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727169" y="516126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314846" y="230344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3640166" y="47564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248255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151663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732543" y="485154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274008" y="473626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2182294" y="34535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274008" y="3016638"/>
            <a:ext cx="0" cy="436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3974695" y="3016638"/>
            <a:ext cx="0" cy="43688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2151663" y="2107961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2008461" y="2683745"/>
            <a:ext cx="268493" cy="37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3007196" y="2101592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4509063" y="2101592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5364596" y="2095223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3974695" y="4082997"/>
            <a:ext cx="0" cy="41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1274008" y="4574212"/>
            <a:ext cx="0" cy="41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 flipV="1">
            <a:off x="2341154" y="3153357"/>
            <a:ext cx="216606" cy="36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H="1" flipV="1">
            <a:off x="3333119" y="4921639"/>
            <a:ext cx="216606" cy="36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2989953" y="4551195"/>
            <a:ext cx="268493" cy="37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4609986" y="5209764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5465519" y="5203395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2341154" y="4574212"/>
            <a:ext cx="231402" cy="290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V="1">
            <a:off x="2113035" y="5137593"/>
            <a:ext cx="301366" cy="286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5576339" y="174462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4561153" y="176668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3164016" y="17490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2238460" y="17628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3673035" y="3053880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3578475" y="407068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4648155" y="482288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5629635" y="481651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3189361" y="50194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2827076" y="456595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2182294" y="51956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2476869" y="455230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956805" y="45742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956805" y="297506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2113035" y="25065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2476869" y="304592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6" name="Flèche vers la droite 105"/>
          <p:cNvSpPr/>
          <p:nvPr/>
        </p:nvSpPr>
        <p:spPr>
          <a:xfrm rot="10800000">
            <a:off x="3124200" y="217852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7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BFS Spanning Tree </a:t>
            </a:r>
            <a:r>
              <a:rPr lang="en-GB" sz="2800" dirty="0" smtClean="0"/>
              <a:t>[</a:t>
            </a:r>
            <a:r>
              <a:rPr lang="en-GB" sz="2800" dirty="0"/>
              <a:t>Huang &amp; Chen, 1992]</a:t>
            </a:r>
            <a:endParaRPr lang="en-GB" dirty="0"/>
          </a:p>
        </p:txBody>
      </p:sp>
      <p:cxnSp>
        <p:nvCxnSpPr>
          <p:cNvPr id="79" name="Connecteur droit 78"/>
          <p:cNvCxnSpPr>
            <a:stCxn id="85" idx="5"/>
            <a:endCxn id="86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84" idx="4"/>
            <a:endCxn id="87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86" idx="5"/>
            <a:endCxn id="87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85" idx="4"/>
            <a:endCxn id="88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86" idx="3"/>
            <a:endCxn id="88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5" name="Ellipse 84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7" name="Ellipse 86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8" name="Ellipse 87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89" name="Connecteur droit 88"/>
          <p:cNvCxnSpPr>
            <a:stCxn id="85" idx="6"/>
            <a:endCxn id="84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5893605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5" name="Connecteur droit 94"/>
          <p:cNvCxnSpPr>
            <a:stCxn id="84" idx="6"/>
            <a:endCxn id="93" idx="2"/>
          </p:cNvCxnSpPr>
          <p:nvPr/>
        </p:nvCxnSpPr>
        <p:spPr>
          <a:xfrm>
            <a:off x="4561153" y="2365203"/>
            <a:ext cx="13324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601980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9" name="Connecteur droit 98"/>
          <p:cNvCxnSpPr>
            <a:stCxn id="98" idx="2"/>
            <a:endCxn id="87" idx="6"/>
          </p:cNvCxnSpPr>
          <p:nvPr/>
        </p:nvCxnSpPr>
        <p:spPr>
          <a:xfrm flipH="1">
            <a:off x="4585367" y="552221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1541" y="205271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23" name="Flèche vers la droite 22"/>
          <p:cNvSpPr/>
          <p:nvPr/>
        </p:nvSpPr>
        <p:spPr>
          <a:xfrm rot="10800000">
            <a:off x="5457290" y="2144420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a droite 40"/>
          <p:cNvSpPr/>
          <p:nvPr/>
        </p:nvSpPr>
        <p:spPr>
          <a:xfrm rot="10800000">
            <a:off x="5592514" y="535028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a droite 41"/>
          <p:cNvSpPr/>
          <p:nvPr/>
        </p:nvSpPr>
        <p:spPr>
          <a:xfrm rot="16200000">
            <a:off x="3881211" y="4631377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vers la droite 42"/>
          <p:cNvSpPr/>
          <p:nvPr/>
        </p:nvSpPr>
        <p:spPr>
          <a:xfrm rot="16200000">
            <a:off x="1357510" y="467061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a droite 43"/>
          <p:cNvSpPr/>
          <p:nvPr/>
        </p:nvSpPr>
        <p:spPr>
          <a:xfrm rot="14504435">
            <a:off x="2162595" y="3328021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627078" y="23043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585367" y="23218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4099369" y="279039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4099369" y="46976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569289" y="51676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5727169" y="516126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314846" y="230344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3640166" y="47564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3248255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2151663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1732543" y="485154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1274008" y="473626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2182294" y="34535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274008" y="3016638"/>
            <a:ext cx="0" cy="436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3974695" y="3016638"/>
            <a:ext cx="0" cy="43688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2151663" y="2107961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2008461" y="2683745"/>
            <a:ext cx="268493" cy="37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3007196" y="2101592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4509063" y="2101592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5364596" y="2095223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3974695" y="4082997"/>
            <a:ext cx="0" cy="41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1274008" y="4574212"/>
            <a:ext cx="0" cy="41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 flipV="1">
            <a:off x="2341154" y="3153357"/>
            <a:ext cx="216606" cy="36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H="1" flipV="1">
            <a:off x="3333119" y="4921639"/>
            <a:ext cx="216606" cy="36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2989953" y="4551195"/>
            <a:ext cx="268493" cy="37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4609986" y="5209764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5465519" y="5203395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2341154" y="4574212"/>
            <a:ext cx="231402" cy="290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V="1">
            <a:off x="2113035" y="5137593"/>
            <a:ext cx="301366" cy="286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5576339" y="174462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4561153" y="176668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3164016" y="17490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2238460" y="17628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3673035" y="3053880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3578475" y="407068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4648155" y="482288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5629635" y="481651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3189361" y="50194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97" name="ZoneTexte 96"/>
          <p:cNvSpPr txBox="1"/>
          <p:nvPr/>
        </p:nvSpPr>
        <p:spPr>
          <a:xfrm>
            <a:off x="2827076" y="456595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2182294" y="51956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2476869" y="455230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956805" y="45742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956805" y="297506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2113035" y="25065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2476869" y="304592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6" name="Flèche vers la droite 105"/>
          <p:cNvSpPr/>
          <p:nvPr/>
        </p:nvSpPr>
        <p:spPr>
          <a:xfrm rot="10800000">
            <a:off x="3124200" y="217852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79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7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BFS Spanning Tree </a:t>
            </a:r>
            <a:r>
              <a:rPr lang="en-GB" sz="2800" dirty="0" smtClean="0"/>
              <a:t>[</a:t>
            </a:r>
            <a:r>
              <a:rPr lang="en-GB" sz="2800" dirty="0"/>
              <a:t>Huang &amp; Chen, 1992]</a:t>
            </a:r>
            <a:endParaRPr lang="en-GB" dirty="0"/>
          </a:p>
        </p:txBody>
      </p:sp>
      <p:cxnSp>
        <p:nvCxnSpPr>
          <p:cNvPr id="79" name="Connecteur droit 78"/>
          <p:cNvCxnSpPr>
            <a:stCxn id="85" idx="5"/>
            <a:endCxn id="86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84" idx="4"/>
            <a:endCxn id="87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86" idx="5"/>
            <a:endCxn id="87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85" idx="4"/>
            <a:endCxn id="88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86" idx="3"/>
            <a:endCxn id="88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5" name="Ellipse 84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7" name="Ellipse 86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8" name="Ellipse 87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89" name="Connecteur droit 88"/>
          <p:cNvCxnSpPr>
            <a:stCxn id="85" idx="6"/>
            <a:endCxn id="84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5893605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5" name="Connecteur droit 94"/>
          <p:cNvCxnSpPr>
            <a:stCxn id="84" idx="6"/>
            <a:endCxn id="93" idx="2"/>
          </p:cNvCxnSpPr>
          <p:nvPr/>
        </p:nvCxnSpPr>
        <p:spPr>
          <a:xfrm>
            <a:off x="4561153" y="2365203"/>
            <a:ext cx="13324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601980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99" name="Connecteur droit 98"/>
          <p:cNvCxnSpPr>
            <a:stCxn id="98" idx="2"/>
            <a:endCxn id="87" idx="6"/>
          </p:cNvCxnSpPr>
          <p:nvPr/>
        </p:nvCxnSpPr>
        <p:spPr>
          <a:xfrm flipH="1">
            <a:off x="4585367" y="552221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1541" y="205271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23" name="Flèche vers la droite 22"/>
          <p:cNvSpPr/>
          <p:nvPr/>
        </p:nvSpPr>
        <p:spPr>
          <a:xfrm rot="10800000">
            <a:off x="5457290" y="2144420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a droite 40"/>
          <p:cNvSpPr/>
          <p:nvPr/>
        </p:nvSpPr>
        <p:spPr>
          <a:xfrm rot="10800000">
            <a:off x="5592514" y="535028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a droite 41"/>
          <p:cNvSpPr/>
          <p:nvPr/>
        </p:nvSpPr>
        <p:spPr>
          <a:xfrm rot="16200000">
            <a:off x="3881211" y="4631377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vers la droite 42"/>
          <p:cNvSpPr/>
          <p:nvPr/>
        </p:nvSpPr>
        <p:spPr>
          <a:xfrm rot="16200000">
            <a:off x="1357510" y="467061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a droite 43"/>
          <p:cNvSpPr/>
          <p:nvPr/>
        </p:nvSpPr>
        <p:spPr>
          <a:xfrm rot="14504435">
            <a:off x="2162595" y="3328021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627078" y="23043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585367" y="23218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099369" y="279039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099369" y="46976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569289" y="51676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727169" y="516126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314846" y="230344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3640166" y="47564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3248255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151663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1732543" y="485154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1274008" y="473626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2182294" y="34535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274008" y="3016638"/>
            <a:ext cx="0" cy="436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3974695" y="3016638"/>
            <a:ext cx="0" cy="43688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2151663" y="2107961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2008461" y="2683745"/>
            <a:ext cx="268493" cy="37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3007196" y="2101592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4509063" y="2101592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5364596" y="2095223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3974695" y="4082997"/>
            <a:ext cx="0" cy="41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1274008" y="4574212"/>
            <a:ext cx="0" cy="41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 flipV="1">
            <a:off x="2341154" y="3153357"/>
            <a:ext cx="216606" cy="36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H="1" flipV="1">
            <a:off x="3333119" y="4921639"/>
            <a:ext cx="216606" cy="36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2989953" y="4551195"/>
            <a:ext cx="268493" cy="37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4609986" y="5209764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5465519" y="5203395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2341154" y="4574212"/>
            <a:ext cx="231402" cy="290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V="1">
            <a:off x="2113035" y="5137593"/>
            <a:ext cx="301366" cy="286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5576339" y="174462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4561153" y="176668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3164016" y="17490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2238460" y="17628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3673035" y="3053880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3578475" y="407068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4648155" y="482288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5629635" y="481651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3189361" y="50194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97" name="ZoneTexte 96"/>
          <p:cNvSpPr txBox="1"/>
          <p:nvPr/>
        </p:nvSpPr>
        <p:spPr>
          <a:xfrm>
            <a:off x="2827076" y="456595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2182294" y="51956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2476869" y="455230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956805" y="45742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956805" y="297506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2113035" y="25065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2476869" y="304592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6" name="Flèche vers la droite 105"/>
          <p:cNvSpPr/>
          <p:nvPr/>
        </p:nvSpPr>
        <p:spPr>
          <a:xfrm rot="10800000">
            <a:off x="3124200" y="217852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60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7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BFS Spanning Tree </a:t>
            </a:r>
            <a:r>
              <a:rPr lang="en-GB" sz="2800" dirty="0" smtClean="0"/>
              <a:t>[</a:t>
            </a:r>
            <a:r>
              <a:rPr lang="en-GB" sz="2800" dirty="0"/>
              <a:t>Huang &amp; Chen, 1992]</a:t>
            </a:r>
            <a:endParaRPr lang="en-GB" dirty="0"/>
          </a:p>
        </p:txBody>
      </p:sp>
      <p:cxnSp>
        <p:nvCxnSpPr>
          <p:cNvPr id="79" name="Connecteur droit 78"/>
          <p:cNvCxnSpPr>
            <a:stCxn id="85" idx="5"/>
            <a:endCxn id="86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84" idx="4"/>
            <a:endCxn id="87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86" idx="5"/>
            <a:endCxn id="87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85" idx="4"/>
            <a:endCxn id="88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86" idx="3"/>
            <a:endCxn id="88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5" name="Ellipse 84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7" name="Ellipse 86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8" name="Ellipse 87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89" name="Connecteur droit 88"/>
          <p:cNvCxnSpPr>
            <a:stCxn id="85" idx="6"/>
            <a:endCxn id="84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5893605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5" name="Connecteur droit 94"/>
          <p:cNvCxnSpPr>
            <a:stCxn id="84" idx="6"/>
            <a:endCxn id="93" idx="2"/>
          </p:cNvCxnSpPr>
          <p:nvPr/>
        </p:nvCxnSpPr>
        <p:spPr>
          <a:xfrm>
            <a:off x="4561153" y="2365203"/>
            <a:ext cx="13324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601980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99" name="Connecteur droit 98"/>
          <p:cNvCxnSpPr>
            <a:stCxn id="98" idx="2"/>
            <a:endCxn id="87" idx="6"/>
          </p:cNvCxnSpPr>
          <p:nvPr/>
        </p:nvCxnSpPr>
        <p:spPr>
          <a:xfrm flipH="1">
            <a:off x="4585367" y="552221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1541" y="205271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23" name="Flèche vers la droite 22"/>
          <p:cNvSpPr/>
          <p:nvPr/>
        </p:nvSpPr>
        <p:spPr>
          <a:xfrm rot="10800000">
            <a:off x="5457290" y="2144420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a droite 40"/>
          <p:cNvSpPr/>
          <p:nvPr/>
        </p:nvSpPr>
        <p:spPr>
          <a:xfrm rot="10800000">
            <a:off x="5592514" y="535028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a droite 41"/>
          <p:cNvSpPr/>
          <p:nvPr/>
        </p:nvSpPr>
        <p:spPr>
          <a:xfrm rot="16200000">
            <a:off x="3881211" y="4631377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vers la droite 42"/>
          <p:cNvSpPr/>
          <p:nvPr/>
        </p:nvSpPr>
        <p:spPr>
          <a:xfrm rot="16200000">
            <a:off x="1357510" y="467061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a droite 43"/>
          <p:cNvSpPr/>
          <p:nvPr/>
        </p:nvSpPr>
        <p:spPr>
          <a:xfrm rot="14504435">
            <a:off x="2162595" y="3328021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627078" y="23043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585367" y="23218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099369" y="279039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099369" y="46976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569289" y="51676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5727169" y="516126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314846" y="230344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3640166" y="47564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3248255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151663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1732543" y="485154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1274008" y="473626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2182294" y="34535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274008" y="3016638"/>
            <a:ext cx="0" cy="436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3974695" y="3016638"/>
            <a:ext cx="0" cy="43688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2151663" y="2107961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2008461" y="2683745"/>
            <a:ext cx="268493" cy="37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3007196" y="2101592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4509063" y="2101592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5364596" y="2095223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3974695" y="4082997"/>
            <a:ext cx="0" cy="41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1274008" y="4574212"/>
            <a:ext cx="0" cy="41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 flipV="1">
            <a:off x="2341154" y="3153357"/>
            <a:ext cx="216606" cy="36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H="1" flipV="1">
            <a:off x="3333119" y="4921639"/>
            <a:ext cx="216606" cy="36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2989953" y="4551195"/>
            <a:ext cx="268493" cy="37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4609986" y="5209764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5465519" y="5203395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2341154" y="4574212"/>
            <a:ext cx="231402" cy="290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V="1">
            <a:off x="2113035" y="5137593"/>
            <a:ext cx="301366" cy="286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5576339" y="174462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4561153" y="176668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3164016" y="17490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2238460" y="17628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3673035" y="3053880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3578475" y="407068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4648155" y="482288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5629635" y="481651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3189361" y="50194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97" name="ZoneTexte 96"/>
          <p:cNvSpPr txBox="1"/>
          <p:nvPr/>
        </p:nvSpPr>
        <p:spPr>
          <a:xfrm>
            <a:off x="2827076" y="456595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2182294" y="51956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2476869" y="455230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956805" y="45742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956805" y="297506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2113035" y="25065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2476869" y="304592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6" name="Flèche vers la droite 105"/>
          <p:cNvSpPr/>
          <p:nvPr/>
        </p:nvSpPr>
        <p:spPr>
          <a:xfrm rot="10800000">
            <a:off x="3124200" y="217852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54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7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BFS Spanning Tree </a:t>
            </a:r>
            <a:r>
              <a:rPr lang="en-GB" sz="2800" dirty="0" smtClean="0"/>
              <a:t>[</a:t>
            </a:r>
            <a:r>
              <a:rPr lang="en-GB" sz="2800" dirty="0"/>
              <a:t>Huang &amp; Chen, 1992</a:t>
            </a:r>
            <a:r>
              <a:rPr lang="en-GB" sz="2800" dirty="0" smtClean="0"/>
              <a:t>]</a:t>
            </a:r>
            <a:br>
              <a:rPr lang="en-GB" sz="2800" dirty="0" smtClean="0"/>
            </a:br>
            <a:r>
              <a:rPr lang="en-GB" sz="2800" dirty="0" smtClean="0"/>
              <a:t>In case of transient faults ?</a:t>
            </a:r>
            <a:endParaRPr lang="en-GB" dirty="0"/>
          </a:p>
        </p:txBody>
      </p:sp>
      <p:cxnSp>
        <p:nvCxnSpPr>
          <p:cNvPr id="79" name="Connecteur droit 78"/>
          <p:cNvCxnSpPr>
            <a:stCxn id="85" idx="5"/>
            <a:endCxn id="86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84" idx="4"/>
            <a:endCxn id="87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86" idx="5"/>
            <a:endCxn id="87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85" idx="4"/>
            <a:endCxn id="88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86" idx="3"/>
            <a:endCxn id="88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5" name="Ellipse 84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7" name="Ellipse 86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8" name="Ellipse 87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89" name="Connecteur droit 88"/>
          <p:cNvCxnSpPr>
            <a:stCxn id="85" idx="6"/>
            <a:endCxn id="84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5893605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5" name="Connecteur droit 94"/>
          <p:cNvCxnSpPr>
            <a:stCxn id="84" idx="6"/>
            <a:endCxn id="93" idx="2"/>
          </p:cNvCxnSpPr>
          <p:nvPr/>
        </p:nvCxnSpPr>
        <p:spPr>
          <a:xfrm>
            <a:off x="4561153" y="2365203"/>
            <a:ext cx="13324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601980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99" name="Connecteur droit 98"/>
          <p:cNvCxnSpPr>
            <a:stCxn id="98" idx="2"/>
            <a:endCxn id="87" idx="6"/>
          </p:cNvCxnSpPr>
          <p:nvPr/>
        </p:nvCxnSpPr>
        <p:spPr>
          <a:xfrm flipH="1">
            <a:off x="4585367" y="552221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1541" y="205271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23" name="Flèche vers la droite 22"/>
          <p:cNvSpPr/>
          <p:nvPr/>
        </p:nvSpPr>
        <p:spPr>
          <a:xfrm rot="10800000">
            <a:off x="5457290" y="2144420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a droite 40"/>
          <p:cNvSpPr/>
          <p:nvPr/>
        </p:nvSpPr>
        <p:spPr>
          <a:xfrm rot="10800000">
            <a:off x="5592514" y="535028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a droite 41"/>
          <p:cNvSpPr/>
          <p:nvPr/>
        </p:nvSpPr>
        <p:spPr>
          <a:xfrm rot="16200000">
            <a:off x="3881211" y="4631377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vers la droite 42"/>
          <p:cNvSpPr/>
          <p:nvPr/>
        </p:nvSpPr>
        <p:spPr>
          <a:xfrm rot="16200000">
            <a:off x="1357510" y="467061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a droite 43"/>
          <p:cNvSpPr/>
          <p:nvPr/>
        </p:nvSpPr>
        <p:spPr>
          <a:xfrm rot="14504435">
            <a:off x="2162595" y="3328021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627078" y="23043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585367" y="23218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099369" y="279039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099369" y="46976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569289" y="51676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727169" y="514362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314846" y="230344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3640166" y="47564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248255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151663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732543" y="485154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274008" y="473626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2182294" y="34535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274008" y="3016638"/>
            <a:ext cx="0" cy="436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3974695" y="3016638"/>
            <a:ext cx="0" cy="43688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2151663" y="2107961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2008461" y="2683745"/>
            <a:ext cx="268493" cy="37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3007196" y="2101592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4509063" y="2101592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5364596" y="2095223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3974695" y="4082997"/>
            <a:ext cx="0" cy="41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1274008" y="4574212"/>
            <a:ext cx="0" cy="41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 flipV="1">
            <a:off x="2341154" y="3153357"/>
            <a:ext cx="216606" cy="36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H="1" flipV="1">
            <a:off x="3333119" y="4921639"/>
            <a:ext cx="216606" cy="36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2989953" y="4551195"/>
            <a:ext cx="268493" cy="37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4609986" y="5209764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5465519" y="5203395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2341154" y="4574212"/>
            <a:ext cx="231402" cy="290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V="1">
            <a:off x="2113035" y="5137593"/>
            <a:ext cx="301366" cy="286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5576339" y="174462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4561153" y="176668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3164016" y="17490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2238460" y="17628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3673035" y="3053880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3578475" y="407068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4648155" y="482288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5629635" y="4816514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3189361" y="50194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97" name="ZoneTexte 96"/>
          <p:cNvSpPr txBox="1"/>
          <p:nvPr/>
        </p:nvSpPr>
        <p:spPr>
          <a:xfrm>
            <a:off x="2827076" y="456595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2182294" y="51956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2476869" y="455230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956805" y="45742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956805" y="297506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2113035" y="25065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2476869" y="304592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6" name="Flèche vers la droite 105"/>
          <p:cNvSpPr/>
          <p:nvPr/>
        </p:nvSpPr>
        <p:spPr>
          <a:xfrm rot="10800000">
            <a:off x="3124200" y="217852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7" name="Image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829" y="3358128"/>
            <a:ext cx="1503340" cy="16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7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81" y="1806045"/>
            <a:ext cx="440267" cy="57744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9430" y="4744508"/>
            <a:ext cx="546100" cy="63076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67830" y="4744508"/>
            <a:ext cx="546100" cy="63076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948" y="1806045"/>
            <a:ext cx="440267" cy="5774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Systems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4800" y="1597025"/>
            <a:ext cx="4419600" cy="4525963"/>
          </a:xfrm>
          <a:ln>
            <a:noFill/>
          </a:ln>
        </p:spPr>
        <p:txBody>
          <a:bodyPr/>
          <a:lstStyle/>
          <a:p>
            <a:r>
              <a:rPr lang="en-US" dirty="0" smtClean="0"/>
              <a:t>Machines ≈ Processes</a:t>
            </a:r>
          </a:p>
          <a:p>
            <a:r>
              <a:rPr lang="en-US" dirty="0" smtClean="0"/>
              <a:t>Characteristics:</a:t>
            </a:r>
          </a:p>
          <a:p>
            <a:pPr lvl="1"/>
            <a:r>
              <a:rPr lang="en-US" dirty="0" smtClean="0"/>
              <a:t>No central control</a:t>
            </a:r>
          </a:p>
          <a:p>
            <a:pPr lvl="2"/>
            <a:r>
              <a:rPr lang="en-US" dirty="0" smtClean="0"/>
              <a:t>Local programs</a:t>
            </a:r>
          </a:p>
          <a:p>
            <a:pPr lvl="2"/>
            <a:r>
              <a:rPr lang="en-US" dirty="0" smtClean="0"/>
              <a:t>Local memories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7" name="Picture 30" descr="ordinate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2" y="1738313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ordinate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5" y="3429000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0" descr="ordinate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5" y="4895321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0" descr="ordinate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07" y="4895321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 descr="ordinate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07" y="1738313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666" y="3429000"/>
            <a:ext cx="440267" cy="5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4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7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BFS Spanning Tree </a:t>
            </a:r>
            <a:r>
              <a:rPr lang="en-GB" sz="2800" dirty="0" smtClean="0"/>
              <a:t>[</a:t>
            </a:r>
            <a:r>
              <a:rPr lang="en-GB" sz="2800" dirty="0"/>
              <a:t>Huang &amp; Chen, 1992</a:t>
            </a:r>
            <a:r>
              <a:rPr lang="en-GB" sz="2800" dirty="0" smtClean="0"/>
              <a:t>]</a:t>
            </a:r>
            <a:br>
              <a:rPr lang="en-GB" sz="2800" dirty="0" smtClean="0"/>
            </a:br>
            <a:r>
              <a:rPr lang="en-GB" sz="2800" dirty="0" smtClean="0"/>
              <a:t>In case of transient faults ?</a:t>
            </a:r>
            <a:endParaRPr lang="en-GB" dirty="0"/>
          </a:p>
        </p:txBody>
      </p:sp>
      <p:cxnSp>
        <p:nvCxnSpPr>
          <p:cNvPr id="79" name="Connecteur droit 78"/>
          <p:cNvCxnSpPr>
            <a:stCxn id="85" idx="5"/>
            <a:endCxn id="86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84" idx="4"/>
            <a:endCxn id="87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86" idx="5"/>
            <a:endCxn id="87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85" idx="4"/>
            <a:endCxn id="88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86" idx="3"/>
            <a:endCxn id="88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5" name="Ellipse 84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7" name="Ellipse 86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8" name="Ellipse 87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89" name="Connecteur droit 88"/>
          <p:cNvCxnSpPr>
            <a:stCxn id="85" idx="6"/>
            <a:endCxn id="84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5893605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5" name="Connecteur droit 94"/>
          <p:cNvCxnSpPr>
            <a:stCxn id="84" idx="6"/>
            <a:endCxn id="93" idx="2"/>
          </p:cNvCxnSpPr>
          <p:nvPr/>
        </p:nvCxnSpPr>
        <p:spPr>
          <a:xfrm>
            <a:off x="4561153" y="2365203"/>
            <a:ext cx="13324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601980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99" name="Connecteur droit 98"/>
          <p:cNvCxnSpPr>
            <a:stCxn id="98" idx="2"/>
            <a:endCxn id="87" idx="6"/>
          </p:cNvCxnSpPr>
          <p:nvPr/>
        </p:nvCxnSpPr>
        <p:spPr>
          <a:xfrm flipH="1">
            <a:off x="4585367" y="552221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1541" y="205271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23" name="Flèche vers la droite 22"/>
          <p:cNvSpPr/>
          <p:nvPr/>
        </p:nvSpPr>
        <p:spPr>
          <a:xfrm rot="10800000">
            <a:off x="5457290" y="2144420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a droite 40"/>
          <p:cNvSpPr/>
          <p:nvPr/>
        </p:nvSpPr>
        <p:spPr>
          <a:xfrm rot="10800000">
            <a:off x="5592514" y="535028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a droite 41"/>
          <p:cNvSpPr/>
          <p:nvPr/>
        </p:nvSpPr>
        <p:spPr>
          <a:xfrm>
            <a:off x="4585742" y="5367930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vers la droite 42"/>
          <p:cNvSpPr/>
          <p:nvPr/>
        </p:nvSpPr>
        <p:spPr>
          <a:xfrm rot="16200000">
            <a:off x="1357510" y="467061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a droite 43"/>
          <p:cNvSpPr/>
          <p:nvPr/>
        </p:nvSpPr>
        <p:spPr>
          <a:xfrm rot="14504435">
            <a:off x="2162595" y="3328021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627078" y="23043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585367" y="23218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099369" y="279039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099369" y="46976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569289" y="509707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727169" y="514362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58ED5"/>
                </a:solidFill>
              </a:rPr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314846" y="230344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3640166" y="47564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248255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151663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732543" y="485154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274008" y="473626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2182294" y="34535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274008" y="3016638"/>
            <a:ext cx="0" cy="436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3974695" y="3016638"/>
            <a:ext cx="0" cy="43688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2151663" y="2107961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2008461" y="2683745"/>
            <a:ext cx="268493" cy="37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3007196" y="2101592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4509063" y="2101592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5364596" y="2095223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3974695" y="4082997"/>
            <a:ext cx="0" cy="41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1274008" y="4574212"/>
            <a:ext cx="0" cy="41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 flipV="1">
            <a:off x="2341154" y="3153357"/>
            <a:ext cx="216606" cy="36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H="1" flipV="1">
            <a:off x="3333119" y="4921639"/>
            <a:ext cx="216606" cy="36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2989953" y="4551195"/>
            <a:ext cx="268493" cy="37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4609986" y="5209764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5465519" y="5203395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2341154" y="4574212"/>
            <a:ext cx="231402" cy="290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V="1">
            <a:off x="2113035" y="5137593"/>
            <a:ext cx="301366" cy="286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5576339" y="174462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4561153" y="176668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3164016" y="17490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2238460" y="17628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3673035" y="3053880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3578475" y="4070689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4648155" y="4822883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5629635" y="481651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3189361" y="501949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7" name="ZoneTexte 96"/>
          <p:cNvSpPr txBox="1"/>
          <p:nvPr/>
        </p:nvSpPr>
        <p:spPr>
          <a:xfrm>
            <a:off x="2827076" y="456595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2182294" y="51956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2476869" y="455230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956805" y="45742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956805" y="297506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2113035" y="25065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2476869" y="304592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6" name="Flèche vers la droite 105"/>
          <p:cNvSpPr/>
          <p:nvPr/>
        </p:nvSpPr>
        <p:spPr>
          <a:xfrm rot="10800000">
            <a:off x="3124200" y="217852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31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7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BFS Spanning Tree </a:t>
            </a:r>
            <a:r>
              <a:rPr lang="en-GB" sz="2800" dirty="0" smtClean="0"/>
              <a:t>[</a:t>
            </a:r>
            <a:r>
              <a:rPr lang="en-GB" sz="2800" dirty="0"/>
              <a:t>Huang &amp; Chen, 1992</a:t>
            </a:r>
            <a:r>
              <a:rPr lang="en-GB" sz="2800" dirty="0" smtClean="0"/>
              <a:t>]</a:t>
            </a:r>
            <a:br>
              <a:rPr lang="en-GB" sz="2800" dirty="0" smtClean="0"/>
            </a:br>
            <a:r>
              <a:rPr lang="en-GB" sz="2800" dirty="0" smtClean="0"/>
              <a:t>In case of transient faults ?</a:t>
            </a:r>
            <a:endParaRPr lang="en-GB" dirty="0"/>
          </a:p>
        </p:txBody>
      </p:sp>
      <p:cxnSp>
        <p:nvCxnSpPr>
          <p:cNvPr id="79" name="Connecteur droit 78"/>
          <p:cNvCxnSpPr>
            <a:stCxn id="85" idx="5"/>
            <a:endCxn id="86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84" idx="4"/>
            <a:endCxn id="87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86" idx="5"/>
            <a:endCxn id="87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85" idx="4"/>
            <a:endCxn id="88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86" idx="3"/>
            <a:endCxn id="88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5" name="Ellipse 84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7" name="Ellipse 86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8" name="Ellipse 87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89" name="Connecteur droit 88"/>
          <p:cNvCxnSpPr>
            <a:stCxn id="85" idx="6"/>
            <a:endCxn id="84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5893605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5" name="Connecteur droit 94"/>
          <p:cNvCxnSpPr>
            <a:stCxn id="84" idx="6"/>
            <a:endCxn id="93" idx="2"/>
          </p:cNvCxnSpPr>
          <p:nvPr/>
        </p:nvCxnSpPr>
        <p:spPr>
          <a:xfrm>
            <a:off x="4561153" y="2365203"/>
            <a:ext cx="13324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601980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99" name="Connecteur droit 98"/>
          <p:cNvCxnSpPr>
            <a:stCxn id="98" idx="2"/>
            <a:endCxn id="87" idx="6"/>
          </p:cNvCxnSpPr>
          <p:nvPr/>
        </p:nvCxnSpPr>
        <p:spPr>
          <a:xfrm flipH="1">
            <a:off x="4585367" y="552221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1541" y="205271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23" name="Flèche vers la droite 22"/>
          <p:cNvSpPr/>
          <p:nvPr/>
        </p:nvSpPr>
        <p:spPr>
          <a:xfrm rot="10800000">
            <a:off x="5457290" y="2144420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a droite 40"/>
          <p:cNvSpPr/>
          <p:nvPr/>
        </p:nvSpPr>
        <p:spPr>
          <a:xfrm rot="10800000">
            <a:off x="5592514" y="535028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a droite 41"/>
          <p:cNvSpPr/>
          <p:nvPr/>
        </p:nvSpPr>
        <p:spPr>
          <a:xfrm rot="16200000">
            <a:off x="3856997" y="460921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vers la droite 42"/>
          <p:cNvSpPr/>
          <p:nvPr/>
        </p:nvSpPr>
        <p:spPr>
          <a:xfrm rot="16200000">
            <a:off x="1357510" y="467061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a droite 43"/>
          <p:cNvSpPr/>
          <p:nvPr/>
        </p:nvSpPr>
        <p:spPr>
          <a:xfrm rot="14504435">
            <a:off x="2162595" y="3328021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627078" y="23043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585367" y="23218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099369" y="2790394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099369" y="46976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569289" y="509707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727169" y="507306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314846" y="230344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3640166" y="47564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248255" y="420488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151663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732543" y="485154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274008" y="473626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2182294" y="34535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274008" y="3016638"/>
            <a:ext cx="0" cy="436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3974695" y="3016638"/>
            <a:ext cx="0" cy="43688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2151663" y="2107961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2008461" y="2683745"/>
            <a:ext cx="268493" cy="37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3007196" y="2101592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4509063" y="2101592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5364596" y="2095223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3974695" y="4082997"/>
            <a:ext cx="0" cy="41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1274008" y="4574212"/>
            <a:ext cx="0" cy="41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 flipV="1">
            <a:off x="2341154" y="3153357"/>
            <a:ext cx="216606" cy="36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H="1" flipV="1">
            <a:off x="3333119" y="4921639"/>
            <a:ext cx="216606" cy="36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2989953" y="4551195"/>
            <a:ext cx="268493" cy="37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4609986" y="5209764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5465519" y="5203395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2341154" y="4574212"/>
            <a:ext cx="231402" cy="290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V="1">
            <a:off x="2113035" y="5137593"/>
            <a:ext cx="301366" cy="286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5576339" y="174462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4561153" y="176668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3164016" y="17490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2238460" y="17628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3673035" y="3053880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3578475" y="407068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58ED5"/>
                </a:solidFill>
              </a:rPr>
              <a:t>2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4648155" y="482288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5629635" y="4816514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3189361" y="50194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2</a:t>
            </a:r>
            <a:endParaRPr lang="en-US" b="1" dirty="0">
              <a:solidFill>
                <a:srgbClr val="558ED5"/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2827076" y="456595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2182294" y="51956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2476869" y="455230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956805" y="45742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956805" y="297506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2113035" y="25065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2476869" y="304592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6" name="Flèche vers la droite 105"/>
          <p:cNvSpPr/>
          <p:nvPr/>
        </p:nvSpPr>
        <p:spPr>
          <a:xfrm rot="10800000">
            <a:off x="3124200" y="217852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78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7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BFS Spanning Tree </a:t>
            </a:r>
            <a:r>
              <a:rPr lang="en-GB" sz="2800" dirty="0" smtClean="0"/>
              <a:t>[</a:t>
            </a:r>
            <a:r>
              <a:rPr lang="en-GB" sz="2800" dirty="0"/>
              <a:t>Huang &amp; Chen, 1992</a:t>
            </a:r>
            <a:r>
              <a:rPr lang="en-GB" sz="2800" dirty="0" smtClean="0"/>
              <a:t>]</a:t>
            </a:r>
            <a:br>
              <a:rPr lang="en-GB" sz="2800" dirty="0" smtClean="0"/>
            </a:br>
            <a:r>
              <a:rPr lang="en-GB" sz="2800" dirty="0" smtClean="0"/>
              <a:t>In case of transient faults ?</a:t>
            </a:r>
            <a:endParaRPr lang="en-GB" dirty="0"/>
          </a:p>
        </p:txBody>
      </p:sp>
      <p:cxnSp>
        <p:nvCxnSpPr>
          <p:cNvPr id="79" name="Connecteur droit 78"/>
          <p:cNvCxnSpPr>
            <a:stCxn id="85" idx="5"/>
            <a:endCxn id="86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84" idx="4"/>
            <a:endCxn id="87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86" idx="5"/>
            <a:endCxn id="87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85" idx="4"/>
            <a:endCxn id="88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86" idx="3"/>
            <a:endCxn id="88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5" name="Ellipse 84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7" name="Ellipse 86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8" name="Ellipse 87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89" name="Connecteur droit 88"/>
          <p:cNvCxnSpPr>
            <a:stCxn id="85" idx="6"/>
            <a:endCxn id="84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5893605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5" name="Connecteur droit 94"/>
          <p:cNvCxnSpPr>
            <a:stCxn id="84" idx="6"/>
            <a:endCxn id="93" idx="2"/>
          </p:cNvCxnSpPr>
          <p:nvPr/>
        </p:nvCxnSpPr>
        <p:spPr>
          <a:xfrm>
            <a:off x="4561153" y="2365203"/>
            <a:ext cx="13324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601980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99" name="Connecteur droit 98"/>
          <p:cNvCxnSpPr>
            <a:stCxn id="98" idx="2"/>
            <a:endCxn id="87" idx="6"/>
          </p:cNvCxnSpPr>
          <p:nvPr/>
        </p:nvCxnSpPr>
        <p:spPr>
          <a:xfrm flipH="1">
            <a:off x="4585367" y="552221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1541" y="205271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23" name="Flèche vers la droite 22"/>
          <p:cNvSpPr/>
          <p:nvPr/>
        </p:nvSpPr>
        <p:spPr>
          <a:xfrm rot="10800000">
            <a:off x="5457290" y="2144420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a droite 40"/>
          <p:cNvSpPr/>
          <p:nvPr/>
        </p:nvSpPr>
        <p:spPr>
          <a:xfrm rot="10800000">
            <a:off x="5592514" y="535028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a droite 41"/>
          <p:cNvSpPr/>
          <p:nvPr/>
        </p:nvSpPr>
        <p:spPr>
          <a:xfrm rot="16200000">
            <a:off x="3856997" y="460921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vers la droite 42"/>
          <p:cNvSpPr/>
          <p:nvPr/>
        </p:nvSpPr>
        <p:spPr>
          <a:xfrm rot="16200000">
            <a:off x="1357510" y="467061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a droite 43"/>
          <p:cNvSpPr/>
          <p:nvPr/>
        </p:nvSpPr>
        <p:spPr>
          <a:xfrm rot="14504435">
            <a:off x="2162595" y="3328021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627078" y="23043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585367" y="23218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099369" y="279039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099369" y="46976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569289" y="509707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727169" y="507306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58ED5"/>
                </a:solidFill>
              </a:rPr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314846" y="230344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3640166" y="47564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248255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2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151663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732543" y="485154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274008" y="473626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2182294" y="34535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274008" y="3016638"/>
            <a:ext cx="0" cy="436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3974695" y="3016638"/>
            <a:ext cx="0" cy="43688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2151663" y="2107961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2008461" y="2683745"/>
            <a:ext cx="268493" cy="37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3007196" y="2101592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4509063" y="2101592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5364596" y="2095223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3974695" y="4082997"/>
            <a:ext cx="0" cy="41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1274008" y="4574212"/>
            <a:ext cx="0" cy="41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 flipV="1">
            <a:off x="2341154" y="3153357"/>
            <a:ext cx="216606" cy="36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H="1" flipV="1">
            <a:off x="3333119" y="4921639"/>
            <a:ext cx="216606" cy="36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2989953" y="4551195"/>
            <a:ext cx="268493" cy="37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4609986" y="5209764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5465519" y="5203395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2341154" y="4574212"/>
            <a:ext cx="231402" cy="290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V="1">
            <a:off x="2113035" y="5137593"/>
            <a:ext cx="301366" cy="286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5576339" y="174462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4561153" y="176668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3164016" y="17490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2238460" y="17628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3673035" y="3053880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3578475" y="407068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58ED5"/>
                </a:solidFill>
              </a:rPr>
              <a:t>2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4648155" y="482288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5629635" y="481651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3189361" y="50194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2</a:t>
            </a:r>
            <a:endParaRPr lang="en-US" b="1" dirty="0">
              <a:solidFill>
                <a:srgbClr val="558ED5"/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2827076" y="456595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2182294" y="51956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2476869" y="455230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956805" y="45742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956805" y="297506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2113035" y="25065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2476869" y="304592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6" name="Flèche vers la droite 105"/>
          <p:cNvSpPr/>
          <p:nvPr/>
        </p:nvSpPr>
        <p:spPr>
          <a:xfrm rot="10800000">
            <a:off x="3124200" y="217852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01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7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BFS Spanning Tree </a:t>
            </a:r>
            <a:r>
              <a:rPr lang="en-GB" sz="2800" dirty="0" smtClean="0"/>
              <a:t>[</a:t>
            </a:r>
            <a:r>
              <a:rPr lang="en-GB" sz="2800" dirty="0"/>
              <a:t>Huang &amp; Chen, 1992</a:t>
            </a:r>
            <a:r>
              <a:rPr lang="en-GB" sz="2800" dirty="0" smtClean="0"/>
              <a:t>]</a:t>
            </a:r>
            <a:br>
              <a:rPr lang="en-GB" sz="2800" dirty="0" smtClean="0"/>
            </a:br>
            <a:r>
              <a:rPr lang="en-GB" sz="2800" dirty="0" smtClean="0"/>
              <a:t>In case of transient faults ?</a:t>
            </a:r>
            <a:endParaRPr lang="en-GB" dirty="0"/>
          </a:p>
        </p:txBody>
      </p:sp>
      <p:cxnSp>
        <p:nvCxnSpPr>
          <p:cNvPr id="79" name="Connecteur droit 78"/>
          <p:cNvCxnSpPr>
            <a:stCxn id="85" idx="5"/>
            <a:endCxn id="86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84" idx="4"/>
            <a:endCxn id="87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86" idx="5"/>
            <a:endCxn id="87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85" idx="4"/>
            <a:endCxn id="88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86" idx="3"/>
            <a:endCxn id="88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5" name="Ellipse 84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7" name="Ellipse 86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8" name="Ellipse 87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89" name="Connecteur droit 88"/>
          <p:cNvCxnSpPr>
            <a:stCxn id="85" idx="6"/>
            <a:endCxn id="84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5893605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5" name="Connecteur droit 94"/>
          <p:cNvCxnSpPr>
            <a:stCxn id="84" idx="6"/>
            <a:endCxn id="93" idx="2"/>
          </p:cNvCxnSpPr>
          <p:nvPr/>
        </p:nvCxnSpPr>
        <p:spPr>
          <a:xfrm>
            <a:off x="4561153" y="2365203"/>
            <a:ext cx="13324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601980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99" name="Connecteur droit 98"/>
          <p:cNvCxnSpPr>
            <a:stCxn id="98" idx="2"/>
            <a:endCxn id="87" idx="6"/>
          </p:cNvCxnSpPr>
          <p:nvPr/>
        </p:nvCxnSpPr>
        <p:spPr>
          <a:xfrm flipH="1">
            <a:off x="4585367" y="552221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1541" y="205271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23" name="Flèche vers la droite 22"/>
          <p:cNvSpPr/>
          <p:nvPr/>
        </p:nvSpPr>
        <p:spPr>
          <a:xfrm rot="10800000">
            <a:off x="5457290" y="2144420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a droite 40"/>
          <p:cNvSpPr/>
          <p:nvPr/>
        </p:nvSpPr>
        <p:spPr>
          <a:xfrm rot="10800000">
            <a:off x="5592514" y="535028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a droite 41"/>
          <p:cNvSpPr/>
          <p:nvPr/>
        </p:nvSpPr>
        <p:spPr>
          <a:xfrm rot="16200000">
            <a:off x="3856997" y="460921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vers la droite 42"/>
          <p:cNvSpPr/>
          <p:nvPr/>
        </p:nvSpPr>
        <p:spPr>
          <a:xfrm rot="16200000">
            <a:off x="1357510" y="467061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a droite 43"/>
          <p:cNvSpPr/>
          <p:nvPr/>
        </p:nvSpPr>
        <p:spPr>
          <a:xfrm rot="14504435">
            <a:off x="2162595" y="3328021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627078" y="23043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585367" y="23218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099369" y="279039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099369" y="46976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569289" y="509707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58ED5"/>
                </a:solidFill>
              </a:rPr>
              <a:t>3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727169" y="507306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58ED5"/>
                </a:solidFill>
              </a:rPr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314846" y="230344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3640166" y="47564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248255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2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151663" y="4204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732543" y="485154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274008" y="473626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2182294" y="34535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274008" y="3016638"/>
            <a:ext cx="0" cy="436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3974695" y="3016638"/>
            <a:ext cx="0" cy="43688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2151663" y="2107961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2008461" y="2683745"/>
            <a:ext cx="268493" cy="37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3007196" y="2101592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4509063" y="2101592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5364596" y="2095223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3974695" y="4082997"/>
            <a:ext cx="0" cy="41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1274008" y="4574212"/>
            <a:ext cx="0" cy="41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 flipV="1">
            <a:off x="2341154" y="3153357"/>
            <a:ext cx="216606" cy="36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H="1" flipV="1">
            <a:off x="3333119" y="4921639"/>
            <a:ext cx="216606" cy="36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2989953" y="4551195"/>
            <a:ext cx="268493" cy="37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4609986" y="5209764"/>
            <a:ext cx="4208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5465519" y="5203395"/>
            <a:ext cx="5232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2341154" y="4574212"/>
            <a:ext cx="231402" cy="290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V="1">
            <a:off x="2113035" y="5137593"/>
            <a:ext cx="301366" cy="286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5576339" y="174462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4561153" y="176668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3164016" y="17490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2238460" y="17628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3673035" y="3053880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3578475" y="407068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58ED5"/>
                </a:solidFill>
              </a:rPr>
              <a:t>2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4648155" y="482288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5629635" y="481651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3189361" y="50194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558ED5"/>
                </a:solidFill>
              </a:rPr>
              <a:t>2</a:t>
            </a:r>
            <a:endParaRPr lang="en-US" b="1" dirty="0">
              <a:solidFill>
                <a:srgbClr val="558ED5"/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2827076" y="456595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2182294" y="51956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2476869" y="455230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956805" y="45742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956805" y="297506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2113035" y="25065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2476869" y="304592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106" name="Flèche vers la droite 105"/>
          <p:cNvSpPr/>
          <p:nvPr/>
        </p:nvSpPr>
        <p:spPr>
          <a:xfrm rot="10800000">
            <a:off x="3124200" y="217852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30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Definition: </a:t>
            </a:r>
            <a:br>
              <a:rPr lang="en-GB" sz="3600" dirty="0"/>
            </a:br>
            <a:r>
              <a:rPr lang="en-GB" sz="3600" dirty="0" smtClean="0"/>
              <a:t>Closure </a:t>
            </a:r>
            <a:r>
              <a:rPr lang="en-GB" sz="3600" dirty="0"/>
              <a:t>+ </a:t>
            </a:r>
            <a:r>
              <a:rPr lang="en-GB" sz="3600" dirty="0" smtClean="0"/>
              <a:t>Convergence + Correctness</a:t>
            </a:r>
            <a:endParaRPr lang="en-GB" dirty="0"/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723900" y="1828800"/>
            <a:ext cx="7696200" cy="396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373313" y="5791200"/>
            <a:ext cx="439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States of the System </a:t>
            </a:r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4572000" y="2362200"/>
            <a:ext cx="3352800" cy="2667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rgbClr val="00FF00"/>
              </a:solidFill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546225" y="3505200"/>
            <a:ext cx="264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Illegitimate States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029200" y="34290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/>
              <a:t>Legitimate States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905000" y="42672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1981200" y="3962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2362200" y="38100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2438400" y="45720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4876800" y="32766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4191000" y="32004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3505200" y="32004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AutoShape 15"/>
          <p:cNvSpPr>
            <a:spLocks noChangeArrowheads="1"/>
          </p:cNvSpPr>
          <p:nvPr/>
        </p:nvSpPr>
        <p:spPr bwMode="auto">
          <a:xfrm>
            <a:off x="2895600" y="33528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AutoShape 16"/>
          <p:cNvSpPr>
            <a:spLocks noChangeArrowheads="1"/>
          </p:cNvSpPr>
          <p:nvPr/>
        </p:nvSpPr>
        <p:spPr bwMode="auto">
          <a:xfrm>
            <a:off x="3200400" y="47244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AutoShape 17"/>
          <p:cNvSpPr>
            <a:spLocks noChangeArrowheads="1"/>
          </p:cNvSpPr>
          <p:nvPr/>
        </p:nvSpPr>
        <p:spPr bwMode="auto">
          <a:xfrm>
            <a:off x="3810000" y="45720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AutoShape 18"/>
          <p:cNvSpPr>
            <a:spLocks noChangeArrowheads="1"/>
          </p:cNvSpPr>
          <p:nvPr/>
        </p:nvSpPr>
        <p:spPr bwMode="auto">
          <a:xfrm>
            <a:off x="4419600" y="46482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AutoShape 19"/>
          <p:cNvSpPr>
            <a:spLocks noChangeArrowheads="1"/>
          </p:cNvSpPr>
          <p:nvPr/>
        </p:nvSpPr>
        <p:spPr bwMode="auto">
          <a:xfrm>
            <a:off x="4343400" y="41148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AutoShape 20"/>
          <p:cNvSpPr>
            <a:spLocks noChangeArrowheads="1"/>
          </p:cNvSpPr>
          <p:nvPr/>
        </p:nvSpPr>
        <p:spPr bwMode="auto">
          <a:xfrm>
            <a:off x="4876800" y="39624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AutoShape 21"/>
          <p:cNvSpPr>
            <a:spLocks noChangeArrowheads="1"/>
          </p:cNvSpPr>
          <p:nvPr/>
        </p:nvSpPr>
        <p:spPr bwMode="auto">
          <a:xfrm>
            <a:off x="5257800" y="44958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 flipV="1">
            <a:off x="2438400" y="3505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 flipV="1">
            <a:off x="3048000" y="32766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3581400" y="3276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4343400" y="32766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>
            <a:off x="1981200" y="4343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2514600" y="46482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 flipV="1">
            <a:off x="3352800" y="4673600"/>
            <a:ext cx="3810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 flipV="1">
            <a:off x="3962400" y="4267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 flipV="1">
            <a:off x="4419600" y="40386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>
            <a:off x="3886200" y="46482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 flipV="1">
            <a:off x="4572000" y="45720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2727325" y="4953000"/>
            <a:ext cx="1407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Convergence</a:t>
            </a:r>
          </a:p>
        </p:txBody>
      </p:sp>
      <p:sp>
        <p:nvSpPr>
          <p:cNvPr id="47138" name="AutoShape 34"/>
          <p:cNvSpPr>
            <a:spLocks noChangeArrowheads="1"/>
          </p:cNvSpPr>
          <p:nvPr/>
        </p:nvSpPr>
        <p:spPr bwMode="auto">
          <a:xfrm>
            <a:off x="4800600" y="36576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5280360" y="2667000"/>
            <a:ext cx="2121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rgbClr val="0000FF"/>
                </a:solidFill>
              </a:rPr>
              <a:t>Closure+Correctness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7140" name="AutoShape 36"/>
          <p:cNvSpPr>
            <a:spLocks noChangeArrowheads="1"/>
          </p:cNvSpPr>
          <p:nvPr/>
        </p:nvSpPr>
        <p:spPr bwMode="auto">
          <a:xfrm>
            <a:off x="5181600" y="3338513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1" name="AutoShape 37"/>
          <p:cNvSpPr>
            <a:spLocks noChangeArrowheads="1"/>
          </p:cNvSpPr>
          <p:nvPr/>
        </p:nvSpPr>
        <p:spPr bwMode="auto">
          <a:xfrm>
            <a:off x="5105400" y="3948113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2" name="AutoShape 38"/>
          <p:cNvSpPr>
            <a:spLocks noChangeArrowheads="1"/>
          </p:cNvSpPr>
          <p:nvPr/>
        </p:nvSpPr>
        <p:spPr bwMode="auto">
          <a:xfrm>
            <a:off x="5624513" y="4010025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3" name="AutoShape 39"/>
          <p:cNvSpPr>
            <a:spLocks noChangeArrowheads="1"/>
          </p:cNvSpPr>
          <p:nvPr/>
        </p:nvSpPr>
        <p:spPr bwMode="auto">
          <a:xfrm>
            <a:off x="5638800" y="3109913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4" name="AutoShape 40"/>
          <p:cNvSpPr>
            <a:spLocks noChangeArrowheads="1"/>
          </p:cNvSpPr>
          <p:nvPr/>
        </p:nvSpPr>
        <p:spPr bwMode="auto">
          <a:xfrm>
            <a:off x="6172200" y="3128963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5" name="AutoShape 41"/>
          <p:cNvSpPr>
            <a:spLocks noChangeArrowheads="1"/>
          </p:cNvSpPr>
          <p:nvPr/>
        </p:nvSpPr>
        <p:spPr bwMode="auto">
          <a:xfrm>
            <a:off x="6034088" y="43434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6" name="AutoShape 42"/>
          <p:cNvSpPr>
            <a:spLocks noChangeArrowheads="1"/>
          </p:cNvSpPr>
          <p:nvPr/>
        </p:nvSpPr>
        <p:spPr bwMode="auto">
          <a:xfrm>
            <a:off x="6019800" y="3871913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7" name="Line 43"/>
          <p:cNvSpPr>
            <a:spLocks noChangeShapeType="1"/>
          </p:cNvSpPr>
          <p:nvPr/>
        </p:nvSpPr>
        <p:spPr bwMode="auto">
          <a:xfrm flipV="1">
            <a:off x="4876800" y="341471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8" name="Line 44"/>
          <p:cNvSpPr>
            <a:spLocks noChangeShapeType="1"/>
          </p:cNvSpPr>
          <p:nvPr/>
        </p:nvSpPr>
        <p:spPr bwMode="auto">
          <a:xfrm flipV="1">
            <a:off x="5334000" y="3186113"/>
            <a:ext cx="304800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9" name="Line 45"/>
          <p:cNvSpPr>
            <a:spLocks noChangeShapeType="1"/>
          </p:cNvSpPr>
          <p:nvPr/>
        </p:nvSpPr>
        <p:spPr bwMode="auto">
          <a:xfrm>
            <a:off x="5791200" y="31861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0" name="Line 46"/>
          <p:cNvSpPr>
            <a:spLocks noChangeShapeType="1"/>
          </p:cNvSpPr>
          <p:nvPr/>
        </p:nvSpPr>
        <p:spPr bwMode="auto">
          <a:xfrm>
            <a:off x="4953000" y="379571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1" name="Line 47"/>
          <p:cNvSpPr>
            <a:spLocks noChangeShapeType="1"/>
          </p:cNvSpPr>
          <p:nvPr/>
        </p:nvSpPr>
        <p:spPr bwMode="auto">
          <a:xfrm>
            <a:off x="5257800" y="4024313"/>
            <a:ext cx="304800" cy="6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2" name="Line 48"/>
          <p:cNvSpPr>
            <a:spLocks noChangeShapeType="1"/>
          </p:cNvSpPr>
          <p:nvPr/>
        </p:nvSpPr>
        <p:spPr bwMode="auto">
          <a:xfrm flipV="1">
            <a:off x="5715000" y="3948113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3" name="Line 49"/>
          <p:cNvSpPr>
            <a:spLocks noChangeShapeType="1"/>
          </p:cNvSpPr>
          <p:nvPr/>
        </p:nvSpPr>
        <p:spPr bwMode="auto">
          <a:xfrm flipH="1">
            <a:off x="6096000" y="4024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4" name="AutoShape 50"/>
          <p:cNvSpPr>
            <a:spLocks noChangeArrowheads="1"/>
          </p:cNvSpPr>
          <p:nvPr/>
        </p:nvSpPr>
        <p:spPr bwMode="auto">
          <a:xfrm>
            <a:off x="5638800" y="3643313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5" name="AutoShape 51"/>
          <p:cNvSpPr>
            <a:spLocks noChangeArrowheads="1"/>
          </p:cNvSpPr>
          <p:nvPr/>
        </p:nvSpPr>
        <p:spPr bwMode="auto">
          <a:xfrm>
            <a:off x="6172200" y="3643313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6" name="Line 52"/>
          <p:cNvSpPr>
            <a:spLocks noChangeShapeType="1"/>
          </p:cNvSpPr>
          <p:nvPr/>
        </p:nvSpPr>
        <p:spPr bwMode="auto">
          <a:xfrm rot="10800000">
            <a:off x="5786438" y="370046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7" name="Line 53"/>
          <p:cNvSpPr>
            <a:spLocks noChangeShapeType="1"/>
          </p:cNvSpPr>
          <p:nvPr/>
        </p:nvSpPr>
        <p:spPr bwMode="auto">
          <a:xfrm rot="5400000">
            <a:off x="6057900" y="343376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8" name="Line 54"/>
          <p:cNvSpPr>
            <a:spLocks noChangeShapeType="1"/>
          </p:cNvSpPr>
          <p:nvPr/>
        </p:nvSpPr>
        <p:spPr bwMode="auto">
          <a:xfrm rot="16200000">
            <a:off x="5524500" y="34147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9" name="Line 55"/>
          <p:cNvSpPr>
            <a:spLocks noChangeShapeType="1"/>
          </p:cNvSpPr>
          <p:nvPr/>
        </p:nvSpPr>
        <p:spPr bwMode="auto">
          <a:xfrm flipH="1" flipV="1">
            <a:off x="5715000" y="4100513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4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9" grpId="0" animBg="1"/>
      <p:bldP spid="47110" grpId="0"/>
      <p:bldP spid="47110" grpId="1"/>
      <p:bldP spid="47111" grpId="0"/>
      <p:bldP spid="47111" grpId="1"/>
      <p:bldP spid="47112" grpId="0" animBg="1"/>
      <p:bldP spid="47113" grpId="0" animBg="1"/>
      <p:bldP spid="47114" grpId="0" animBg="1"/>
      <p:bldP spid="47115" grpId="0" animBg="1"/>
      <p:bldP spid="47116" grpId="0" animBg="1"/>
      <p:bldP spid="47117" grpId="0" animBg="1"/>
      <p:bldP spid="47118" grpId="0" animBg="1"/>
      <p:bldP spid="47119" grpId="0" animBg="1"/>
      <p:bldP spid="47120" grpId="0" animBg="1"/>
      <p:bldP spid="47121" grpId="0" animBg="1"/>
      <p:bldP spid="47122" grpId="0" animBg="1"/>
      <p:bldP spid="47123" grpId="0" animBg="1"/>
      <p:bldP spid="47124" grpId="0" animBg="1"/>
      <p:bldP spid="47125" grpId="0" animBg="1"/>
      <p:bldP spid="47126" grpId="0" animBg="1"/>
      <p:bldP spid="47127" grpId="0" animBg="1"/>
      <p:bldP spid="47128" grpId="0" animBg="1"/>
      <p:bldP spid="47129" grpId="0" animBg="1"/>
      <p:bldP spid="47130" grpId="0" animBg="1"/>
      <p:bldP spid="47131" grpId="0" animBg="1"/>
      <p:bldP spid="47132" grpId="0" animBg="1"/>
      <p:bldP spid="47133" grpId="0" animBg="1"/>
      <p:bldP spid="47134" grpId="0" animBg="1"/>
      <p:bldP spid="47135" grpId="0" animBg="1"/>
      <p:bldP spid="47136" grpId="0" animBg="1"/>
      <p:bldP spid="47137" grpId="0"/>
      <p:bldP spid="47138" grpId="0" animBg="1"/>
      <p:bldP spid="47138" grpId="1" animBg="1"/>
      <p:bldP spid="47139" grpId="0"/>
      <p:bldP spid="47139" grpId="1"/>
      <p:bldP spid="47140" grpId="0" animBg="1"/>
      <p:bldP spid="47140" grpId="1" animBg="1"/>
      <p:bldP spid="47141" grpId="0" animBg="1"/>
      <p:bldP spid="47141" grpId="1" animBg="1"/>
      <p:bldP spid="47142" grpId="0" animBg="1"/>
      <p:bldP spid="47142" grpId="1" animBg="1"/>
      <p:bldP spid="47143" grpId="0" animBg="1"/>
      <p:bldP spid="47143" grpId="1" animBg="1"/>
      <p:bldP spid="47144" grpId="0" animBg="1"/>
      <p:bldP spid="47144" grpId="1" animBg="1"/>
      <p:bldP spid="47145" grpId="0" animBg="1"/>
      <p:bldP spid="47145" grpId="1" animBg="1"/>
      <p:bldP spid="47146" grpId="0" animBg="1"/>
      <p:bldP spid="47146" grpId="1" animBg="1"/>
      <p:bldP spid="47147" grpId="0" animBg="1"/>
      <p:bldP spid="47147" grpId="1" animBg="1"/>
      <p:bldP spid="47148" grpId="0" animBg="1"/>
      <p:bldP spid="47148" grpId="1" animBg="1"/>
      <p:bldP spid="47149" grpId="0" animBg="1"/>
      <p:bldP spid="47149" grpId="1" animBg="1"/>
      <p:bldP spid="47150" grpId="0" animBg="1"/>
      <p:bldP spid="47150" grpId="1" animBg="1"/>
      <p:bldP spid="47151" grpId="0" animBg="1"/>
      <p:bldP spid="47151" grpId="1" animBg="1"/>
      <p:bldP spid="47152" grpId="0" animBg="1"/>
      <p:bldP spid="47152" grpId="1" animBg="1"/>
      <p:bldP spid="47153" grpId="0" animBg="1"/>
      <p:bldP spid="47153" grpId="1" animBg="1"/>
      <p:bldP spid="47154" grpId="0" animBg="1"/>
      <p:bldP spid="47154" grpId="1" animBg="1"/>
      <p:bldP spid="47155" grpId="0" animBg="1"/>
      <p:bldP spid="47155" grpId="1" animBg="1"/>
      <p:bldP spid="47156" grpId="0" animBg="1"/>
      <p:bldP spid="47156" grpId="1" animBg="1"/>
      <p:bldP spid="47157" grpId="0" animBg="1"/>
      <p:bldP spid="47157" grpId="1" animBg="1"/>
      <p:bldP spid="47158" grpId="0" animBg="1"/>
      <p:bldP spid="47158" grpId="1" animBg="1"/>
      <p:bldP spid="47159" grpId="0" animBg="1"/>
      <p:bldP spid="47159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</a:t>
            </a:r>
            <a:r>
              <a:rPr lang="en-GB" dirty="0"/>
              <a:t>of </a:t>
            </a:r>
            <a:r>
              <a:rPr lang="en-GB" dirty="0" smtClean="0"/>
              <a:t>Self-Stabilization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Tolerate transient faults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8" name="Image 7" descr="self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9084"/>
            <a:ext cx="9144000" cy="47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1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</a:t>
            </a:r>
            <a:r>
              <a:rPr lang="en-GB" dirty="0"/>
              <a:t>of </a:t>
            </a:r>
            <a:r>
              <a:rPr lang="en-GB" dirty="0" smtClean="0"/>
              <a:t>Self-Stabilization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82559"/>
            <a:ext cx="8229600" cy="45259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dirty="0" smtClean="0"/>
              <a:t>Lightweight</a:t>
            </a:r>
          </a:p>
          <a:p>
            <a:pPr lvl="1">
              <a:lnSpc>
                <a:spcPct val="130000"/>
              </a:lnSpc>
            </a:pPr>
            <a:r>
              <a:rPr lang="en-GB" dirty="0" smtClean="0"/>
              <a:t>Low overhead</a:t>
            </a:r>
            <a:endParaRPr lang="en-GB" dirty="0"/>
          </a:p>
          <a:p>
            <a:pPr>
              <a:lnSpc>
                <a:spcPct val="130000"/>
              </a:lnSpc>
            </a:pPr>
            <a:r>
              <a:rPr lang="en-GB" dirty="0" smtClean="0"/>
              <a:t>No </a:t>
            </a:r>
            <a:r>
              <a:rPr lang="en-GB" dirty="0"/>
              <a:t>initialization</a:t>
            </a:r>
          </a:p>
          <a:p>
            <a:pPr lvl="1">
              <a:lnSpc>
                <a:spcPct val="130000"/>
              </a:lnSpc>
            </a:pPr>
            <a:r>
              <a:rPr lang="en-GB" dirty="0"/>
              <a:t>Large-scale network</a:t>
            </a:r>
          </a:p>
          <a:p>
            <a:pPr lvl="1">
              <a:lnSpc>
                <a:spcPct val="130000"/>
              </a:lnSpc>
            </a:pPr>
            <a:r>
              <a:rPr lang="en-GB" dirty="0"/>
              <a:t>Self-organization in </a:t>
            </a:r>
            <a:r>
              <a:rPr lang="en-GB" dirty="0" smtClean="0"/>
              <a:t>wireless sensor network</a:t>
            </a:r>
            <a:endParaRPr lang="en-GB" dirty="0"/>
          </a:p>
          <a:p>
            <a:pPr>
              <a:lnSpc>
                <a:spcPct val="130000"/>
              </a:lnSpc>
            </a:pPr>
            <a:r>
              <a:rPr lang="en-GB" dirty="0" smtClean="0"/>
              <a:t>Tolerate (detectable) topological changes</a:t>
            </a:r>
            <a:endParaRPr lang="en-GB" dirty="0"/>
          </a:p>
          <a:p>
            <a:pPr>
              <a:lnSpc>
                <a:spcPct val="130000"/>
              </a:lnSpc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07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Advantages of Self-Stabilization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compose:</a:t>
            </a:r>
          </a:p>
          <a:p>
            <a:pPr lvl="1"/>
            <a:r>
              <a:rPr lang="en-US" dirty="0" smtClean="0"/>
              <a:t>Collateral Composition A </a:t>
            </a:r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B</a:t>
            </a:r>
          </a:p>
          <a:p>
            <a:pPr lvl="2"/>
            <a:r>
              <a:rPr lang="en-US" dirty="0" smtClean="0"/>
              <a:t>A and B runs in parallel</a:t>
            </a:r>
          </a:p>
          <a:p>
            <a:pPr lvl="2"/>
            <a:r>
              <a:rPr lang="en-US" dirty="0" smtClean="0"/>
              <a:t>B does not write into A variables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Compose</a:t>
            </a:r>
          </a:p>
          <a:p>
            <a:pPr lvl="2"/>
            <a:r>
              <a:rPr lang="en-US" dirty="0" smtClean="0"/>
              <a:t>Spanning tree construction and</a:t>
            </a:r>
          </a:p>
          <a:p>
            <a:pPr lvl="2"/>
            <a:r>
              <a:rPr lang="en-US" dirty="0" smtClean="0"/>
              <a:t>Node-Counting along a tree</a:t>
            </a:r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99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Node-Counting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923306" y="180566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0,2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74561" y="197917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8" name="Ellipse 7"/>
          <p:cNvSpPr/>
          <p:nvPr/>
        </p:nvSpPr>
        <p:spPr>
          <a:xfrm>
            <a:off x="5557221" y="3220273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2,1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152203" y="323796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3</a:t>
            </a:r>
            <a:r>
              <a:rPr lang="fr-FR" sz="3200" b="1" dirty="0" smtClean="0">
                <a:solidFill>
                  <a:schemeClr val="tx1"/>
                </a:solidFill>
              </a:rPr>
              <a:t>,4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034737" y="5093560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5</a:t>
            </a:r>
            <a:r>
              <a:rPr lang="fr-FR" sz="3200" b="1" dirty="0" smtClean="0">
                <a:solidFill>
                  <a:schemeClr val="tx1"/>
                </a:solidFill>
              </a:rPr>
              <a:t>,2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124200" y="5093560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0,2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571462" y="5093560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3</a:t>
            </a:r>
            <a:r>
              <a:rPr lang="fr-FR" sz="3200" b="1" dirty="0" smtClean="0">
                <a:solidFill>
                  <a:schemeClr val="tx1"/>
                </a:solidFill>
              </a:rPr>
              <a:t>,8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5" name="Connecteur droit 14"/>
          <p:cNvCxnSpPr>
            <a:stCxn id="6" idx="5"/>
            <a:endCxn id="8" idx="1"/>
          </p:cNvCxnSpPr>
          <p:nvPr/>
        </p:nvCxnSpPr>
        <p:spPr>
          <a:xfrm>
            <a:off x="4752957" y="2635315"/>
            <a:ext cx="946610" cy="727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9" idx="7"/>
            <a:endCxn id="6" idx="3"/>
          </p:cNvCxnSpPr>
          <p:nvPr/>
        </p:nvCxnSpPr>
        <p:spPr>
          <a:xfrm flipV="1">
            <a:off x="2981854" y="2635315"/>
            <a:ext cx="1083798" cy="7449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9" idx="5"/>
            <a:endCxn id="11" idx="0"/>
          </p:cNvCxnSpPr>
          <p:nvPr/>
        </p:nvCxnSpPr>
        <p:spPr>
          <a:xfrm>
            <a:off x="2981854" y="4067616"/>
            <a:ext cx="628345" cy="10259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0" idx="0"/>
            <a:endCxn id="9" idx="3"/>
          </p:cNvCxnSpPr>
          <p:nvPr/>
        </p:nvCxnSpPr>
        <p:spPr>
          <a:xfrm flipV="1">
            <a:off x="1520736" y="4067616"/>
            <a:ext cx="773813" cy="10259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8" idx="4"/>
            <a:endCxn id="13" idx="0"/>
          </p:cNvCxnSpPr>
          <p:nvPr/>
        </p:nvCxnSpPr>
        <p:spPr>
          <a:xfrm>
            <a:off x="6043220" y="4192270"/>
            <a:ext cx="14241" cy="9012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94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Node-Counting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923306" y="180566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6,6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74561" y="197917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8" name="Ellipse 7"/>
          <p:cNvSpPr/>
          <p:nvPr/>
        </p:nvSpPr>
        <p:spPr>
          <a:xfrm>
            <a:off x="5557221" y="3220273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4,2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152203" y="323796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6,2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034737" y="5093560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1,4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124200" y="5093560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1,4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571462" y="5093560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5" name="Connecteur droit 14"/>
          <p:cNvCxnSpPr>
            <a:stCxn id="6" idx="5"/>
            <a:endCxn id="8" idx="1"/>
          </p:cNvCxnSpPr>
          <p:nvPr/>
        </p:nvCxnSpPr>
        <p:spPr>
          <a:xfrm>
            <a:off x="4752957" y="2635315"/>
            <a:ext cx="946610" cy="727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9" idx="7"/>
            <a:endCxn id="6" idx="3"/>
          </p:cNvCxnSpPr>
          <p:nvPr/>
        </p:nvCxnSpPr>
        <p:spPr>
          <a:xfrm flipV="1">
            <a:off x="2981854" y="2635315"/>
            <a:ext cx="1083798" cy="7449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9" idx="5"/>
            <a:endCxn id="11" idx="0"/>
          </p:cNvCxnSpPr>
          <p:nvPr/>
        </p:nvCxnSpPr>
        <p:spPr>
          <a:xfrm>
            <a:off x="2981854" y="4067616"/>
            <a:ext cx="628345" cy="10259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0" idx="0"/>
            <a:endCxn id="9" idx="3"/>
          </p:cNvCxnSpPr>
          <p:nvPr/>
        </p:nvCxnSpPr>
        <p:spPr>
          <a:xfrm flipV="1">
            <a:off x="1520736" y="4067616"/>
            <a:ext cx="773813" cy="10259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8" idx="4"/>
            <a:endCxn id="13" idx="0"/>
          </p:cNvCxnSpPr>
          <p:nvPr/>
        </p:nvCxnSpPr>
        <p:spPr>
          <a:xfrm>
            <a:off x="6043220" y="4192270"/>
            <a:ext cx="14241" cy="9012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93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heure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00" y="2439193"/>
            <a:ext cx="876300" cy="8763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Systems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14040" y="1597025"/>
            <a:ext cx="4419600" cy="4525963"/>
          </a:xfrm>
          <a:ln>
            <a:noFill/>
          </a:ln>
        </p:spPr>
        <p:txBody>
          <a:bodyPr/>
          <a:lstStyle/>
          <a:p>
            <a:r>
              <a:rPr lang="en-US" dirty="0" smtClean="0"/>
              <a:t>Machines ≈ Processes</a:t>
            </a:r>
          </a:p>
          <a:p>
            <a:r>
              <a:rPr lang="en-US" dirty="0" smtClean="0"/>
              <a:t>Characteristics:</a:t>
            </a:r>
          </a:p>
          <a:p>
            <a:pPr lvl="1"/>
            <a:r>
              <a:rPr lang="en-US" dirty="0" smtClean="0"/>
              <a:t>No central control</a:t>
            </a:r>
          </a:p>
          <a:p>
            <a:pPr lvl="2"/>
            <a:r>
              <a:rPr lang="en-US" dirty="0" smtClean="0"/>
              <a:t>Local programs</a:t>
            </a:r>
          </a:p>
          <a:p>
            <a:pPr lvl="2"/>
            <a:r>
              <a:rPr lang="en-US" dirty="0" smtClean="0"/>
              <a:t>Local memories</a:t>
            </a:r>
          </a:p>
          <a:p>
            <a:pPr lvl="1"/>
            <a:r>
              <a:rPr lang="en-US" dirty="0" smtClean="0"/>
              <a:t>Asynchronous</a:t>
            </a:r>
          </a:p>
          <a:p>
            <a:pPr lvl="1"/>
            <a:r>
              <a:rPr lang="en-US" dirty="0" smtClean="0"/>
              <a:t>No global time</a:t>
            </a:r>
          </a:p>
          <a:p>
            <a:pPr lvl="1"/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7" name="Picture 30" descr="ordinat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2" y="1738313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ordinat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5" y="3429000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0" descr="ordinat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5" y="4895321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0" descr="ordinat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07" y="4895321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 descr="ordinat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07" y="1738313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 descr="heure1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44" y="1763713"/>
            <a:ext cx="850900" cy="850900"/>
          </a:xfrm>
          <a:prstGeom prst="rect">
            <a:avLst/>
          </a:prstGeom>
        </p:spPr>
      </p:pic>
      <p:pic>
        <p:nvPicPr>
          <p:cNvPr id="14" name="Image 13" descr="temps 0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31" y="3429000"/>
            <a:ext cx="899054" cy="899054"/>
          </a:xfrm>
          <a:prstGeom prst="rect">
            <a:avLst/>
          </a:prstGeom>
        </p:spPr>
      </p:pic>
      <p:pic>
        <p:nvPicPr>
          <p:cNvPr id="15" name="Image 14" descr="heure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634" y="4923385"/>
            <a:ext cx="876300" cy="876300"/>
          </a:xfrm>
          <a:prstGeom prst="rect">
            <a:avLst/>
          </a:prstGeom>
        </p:spPr>
      </p:pic>
      <p:pic>
        <p:nvPicPr>
          <p:cNvPr id="16" name="Image 15" descr="heure1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78" y="4936067"/>
            <a:ext cx="850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4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Node-Counting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923306" y="180566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11,11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74561" y="197917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8" name="Ellipse 7"/>
          <p:cNvSpPr/>
          <p:nvPr/>
        </p:nvSpPr>
        <p:spPr>
          <a:xfrm>
            <a:off x="5557221" y="3220273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2,6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152203" y="323796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3</a:t>
            </a:r>
            <a:r>
              <a:rPr lang="fr-FR" sz="3200" b="1" dirty="0" smtClean="0">
                <a:solidFill>
                  <a:schemeClr val="tx1"/>
                </a:solidFill>
              </a:rPr>
              <a:t>,6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034737" y="5093560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1,2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124200" y="5093560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1,2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571462" y="5093560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1,2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5" name="Connecteur droit 14"/>
          <p:cNvCxnSpPr>
            <a:stCxn id="6" idx="5"/>
            <a:endCxn id="8" idx="1"/>
          </p:cNvCxnSpPr>
          <p:nvPr/>
        </p:nvCxnSpPr>
        <p:spPr>
          <a:xfrm>
            <a:off x="4752957" y="2635315"/>
            <a:ext cx="946610" cy="727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9" idx="7"/>
            <a:endCxn id="6" idx="3"/>
          </p:cNvCxnSpPr>
          <p:nvPr/>
        </p:nvCxnSpPr>
        <p:spPr>
          <a:xfrm flipV="1">
            <a:off x="2981854" y="2635315"/>
            <a:ext cx="1083798" cy="7449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9" idx="5"/>
            <a:endCxn id="11" idx="0"/>
          </p:cNvCxnSpPr>
          <p:nvPr/>
        </p:nvCxnSpPr>
        <p:spPr>
          <a:xfrm>
            <a:off x="2981854" y="4067616"/>
            <a:ext cx="628345" cy="10259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0" idx="0"/>
            <a:endCxn id="9" idx="3"/>
          </p:cNvCxnSpPr>
          <p:nvPr/>
        </p:nvCxnSpPr>
        <p:spPr>
          <a:xfrm flipV="1">
            <a:off x="1520736" y="4067616"/>
            <a:ext cx="773813" cy="10259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8" idx="4"/>
            <a:endCxn id="13" idx="0"/>
          </p:cNvCxnSpPr>
          <p:nvPr/>
        </p:nvCxnSpPr>
        <p:spPr>
          <a:xfrm>
            <a:off x="6043220" y="4192270"/>
            <a:ext cx="14241" cy="9012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84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Node-Counting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923306" y="180566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6</a:t>
            </a:r>
            <a:r>
              <a:rPr lang="fr-FR" sz="3200" b="1" dirty="0" smtClean="0">
                <a:solidFill>
                  <a:schemeClr val="tx1"/>
                </a:solidFill>
              </a:rPr>
              <a:t>,6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74561" y="197917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8" name="Ellipse 7"/>
          <p:cNvSpPr/>
          <p:nvPr/>
        </p:nvSpPr>
        <p:spPr>
          <a:xfrm>
            <a:off x="5557221" y="3220273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2</a:t>
            </a:r>
            <a:r>
              <a:rPr lang="fr-FR" sz="3200" b="1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11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152203" y="323796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3, 11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034737" y="5093560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1,6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124200" y="5093560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1,6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571462" y="5093560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1,6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5" name="Connecteur droit 14"/>
          <p:cNvCxnSpPr>
            <a:stCxn id="6" idx="5"/>
            <a:endCxn id="8" idx="1"/>
          </p:cNvCxnSpPr>
          <p:nvPr/>
        </p:nvCxnSpPr>
        <p:spPr>
          <a:xfrm>
            <a:off x="4752957" y="2635315"/>
            <a:ext cx="946610" cy="727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9" idx="7"/>
            <a:endCxn id="6" idx="3"/>
          </p:cNvCxnSpPr>
          <p:nvPr/>
        </p:nvCxnSpPr>
        <p:spPr>
          <a:xfrm flipV="1">
            <a:off x="2981854" y="2635315"/>
            <a:ext cx="1083798" cy="7449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9" idx="5"/>
            <a:endCxn id="11" idx="0"/>
          </p:cNvCxnSpPr>
          <p:nvPr/>
        </p:nvCxnSpPr>
        <p:spPr>
          <a:xfrm>
            <a:off x="2981854" y="4067616"/>
            <a:ext cx="628345" cy="10259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0" idx="0"/>
            <a:endCxn id="9" idx="3"/>
          </p:cNvCxnSpPr>
          <p:nvPr/>
        </p:nvCxnSpPr>
        <p:spPr>
          <a:xfrm flipV="1">
            <a:off x="1520736" y="4067616"/>
            <a:ext cx="773813" cy="10259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8" idx="4"/>
            <a:endCxn id="13" idx="0"/>
          </p:cNvCxnSpPr>
          <p:nvPr/>
        </p:nvCxnSpPr>
        <p:spPr>
          <a:xfrm>
            <a:off x="6043220" y="4192270"/>
            <a:ext cx="14241" cy="9012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78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Node-Counting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923306" y="180566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6</a:t>
            </a:r>
            <a:r>
              <a:rPr lang="fr-FR" sz="3200" b="1" dirty="0" smtClean="0">
                <a:solidFill>
                  <a:schemeClr val="tx1"/>
                </a:solidFill>
              </a:rPr>
              <a:t>,6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74561" y="197917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8" name="Ellipse 7"/>
          <p:cNvSpPr/>
          <p:nvPr/>
        </p:nvSpPr>
        <p:spPr>
          <a:xfrm>
            <a:off x="5557221" y="3220273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2,</a:t>
            </a:r>
            <a:r>
              <a:rPr lang="fr-FR" sz="3200" b="1" dirty="0">
                <a:solidFill>
                  <a:schemeClr val="tx1"/>
                </a:solidFill>
              </a:rPr>
              <a:t>6</a:t>
            </a:r>
            <a:endParaRPr lang="fr-FR" sz="3200" b="1" dirty="0" smtClean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152203" y="323796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3,6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034737" y="5093560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1, 11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124200" y="5093560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1, 11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571462" y="5093560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1, 11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5" name="Connecteur droit 14"/>
          <p:cNvCxnSpPr>
            <a:stCxn id="6" idx="5"/>
            <a:endCxn id="8" idx="1"/>
          </p:cNvCxnSpPr>
          <p:nvPr/>
        </p:nvCxnSpPr>
        <p:spPr>
          <a:xfrm>
            <a:off x="4752957" y="2635315"/>
            <a:ext cx="946610" cy="727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9" idx="7"/>
            <a:endCxn id="6" idx="3"/>
          </p:cNvCxnSpPr>
          <p:nvPr/>
        </p:nvCxnSpPr>
        <p:spPr>
          <a:xfrm flipV="1">
            <a:off x="2981854" y="2635315"/>
            <a:ext cx="1083798" cy="7449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9" idx="5"/>
            <a:endCxn id="11" idx="0"/>
          </p:cNvCxnSpPr>
          <p:nvPr/>
        </p:nvCxnSpPr>
        <p:spPr>
          <a:xfrm>
            <a:off x="2981854" y="4067616"/>
            <a:ext cx="628345" cy="10259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0" idx="0"/>
            <a:endCxn id="9" idx="3"/>
          </p:cNvCxnSpPr>
          <p:nvPr/>
        </p:nvCxnSpPr>
        <p:spPr>
          <a:xfrm flipV="1">
            <a:off x="1520736" y="4067616"/>
            <a:ext cx="773813" cy="10259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8" idx="4"/>
            <a:endCxn id="13" idx="0"/>
          </p:cNvCxnSpPr>
          <p:nvPr/>
        </p:nvCxnSpPr>
        <p:spPr>
          <a:xfrm>
            <a:off x="6043220" y="4192270"/>
            <a:ext cx="14241" cy="9012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43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Node-Counting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923306" y="180566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6</a:t>
            </a:r>
            <a:r>
              <a:rPr lang="fr-FR" sz="3200" b="1" dirty="0" smtClean="0">
                <a:solidFill>
                  <a:schemeClr val="tx1"/>
                </a:solidFill>
              </a:rPr>
              <a:t>,6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74561" y="197917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8" name="Ellipse 7"/>
          <p:cNvSpPr/>
          <p:nvPr/>
        </p:nvSpPr>
        <p:spPr>
          <a:xfrm>
            <a:off x="5557221" y="3220273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2,</a:t>
            </a:r>
            <a:r>
              <a:rPr lang="fr-FR" sz="3200" b="1" dirty="0">
                <a:solidFill>
                  <a:schemeClr val="tx1"/>
                </a:solidFill>
              </a:rPr>
              <a:t>6</a:t>
            </a:r>
            <a:endParaRPr lang="fr-FR" sz="3200" b="1" dirty="0" smtClean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152203" y="323796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3,6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034737" y="5093560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1,6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124200" y="5093560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1,6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571462" y="5093560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1,6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5" name="Connecteur droit 14"/>
          <p:cNvCxnSpPr>
            <a:stCxn id="6" idx="5"/>
            <a:endCxn id="8" idx="1"/>
          </p:cNvCxnSpPr>
          <p:nvPr/>
        </p:nvCxnSpPr>
        <p:spPr>
          <a:xfrm>
            <a:off x="4752957" y="2635315"/>
            <a:ext cx="946610" cy="727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9" idx="7"/>
            <a:endCxn id="6" idx="3"/>
          </p:cNvCxnSpPr>
          <p:nvPr/>
        </p:nvCxnSpPr>
        <p:spPr>
          <a:xfrm flipV="1">
            <a:off x="2981854" y="2635315"/>
            <a:ext cx="1083798" cy="7449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9" idx="5"/>
            <a:endCxn id="11" idx="0"/>
          </p:cNvCxnSpPr>
          <p:nvPr/>
        </p:nvCxnSpPr>
        <p:spPr>
          <a:xfrm>
            <a:off x="2981854" y="4067616"/>
            <a:ext cx="628345" cy="10259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0" idx="0"/>
            <a:endCxn id="9" idx="3"/>
          </p:cNvCxnSpPr>
          <p:nvPr/>
        </p:nvCxnSpPr>
        <p:spPr>
          <a:xfrm flipV="1">
            <a:off x="1520736" y="4067616"/>
            <a:ext cx="773813" cy="10259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8" idx="4"/>
            <a:endCxn id="13" idx="0"/>
          </p:cNvCxnSpPr>
          <p:nvPr/>
        </p:nvCxnSpPr>
        <p:spPr>
          <a:xfrm>
            <a:off x="6043220" y="4192270"/>
            <a:ext cx="14241" cy="9012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25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7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Composition: </a:t>
            </a:r>
            <a:br>
              <a:rPr lang="en-US" dirty="0"/>
            </a:br>
            <a:r>
              <a:rPr lang="en-US" dirty="0"/>
              <a:t>Spanning Tree + Node Counting</a:t>
            </a:r>
            <a:endParaRPr lang="en-GB" dirty="0"/>
          </a:p>
        </p:txBody>
      </p:sp>
      <p:cxnSp>
        <p:nvCxnSpPr>
          <p:cNvPr id="79" name="Connecteur droit 78"/>
          <p:cNvCxnSpPr>
            <a:stCxn id="85" idx="5"/>
            <a:endCxn id="86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84" idx="4"/>
            <a:endCxn id="87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86" idx="5"/>
            <a:endCxn id="87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85" idx="4"/>
            <a:endCxn id="88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86" idx="3"/>
            <a:endCxn id="88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3,1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2,2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4,1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3,1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89" name="Connecteur droit 88"/>
          <p:cNvCxnSpPr>
            <a:stCxn id="85" idx="6"/>
            <a:endCxn id="84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5893605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5" name="Connecteur droit 94"/>
          <p:cNvCxnSpPr>
            <a:stCxn id="84" idx="6"/>
            <a:endCxn id="93" idx="2"/>
          </p:cNvCxnSpPr>
          <p:nvPr/>
        </p:nvCxnSpPr>
        <p:spPr>
          <a:xfrm>
            <a:off x="4561153" y="2365203"/>
            <a:ext cx="13324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601980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9" name="Connecteur droit 98"/>
          <p:cNvCxnSpPr>
            <a:stCxn id="98" idx="2"/>
            <a:endCxn id="87" idx="6"/>
          </p:cNvCxnSpPr>
          <p:nvPr/>
        </p:nvCxnSpPr>
        <p:spPr>
          <a:xfrm flipH="1">
            <a:off x="4585367" y="552221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1541" y="205271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23" name="Flèche vers la droite 22"/>
          <p:cNvSpPr/>
          <p:nvPr/>
        </p:nvSpPr>
        <p:spPr>
          <a:xfrm rot="10800000">
            <a:off x="5457290" y="2144420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vers la droite 39"/>
          <p:cNvSpPr/>
          <p:nvPr/>
        </p:nvSpPr>
        <p:spPr>
          <a:xfrm>
            <a:off x="4569289" y="217852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a droite 40"/>
          <p:cNvSpPr/>
          <p:nvPr/>
        </p:nvSpPr>
        <p:spPr>
          <a:xfrm rot="10800000">
            <a:off x="5592514" y="535028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a droite 41"/>
          <p:cNvSpPr/>
          <p:nvPr/>
        </p:nvSpPr>
        <p:spPr>
          <a:xfrm rot="13758920">
            <a:off x="3422571" y="479275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vers la droite 42"/>
          <p:cNvSpPr/>
          <p:nvPr/>
        </p:nvSpPr>
        <p:spPr>
          <a:xfrm rot="18409736">
            <a:off x="1791085" y="4880349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a droite 43"/>
          <p:cNvSpPr/>
          <p:nvPr/>
        </p:nvSpPr>
        <p:spPr>
          <a:xfrm rot="3544349">
            <a:off x="3104604" y="438753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82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7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Composition: </a:t>
            </a:r>
            <a:br>
              <a:rPr lang="en-US" dirty="0"/>
            </a:br>
            <a:r>
              <a:rPr lang="en-US" dirty="0"/>
              <a:t>Spanning Tree + Node Counting</a:t>
            </a:r>
            <a:endParaRPr lang="en-GB" dirty="0"/>
          </a:p>
        </p:txBody>
      </p:sp>
      <p:cxnSp>
        <p:nvCxnSpPr>
          <p:cNvPr id="79" name="Connecteur droit 78"/>
          <p:cNvCxnSpPr>
            <a:stCxn id="85" idx="5"/>
            <a:endCxn id="86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84" idx="4"/>
            <a:endCxn id="87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86" idx="5"/>
            <a:endCxn id="87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85" idx="4"/>
            <a:endCxn id="88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86" idx="3"/>
            <a:endCxn id="88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  <a:r>
              <a:rPr lang="fr-FR" sz="3200" b="1" dirty="0" smtClean="0">
                <a:solidFill>
                  <a:schemeClr val="tx1"/>
                </a:solidFill>
              </a:rPr>
              <a:t>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4,1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2</a:t>
            </a:r>
            <a:r>
              <a:rPr lang="fr-FR" sz="3200" b="1" dirty="0" smtClean="0">
                <a:solidFill>
                  <a:schemeClr val="tx1"/>
                </a:solidFill>
              </a:rPr>
              <a:t>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89" name="Connecteur droit 88"/>
          <p:cNvCxnSpPr>
            <a:stCxn id="85" idx="6"/>
            <a:endCxn id="84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5893605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5" name="Connecteur droit 94"/>
          <p:cNvCxnSpPr>
            <a:stCxn id="84" idx="6"/>
            <a:endCxn id="93" idx="2"/>
          </p:cNvCxnSpPr>
          <p:nvPr/>
        </p:nvCxnSpPr>
        <p:spPr>
          <a:xfrm>
            <a:off x="4561153" y="2365203"/>
            <a:ext cx="13324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601980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9" name="Connecteur droit 98"/>
          <p:cNvCxnSpPr>
            <a:stCxn id="98" idx="2"/>
            <a:endCxn id="87" idx="6"/>
          </p:cNvCxnSpPr>
          <p:nvPr/>
        </p:nvCxnSpPr>
        <p:spPr>
          <a:xfrm flipH="1">
            <a:off x="4585367" y="552221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1541" y="205271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23" name="Flèche vers la droite 22"/>
          <p:cNvSpPr/>
          <p:nvPr/>
        </p:nvSpPr>
        <p:spPr>
          <a:xfrm rot="10800000">
            <a:off x="5457290" y="2144420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a droite 40"/>
          <p:cNvSpPr/>
          <p:nvPr/>
        </p:nvSpPr>
        <p:spPr>
          <a:xfrm rot="10800000">
            <a:off x="5592514" y="535028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vers la droite 27"/>
          <p:cNvSpPr/>
          <p:nvPr/>
        </p:nvSpPr>
        <p:spPr>
          <a:xfrm rot="13758920">
            <a:off x="2151846" y="3248224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vers la droite 28"/>
          <p:cNvSpPr/>
          <p:nvPr/>
        </p:nvSpPr>
        <p:spPr>
          <a:xfrm rot="10800000">
            <a:off x="3138575" y="2175366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vers la droite 29"/>
          <p:cNvSpPr/>
          <p:nvPr/>
        </p:nvSpPr>
        <p:spPr>
          <a:xfrm rot="16200000">
            <a:off x="3856997" y="460921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vers la droite 30"/>
          <p:cNvSpPr/>
          <p:nvPr/>
        </p:nvSpPr>
        <p:spPr>
          <a:xfrm rot="16200000">
            <a:off x="1357510" y="467061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10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7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Composition: </a:t>
            </a:r>
            <a:br>
              <a:rPr lang="en-US" dirty="0"/>
            </a:br>
            <a:r>
              <a:rPr lang="en-US" dirty="0"/>
              <a:t>Spanning Tree + Node Counting</a:t>
            </a:r>
            <a:endParaRPr lang="en-GB" dirty="0"/>
          </a:p>
        </p:txBody>
      </p:sp>
      <p:cxnSp>
        <p:nvCxnSpPr>
          <p:cNvPr id="79" name="Connecteur droit 78"/>
          <p:cNvCxnSpPr>
            <a:stCxn id="85" idx="5"/>
            <a:endCxn id="86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84" idx="4"/>
            <a:endCxn id="87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86" idx="5"/>
            <a:endCxn id="87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85" idx="4"/>
            <a:endCxn id="88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86" idx="3"/>
            <a:endCxn id="88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4</a:t>
            </a:r>
            <a:r>
              <a:rPr lang="fr-FR" sz="3200" b="1" dirty="0" smtClean="0">
                <a:solidFill>
                  <a:schemeClr val="tx1"/>
                </a:solidFill>
              </a:rPr>
              <a:t>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7,7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1</a:t>
            </a:r>
            <a:r>
              <a:rPr lang="fr-FR" sz="3200" b="1" dirty="0" smtClean="0">
                <a:solidFill>
                  <a:schemeClr val="tx1"/>
                </a:solidFill>
              </a:rPr>
              <a:t>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2</a:t>
            </a:r>
            <a:r>
              <a:rPr lang="fr-FR" sz="3200" b="1" dirty="0" smtClean="0">
                <a:solidFill>
                  <a:schemeClr val="tx1"/>
                </a:solidFill>
              </a:rPr>
              <a:t>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89" name="Connecteur droit 88"/>
          <p:cNvCxnSpPr>
            <a:stCxn id="85" idx="6"/>
            <a:endCxn id="84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5893605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5" name="Connecteur droit 94"/>
          <p:cNvCxnSpPr>
            <a:stCxn id="84" idx="6"/>
            <a:endCxn id="93" idx="2"/>
          </p:cNvCxnSpPr>
          <p:nvPr/>
        </p:nvCxnSpPr>
        <p:spPr>
          <a:xfrm>
            <a:off x="4561153" y="2365203"/>
            <a:ext cx="13324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601980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9" name="Connecteur droit 98"/>
          <p:cNvCxnSpPr>
            <a:stCxn id="98" idx="2"/>
            <a:endCxn id="87" idx="6"/>
          </p:cNvCxnSpPr>
          <p:nvPr/>
        </p:nvCxnSpPr>
        <p:spPr>
          <a:xfrm flipH="1">
            <a:off x="4585367" y="552221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1541" y="205271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23" name="Flèche vers la droite 22"/>
          <p:cNvSpPr/>
          <p:nvPr/>
        </p:nvSpPr>
        <p:spPr>
          <a:xfrm rot="10800000">
            <a:off x="5457290" y="2144420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a droite 40"/>
          <p:cNvSpPr/>
          <p:nvPr/>
        </p:nvSpPr>
        <p:spPr>
          <a:xfrm rot="10800000">
            <a:off x="5592514" y="535028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vers la droite 27"/>
          <p:cNvSpPr/>
          <p:nvPr/>
        </p:nvSpPr>
        <p:spPr>
          <a:xfrm rot="13758920">
            <a:off x="2151846" y="3248224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vers la droite 28"/>
          <p:cNvSpPr/>
          <p:nvPr/>
        </p:nvSpPr>
        <p:spPr>
          <a:xfrm rot="10800000">
            <a:off x="3138575" y="2175366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vers la droite 29"/>
          <p:cNvSpPr/>
          <p:nvPr/>
        </p:nvSpPr>
        <p:spPr>
          <a:xfrm rot="16200000">
            <a:off x="3856997" y="460921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vers la droite 30"/>
          <p:cNvSpPr/>
          <p:nvPr/>
        </p:nvSpPr>
        <p:spPr>
          <a:xfrm rot="16200000">
            <a:off x="1357510" y="467061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31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7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Composition: </a:t>
            </a:r>
            <a:br>
              <a:rPr lang="en-US" dirty="0"/>
            </a:br>
            <a:r>
              <a:rPr lang="en-US" dirty="0"/>
              <a:t>Spanning Tree + Node Counting</a:t>
            </a:r>
            <a:endParaRPr lang="en-GB" dirty="0"/>
          </a:p>
        </p:txBody>
      </p:sp>
      <p:cxnSp>
        <p:nvCxnSpPr>
          <p:cNvPr id="79" name="Connecteur droit 78"/>
          <p:cNvCxnSpPr>
            <a:stCxn id="85" idx="5"/>
            <a:endCxn id="86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84" idx="4"/>
            <a:endCxn id="87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86" idx="5"/>
            <a:endCxn id="87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85" idx="4"/>
            <a:endCxn id="88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86" idx="3"/>
            <a:endCxn id="88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4</a:t>
            </a:r>
            <a:r>
              <a:rPr lang="fr-FR" sz="3200" b="1" dirty="0" smtClean="0">
                <a:solidFill>
                  <a:schemeClr val="tx1"/>
                </a:solidFill>
              </a:rPr>
              <a:t>,7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7,7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1,7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2</a:t>
            </a:r>
            <a:r>
              <a:rPr lang="fr-FR" sz="3200" b="1" dirty="0" smtClean="0">
                <a:solidFill>
                  <a:schemeClr val="tx1"/>
                </a:solidFill>
              </a:rPr>
              <a:t>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1,7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89" name="Connecteur droit 88"/>
          <p:cNvCxnSpPr>
            <a:stCxn id="85" idx="6"/>
            <a:endCxn id="84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5893605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5" name="Connecteur droit 94"/>
          <p:cNvCxnSpPr>
            <a:stCxn id="84" idx="6"/>
            <a:endCxn id="93" idx="2"/>
          </p:cNvCxnSpPr>
          <p:nvPr/>
        </p:nvCxnSpPr>
        <p:spPr>
          <a:xfrm>
            <a:off x="4561153" y="2365203"/>
            <a:ext cx="13324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601980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9" name="Connecteur droit 98"/>
          <p:cNvCxnSpPr>
            <a:stCxn id="98" idx="2"/>
            <a:endCxn id="87" idx="6"/>
          </p:cNvCxnSpPr>
          <p:nvPr/>
        </p:nvCxnSpPr>
        <p:spPr>
          <a:xfrm flipH="1">
            <a:off x="4585367" y="552221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1541" y="205271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23" name="Flèche vers la droite 22"/>
          <p:cNvSpPr/>
          <p:nvPr/>
        </p:nvSpPr>
        <p:spPr>
          <a:xfrm rot="10800000">
            <a:off x="5457290" y="2144420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a droite 40"/>
          <p:cNvSpPr/>
          <p:nvPr/>
        </p:nvSpPr>
        <p:spPr>
          <a:xfrm rot="10800000">
            <a:off x="5592514" y="535028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vers la droite 27"/>
          <p:cNvSpPr/>
          <p:nvPr/>
        </p:nvSpPr>
        <p:spPr>
          <a:xfrm rot="13758920">
            <a:off x="2151846" y="3248224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vers la droite 28"/>
          <p:cNvSpPr/>
          <p:nvPr/>
        </p:nvSpPr>
        <p:spPr>
          <a:xfrm rot="10800000">
            <a:off x="3138575" y="2175366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vers la droite 29"/>
          <p:cNvSpPr/>
          <p:nvPr/>
        </p:nvSpPr>
        <p:spPr>
          <a:xfrm rot="16200000">
            <a:off x="3856997" y="460921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vers la droite 30"/>
          <p:cNvSpPr/>
          <p:nvPr/>
        </p:nvSpPr>
        <p:spPr>
          <a:xfrm rot="16200000">
            <a:off x="1357510" y="467061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87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7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Composition: </a:t>
            </a:r>
            <a:br>
              <a:rPr lang="en-US" dirty="0"/>
            </a:br>
            <a:r>
              <a:rPr lang="en-US" dirty="0"/>
              <a:t>Spanning Tree + Node Counting</a:t>
            </a:r>
            <a:endParaRPr lang="en-GB" dirty="0"/>
          </a:p>
        </p:txBody>
      </p:sp>
      <p:cxnSp>
        <p:nvCxnSpPr>
          <p:cNvPr id="79" name="Connecteur droit 78"/>
          <p:cNvCxnSpPr>
            <a:stCxn id="85" idx="5"/>
            <a:endCxn id="86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84" idx="4"/>
            <a:endCxn id="87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86" idx="5"/>
            <a:endCxn id="87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85" idx="4"/>
            <a:endCxn id="88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86" idx="3"/>
            <a:endCxn id="88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4</a:t>
            </a:r>
            <a:r>
              <a:rPr lang="fr-FR" sz="3200" b="1" dirty="0" smtClean="0">
                <a:solidFill>
                  <a:schemeClr val="tx1"/>
                </a:solidFill>
              </a:rPr>
              <a:t>,7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7,7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1,7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2,7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1,7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89" name="Connecteur droit 88"/>
          <p:cNvCxnSpPr>
            <a:stCxn id="85" idx="6"/>
            <a:endCxn id="84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5893605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1,7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5" name="Connecteur droit 94"/>
          <p:cNvCxnSpPr>
            <a:stCxn id="84" idx="6"/>
            <a:endCxn id="93" idx="2"/>
          </p:cNvCxnSpPr>
          <p:nvPr/>
        </p:nvCxnSpPr>
        <p:spPr>
          <a:xfrm>
            <a:off x="4561153" y="2365203"/>
            <a:ext cx="13324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601980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1,1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9" name="Connecteur droit 98"/>
          <p:cNvCxnSpPr>
            <a:stCxn id="98" idx="2"/>
            <a:endCxn id="87" idx="6"/>
          </p:cNvCxnSpPr>
          <p:nvPr/>
        </p:nvCxnSpPr>
        <p:spPr>
          <a:xfrm flipH="1">
            <a:off x="4585367" y="552221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1541" y="205271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23" name="Flèche vers la droite 22"/>
          <p:cNvSpPr/>
          <p:nvPr/>
        </p:nvSpPr>
        <p:spPr>
          <a:xfrm rot="10800000">
            <a:off x="5457290" y="2144420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a droite 40"/>
          <p:cNvSpPr/>
          <p:nvPr/>
        </p:nvSpPr>
        <p:spPr>
          <a:xfrm rot="10800000">
            <a:off x="5592514" y="535028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vers la droite 27"/>
          <p:cNvSpPr/>
          <p:nvPr/>
        </p:nvSpPr>
        <p:spPr>
          <a:xfrm rot="13758920">
            <a:off x="2151846" y="3248224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vers la droite 28"/>
          <p:cNvSpPr/>
          <p:nvPr/>
        </p:nvSpPr>
        <p:spPr>
          <a:xfrm rot="10800000">
            <a:off x="3138575" y="2175366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vers la droite 29"/>
          <p:cNvSpPr/>
          <p:nvPr/>
        </p:nvSpPr>
        <p:spPr>
          <a:xfrm rot="16200000">
            <a:off x="3856997" y="460921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vers la droite 30"/>
          <p:cNvSpPr/>
          <p:nvPr/>
        </p:nvSpPr>
        <p:spPr>
          <a:xfrm rot="16200000">
            <a:off x="1357510" y="467061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769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7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Composition: </a:t>
            </a:r>
            <a:br>
              <a:rPr lang="en-US" dirty="0"/>
            </a:br>
            <a:r>
              <a:rPr lang="en-US" dirty="0"/>
              <a:t>Spanning Tree + Node Counting</a:t>
            </a:r>
            <a:endParaRPr lang="en-GB" dirty="0"/>
          </a:p>
        </p:txBody>
      </p:sp>
      <p:cxnSp>
        <p:nvCxnSpPr>
          <p:cNvPr id="79" name="Connecteur droit 78"/>
          <p:cNvCxnSpPr>
            <a:stCxn id="85" idx="5"/>
            <a:endCxn id="86" idx="1"/>
          </p:cNvCxnSpPr>
          <p:nvPr/>
        </p:nvCxnSpPr>
        <p:spPr>
          <a:xfrm>
            <a:off x="1866897" y="270885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84" idx="4"/>
            <a:endCxn id="87" idx="0"/>
          </p:cNvCxnSpPr>
          <p:nvPr/>
        </p:nvCxnSpPr>
        <p:spPr>
          <a:xfrm>
            <a:off x="4075155" y="285120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86" idx="5"/>
            <a:endCxn id="87" idx="1"/>
          </p:cNvCxnSpPr>
          <p:nvPr/>
        </p:nvCxnSpPr>
        <p:spPr>
          <a:xfrm>
            <a:off x="3180415" y="4360773"/>
            <a:ext cx="575301" cy="8177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85" idx="4"/>
            <a:endCxn id="88" idx="0"/>
          </p:cNvCxnSpPr>
          <p:nvPr/>
        </p:nvCxnSpPr>
        <p:spPr>
          <a:xfrm>
            <a:off x="1523245" y="2851201"/>
            <a:ext cx="29247" cy="2254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86" idx="3"/>
            <a:endCxn id="88" idx="7"/>
          </p:cNvCxnSpPr>
          <p:nvPr/>
        </p:nvCxnSpPr>
        <p:spPr>
          <a:xfrm flipH="1">
            <a:off x="1896144" y="436077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Ellipse 83"/>
          <p:cNvSpPr/>
          <p:nvPr/>
        </p:nvSpPr>
        <p:spPr>
          <a:xfrm>
            <a:off x="358915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4</a:t>
            </a:r>
            <a:r>
              <a:rPr lang="fr-FR" sz="3200" b="1" dirty="0" smtClean="0">
                <a:solidFill>
                  <a:schemeClr val="tx1"/>
                </a:solidFill>
              </a:rPr>
              <a:t>,7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1037246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7,7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2350764" y="353112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1,7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361337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2,7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1066493" y="510559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1,7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89" name="Connecteur droit 88"/>
          <p:cNvCxnSpPr>
            <a:stCxn id="85" idx="6"/>
            <a:endCxn id="84" idx="2"/>
          </p:cNvCxnSpPr>
          <p:nvPr/>
        </p:nvCxnSpPr>
        <p:spPr>
          <a:xfrm>
            <a:off x="2009243" y="236520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5893605" y="187920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1,7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5" name="Connecteur droit 94"/>
          <p:cNvCxnSpPr>
            <a:stCxn id="84" idx="6"/>
            <a:endCxn id="93" idx="2"/>
          </p:cNvCxnSpPr>
          <p:nvPr/>
        </p:nvCxnSpPr>
        <p:spPr>
          <a:xfrm>
            <a:off x="4561153" y="2365203"/>
            <a:ext cx="13324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Ellipse 97"/>
          <p:cNvSpPr/>
          <p:nvPr/>
        </p:nvSpPr>
        <p:spPr>
          <a:xfrm>
            <a:off x="6019800" y="503621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1,7</a:t>
            </a:r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99" name="Connecteur droit 98"/>
          <p:cNvCxnSpPr>
            <a:stCxn id="98" idx="2"/>
            <a:endCxn id="87" idx="6"/>
          </p:cNvCxnSpPr>
          <p:nvPr/>
        </p:nvCxnSpPr>
        <p:spPr>
          <a:xfrm flipH="1">
            <a:off x="4585367" y="552221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11541" y="2052714"/>
            <a:ext cx="51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</a:t>
            </a:r>
            <a:endParaRPr lang="en-US" sz="3200" b="1" i="1" dirty="0"/>
          </a:p>
        </p:txBody>
      </p:sp>
      <p:sp>
        <p:nvSpPr>
          <p:cNvPr id="23" name="Flèche vers la droite 22"/>
          <p:cNvSpPr/>
          <p:nvPr/>
        </p:nvSpPr>
        <p:spPr>
          <a:xfrm rot="10800000">
            <a:off x="5457290" y="2144420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a droite 40"/>
          <p:cNvSpPr/>
          <p:nvPr/>
        </p:nvSpPr>
        <p:spPr>
          <a:xfrm rot="10800000">
            <a:off x="5592514" y="535028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vers la droite 27"/>
          <p:cNvSpPr/>
          <p:nvPr/>
        </p:nvSpPr>
        <p:spPr>
          <a:xfrm rot="13758920">
            <a:off x="2151846" y="3248224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vers la droite 28"/>
          <p:cNvSpPr/>
          <p:nvPr/>
        </p:nvSpPr>
        <p:spPr>
          <a:xfrm rot="10800000">
            <a:off x="3138575" y="2175366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vers la droite 29"/>
          <p:cNvSpPr/>
          <p:nvPr/>
        </p:nvSpPr>
        <p:spPr>
          <a:xfrm rot="16200000">
            <a:off x="3856997" y="4609215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vers la droite 30"/>
          <p:cNvSpPr/>
          <p:nvPr/>
        </p:nvSpPr>
        <p:spPr>
          <a:xfrm rot="16200000">
            <a:off x="1357510" y="4670618"/>
            <a:ext cx="436315" cy="3733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78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Systems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4800" y="1597025"/>
            <a:ext cx="4419600" cy="45259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Machines ≈ Processes</a:t>
            </a:r>
          </a:p>
          <a:p>
            <a:r>
              <a:rPr lang="en-US" dirty="0" smtClean="0"/>
              <a:t>Characteristics:</a:t>
            </a:r>
          </a:p>
          <a:p>
            <a:pPr lvl="1"/>
            <a:r>
              <a:rPr lang="en-US" dirty="0" smtClean="0"/>
              <a:t>No central control</a:t>
            </a:r>
          </a:p>
          <a:p>
            <a:pPr lvl="2"/>
            <a:r>
              <a:rPr lang="en-US" dirty="0" smtClean="0"/>
              <a:t>Local programs</a:t>
            </a:r>
          </a:p>
          <a:p>
            <a:pPr lvl="2"/>
            <a:r>
              <a:rPr lang="en-US" dirty="0" smtClean="0"/>
              <a:t>Local memories</a:t>
            </a:r>
          </a:p>
          <a:p>
            <a:pPr lvl="1"/>
            <a:r>
              <a:rPr lang="en-US" dirty="0" smtClean="0"/>
              <a:t>Asynchronous</a:t>
            </a:r>
          </a:p>
          <a:p>
            <a:pPr lvl="1"/>
            <a:r>
              <a:rPr lang="en-US" dirty="0" smtClean="0"/>
              <a:t>No global time</a:t>
            </a:r>
          </a:p>
          <a:p>
            <a:pPr lvl="1"/>
            <a:r>
              <a:rPr lang="en-US" dirty="0" smtClean="0"/>
              <a:t>Interconnected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7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2" y="1738313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5" y="3429000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5" y="4895321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07" y="4895321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07" y="1738313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11"/>
          <p:cNvCxnSpPr>
            <a:stCxn id="7" idx="3"/>
            <a:endCxn id="8" idx="0"/>
          </p:cNvCxnSpPr>
          <p:nvPr/>
        </p:nvCxnSpPr>
        <p:spPr>
          <a:xfrm>
            <a:off x="1226077" y="2239206"/>
            <a:ext cx="744016" cy="1189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2"/>
            <a:endCxn id="10" idx="0"/>
          </p:cNvCxnSpPr>
          <p:nvPr/>
        </p:nvCxnSpPr>
        <p:spPr>
          <a:xfrm>
            <a:off x="3251745" y="2740098"/>
            <a:ext cx="0" cy="2155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8" idx="2"/>
            <a:endCxn id="10" idx="1"/>
          </p:cNvCxnSpPr>
          <p:nvPr/>
        </p:nvCxnSpPr>
        <p:spPr>
          <a:xfrm>
            <a:off x="1970093" y="4430785"/>
            <a:ext cx="740314" cy="9654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7" idx="2"/>
            <a:endCxn id="9" idx="0"/>
          </p:cNvCxnSpPr>
          <p:nvPr/>
        </p:nvCxnSpPr>
        <p:spPr>
          <a:xfrm>
            <a:off x="684740" y="2740098"/>
            <a:ext cx="3" cy="2155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8" idx="2"/>
            <a:endCxn id="9" idx="3"/>
          </p:cNvCxnSpPr>
          <p:nvPr/>
        </p:nvCxnSpPr>
        <p:spPr>
          <a:xfrm flipH="1">
            <a:off x="1226080" y="4430785"/>
            <a:ext cx="744013" cy="9654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7" idx="3"/>
            <a:endCxn id="11" idx="1"/>
          </p:cNvCxnSpPr>
          <p:nvPr/>
        </p:nvCxnSpPr>
        <p:spPr>
          <a:xfrm>
            <a:off x="1226077" y="2239206"/>
            <a:ext cx="14843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56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 of Self-Stabilization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844" y="1600200"/>
            <a:ext cx="8475156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Temporary Loss of Safety</a:t>
            </a:r>
          </a:p>
          <a:p>
            <a:pPr lvl="1"/>
            <a:r>
              <a:rPr lang="en-GB" dirty="0" smtClean="0"/>
              <a:t>Goal: Minimize the stabilization time</a:t>
            </a:r>
          </a:p>
          <a:p>
            <a:pPr lvl="1"/>
            <a:r>
              <a:rPr lang="en-GB" dirty="0" smtClean="0"/>
              <a:t>Stronger forms of Self-Stabilization</a:t>
            </a:r>
          </a:p>
          <a:p>
            <a:pPr lvl="2"/>
            <a:r>
              <a:rPr lang="en-GB" dirty="0" smtClean="0"/>
              <a:t>Fault</a:t>
            </a:r>
            <a:r>
              <a:rPr lang="en-GB" dirty="0"/>
              <a:t>-Containment </a:t>
            </a:r>
            <a:r>
              <a:rPr lang="en-GB" dirty="0" smtClean="0"/>
              <a:t>[</a:t>
            </a:r>
            <a:r>
              <a:rPr lang="en-US" dirty="0" err="1" smtClean="0"/>
              <a:t>Ghosh</a:t>
            </a:r>
            <a:r>
              <a:rPr lang="en-GB" dirty="0" smtClean="0"/>
              <a:t> </a:t>
            </a:r>
            <a:r>
              <a:rPr lang="en-GB" dirty="0"/>
              <a:t>&amp; al, 1996], </a:t>
            </a:r>
            <a:endParaRPr lang="en-GB" dirty="0" smtClean="0"/>
          </a:p>
          <a:p>
            <a:pPr lvl="2"/>
            <a:r>
              <a:rPr lang="en-GB" dirty="0" err="1" smtClean="0"/>
              <a:t>Superstabilization</a:t>
            </a:r>
            <a:r>
              <a:rPr lang="en-GB" dirty="0" smtClean="0"/>
              <a:t> </a:t>
            </a:r>
            <a:r>
              <a:rPr lang="en-GB" dirty="0"/>
              <a:t>[</a:t>
            </a:r>
            <a:r>
              <a:rPr lang="en-GB" dirty="0" err="1"/>
              <a:t>Dolev</a:t>
            </a:r>
            <a:r>
              <a:rPr lang="en-GB" dirty="0"/>
              <a:t> &amp; al, 1997], </a:t>
            </a:r>
            <a:endParaRPr lang="en-GB" dirty="0" smtClean="0"/>
          </a:p>
          <a:p>
            <a:pPr lvl="2"/>
            <a:r>
              <a:rPr lang="en-GB" dirty="0" smtClean="0"/>
              <a:t>Safe </a:t>
            </a:r>
            <a:r>
              <a:rPr lang="en-GB" dirty="0"/>
              <a:t>Convergence [</a:t>
            </a:r>
            <a:r>
              <a:rPr lang="en-GB" dirty="0" err="1"/>
              <a:t>Kakugawa</a:t>
            </a:r>
            <a:r>
              <a:rPr lang="en-GB" dirty="0"/>
              <a:t> &amp; al, 2002], </a:t>
            </a:r>
          </a:p>
          <a:p>
            <a:pPr lvl="2"/>
            <a:r>
              <a:rPr lang="en-GB" dirty="0" smtClean="0"/>
              <a:t>…</a:t>
            </a:r>
          </a:p>
          <a:p>
            <a:r>
              <a:rPr lang="en-US" dirty="0" smtClean="0"/>
              <a:t>No </a:t>
            </a:r>
            <a:r>
              <a:rPr lang="en-US" dirty="0"/>
              <a:t>local detection of stabilization</a:t>
            </a:r>
          </a:p>
          <a:p>
            <a:pPr lvl="1"/>
            <a:r>
              <a:rPr lang="en-GB" dirty="0"/>
              <a:t>Permanent local </a:t>
            </a:r>
            <a:r>
              <a:rPr lang="en-GB" dirty="0" smtClean="0"/>
              <a:t>checks</a:t>
            </a:r>
          </a:p>
          <a:p>
            <a:r>
              <a:rPr lang="en-GB" dirty="0" smtClean="0"/>
              <a:t>Overhead</a:t>
            </a:r>
            <a:endParaRPr lang="en-GB" dirty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12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	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Complexity</a:t>
            </a:r>
          </a:p>
          <a:p>
            <a:pPr lvl="1"/>
            <a:r>
              <a:rPr lang="en-US" dirty="0" smtClean="0"/>
              <a:t>Mainly, the Stabilization Time</a:t>
            </a:r>
          </a:p>
          <a:p>
            <a:r>
              <a:rPr lang="en-US" dirty="0" smtClean="0"/>
              <a:t>Memory Requirement</a:t>
            </a:r>
          </a:p>
          <a:p>
            <a:r>
              <a:rPr lang="en-US" dirty="0" smtClean="0"/>
              <a:t>Overhead (</a:t>
            </a:r>
            <a:r>
              <a:rPr lang="en-US" dirty="0" err="1" smtClean="0"/>
              <a:t>Algo</a:t>
            </a:r>
            <a:r>
              <a:rPr lang="en-US" baseline="-25000" dirty="0" err="1" smtClean="0"/>
              <a:t>Self</a:t>
            </a:r>
            <a:r>
              <a:rPr lang="en-US" dirty="0" smtClean="0"/>
              <a:t>/</a:t>
            </a:r>
            <a:r>
              <a:rPr lang="en-US" dirty="0" err="1" smtClean="0"/>
              <a:t>OptAlgo</a:t>
            </a:r>
            <a:r>
              <a:rPr lang="en-US" baseline="-25000" dirty="0" err="1" smtClean="0"/>
              <a:t>Safe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Necessary </a:t>
            </a:r>
            <a:r>
              <a:rPr lang="en-US" dirty="0" err="1" smtClean="0"/>
              <a:t>knowledges</a:t>
            </a:r>
            <a:r>
              <a:rPr lang="en-US" dirty="0" smtClean="0"/>
              <a:t> (Local </a:t>
            </a:r>
            <a:r>
              <a:rPr lang="en-US" i="1" dirty="0" err="1" smtClean="0"/>
              <a:t>vs</a:t>
            </a:r>
            <a:r>
              <a:rPr lang="en-US" dirty="0" smtClean="0"/>
              <a:t> Global)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34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31616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Competitive Self-Stabilizing </a:t>
            </a:r>
            <a:br>
              <a:rPr lang="en-US" dirty="0" smtClean="0"/>
            </a:br>
            <a:r>
              <a:rPr lang="en-US" i="1" dirty="0"/>
              <a:t>k</a:t>
            </a:r>
            <a:r>
              <a:rPr lang="en-US" dirty="0" smtClean="0"/>
              <a:t>-Clustering</a:t>
            </a:r>
            <a:br>
              <a:rPr lang="en-US" dirty="0" smtClean="0"/>
            </a:br>
            <a:r>
              <a:rPr lang="en-US" sz="3100" dirty="0" smtClean="0"/>
              <a:t>[</a:t>
            </a:r>
            <a:r>
              <a:rPr lang="en-US" sz="3100" dirty="0" err="1" smtClean="0"/>
              <a:t>Datta</a:t>
            </a:r>
            <a:r>
              <a:rPr lang="en-US" sz="3100" dirty="0" smtClean="0"/>
              <a:t>, Devismes, </a:t>
            </a:r>
            <a:r>
              <a:rPr lang="en-US" sz="3100" dirty="0" err="1" smtClean="0"/>
              <a:t>Heurtefeux</a:t>
            </a:r>
            <a:r>
              <a:rPr lang="en-US" sz="3100" dirty="0"/>
              <a:t>, </a:t>
            </a:r>
            <a:r>
              <a:rPr lang="en-US" sz="3100" dirty="0" err="1"/>
              <a:t>Larmore</a:t>
            </a:r>
            <a:r>
              <a:rPr lang="en-US" sz="3100" dirty="0"/>
              <a:t>, </a:t>
            </a:r>
            <a:r>
              <a:rPr lang="en-US" sz="3100" dirty="0" err="1"/>
              <a:t>Rivierre</a:t>
            </a:r>
            <a:r>
              <a:rPr lang="en-US" sz="3100" dirty="0" smtClean="0"/>
              <a:t>, ICDCS’2012]</a:t>
            </a:r>
            <a:endParaRPr lang="en-US" sz="31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63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-Clustering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097297" y="309373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3305555" y="323608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7" idx="3"/>
            <a:endCxn id="24" idx="7"/>
          </p:cNvCxnSpPr>
          <p:nvPr/>
        </p:nvCxnSpPr>
        <p:spPr>
          <a:xfrm flipH="1">
            <a:off x="4981659" y="3093735"/>
            <a:ext cx="496332" cy="822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126544" y="474565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2819556" y="226408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67646" y="226408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581164" y="391600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843770" y="542109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96893" y="5490475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  <a:endCxn id="11" idx="2"/>
          </p:cNvCxnSpPr>
          <p:nvPr/>
        </p:nvCxnSpPr>
        <p:spPr>
          <a:xfrm>
            <a:off x="1239643" y="275008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5335645" y="226408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8" name="Connecteur droit 17"/>
          <p:cNvCxnSpPr>
            <a:stCxn id="11" idx="6"/>
            <a:endCxn id="17" idx="2"/>
          </p:cNvCxnSpPr>
          <p:nvPr/>
        </p:nvCxnSpPr>
        <p:spPr>
          <a:xfrm>
            <a:off x="3791553" y="2750083"/>
            <a:ext cx="1544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5250200" y="5421092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20" name="Connecteur droit 19"/>
          <p:cNvCxnSpPr>
            <a:stCxn id="19" idx="2"/>
            <a:endCxn id="14" idx="6"/>
          </p:cNvCxnSpPr>
          <p:nvPr/>
        </p:nvCxnSpPr>
        <p:spPr>
          <a:xfrm flipH="1">
            <a:off x="3815767" y="590709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6606997" y="3773656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640358" y="226408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561878" y="5322848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152008" y="3773656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25" name="Connecteur droit 24"/>
          <p:cNvCxnSpPr>
            <a:stCxn id="24" idx="3"/>
            <a:endCxn id="14" idx="7"/>
          </p:cNvCxnSpPr>
          <p:nvPr/>
        </p:nvCxnSpPr>
        <p:spPr>
          <a:xfrm flipH="1">
            <a:off x="3673421" y="4603307"/>
            <a:ext cx="620933" cy="960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17" idx="5"/>
            <a:endCxn id="21" idx="1"/>
          </p:cNvCxnSpPr>
          <p:nvPr/>
        </p:nvCxnSpPr>
        <p:spPr>
          <a:xfrm>
            <a:off x="6165296" y="3093735"/>
            <a:ext cx="584047" cy="822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22" idx="3"/>
            <a:endCxn id="21" idx="7"/>
          </p:cNvCxnSpPr>
          <p:nvPr/>
        </p:nvCxnSpPr>
        <p:spPr>
          <a:xfrm flipH="1">
            <a:off x="7436648" y="3093735"/>
            <a:ext cx="346056" cy="822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23" idx="0"/>
            <a:endCxn id="21" idx="5"/>
          </p:cNvCxnSpPr>
          <p:nvPr/>
        </p:nvCxnSpPr>
        <p:spPr>
          <a:xfrm flipH="1" flipV="1">
            <a:off x="7436648" y="4603307"/>
            <a:ext cx="611229" cy="7195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11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-Clustering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097297" y="309373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3305555" y="323608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7" idx="3"/>
            <a:endCxn id="24" idx="7"/>
          </p:cNvCxnSpPr>
          <p:nvPr/>
        </p:nvCxnSpPr>
        <p:spPr>
          <a:xfrm flipH="1">
            <a:off x="4981659" y="3093735"/>
            <a:ext cx="496332" cy="822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126544" y="474565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2819556" y="2264084"/>
            <a:ext cx="971997" cy="97199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67646" y="2264084"/>
            <a:ext cx="971997" cy="97199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581164" y="3916002"/>
            <a:ext cx="971997" cy="97199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843770" y="5421092"/>
            <a:ext cx="971997" cy="971997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96893" y="5490475"/>
            <a:ext cx="971997" cy="97199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  <a:endCxn id="11" idx="2"/>
          </p:cNvCxnSpPr>
          <p:nvPr/>
        </p:nvCxnSpPr>
        <p:spPr>
          <a:xfrm>
            <a:off x="1239643" y="275008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5335645" y="2264084"/>
            <a:ext cx="971997" cy="971997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8" name="Connecteur droit 17"/>
          <p:cNvCxnSpPr>
            <a:stCxn id="11" idx="6"/>
            <a:endCxn id="17" idx="2"/>
          </p:cNvCxnSpPr>
          <p:nvPr/>
        </p:nvCxnSpPr>
        <p:spPr>
          <a:xfrm>
            <a:off x="3791553" y="2750083"/>
            <a:ext cx="1544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5250200" y="5421092"/>
            <a:ext cx="971997" cy="971997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20" name="Connecteur droit 19"/>
          <p:cNvCxnSpPr>
            <a:stCxn id="19" idx="2"/>
            <a:endCxn id="14" idx="6"/>
          </p:cNvCxnSpPr>
          <p:nvPr/>
        </p:nvCxnSpPr>
        <p:spPr>
          <a:xfrm flipH="1">
            <a:off x="3815767" y="590709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6606997" y="3773656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640358" y="226408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561878" y="5322848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152008" y="3773656"/>
            <a:ext cx="971997" cy="971997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25" name="Connecteur droit 24"/>
          <p:cNvCxnSpPr>
            <a:stCxn id="24" idx="3"/>
            <a:endCxn id="14" idx="7"/>
          </p:cNvCxnSpPr>
          <p:nvPr/>
        </p:nvCxnSpPr>
        <p:spPr>
          <a:xfrm flipH="1">
            <a:off x="3673421" y="4603307"/>
            <a:ext cx="620933" cy="960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17" idx="5"/>
            <a:endCxn id="21" idx="1"/>
          </p:cNvCxnSpPr>
          <p:nvPr/>
        </p:nvCxnSpPr>
        <p:spPr>
          <a:xfrm>
            <a:off x="6165296" y="3093735"/>
            <a:ext cx="584047" cy="822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22" idx="3"/>
            <a:endCxn id="21" idx="7"/>
          </p:cNvCxnSpPr>
          <p:nvPr/>
        </p:nvCxnSpPr>
        <p:spPr>
          <a:xfrm flipH="1">
            <a:off x="7436648" y="3093735"/>
            <a:ext cx="346056" cy="822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23" idx="0"/>
            <a:endCxn id="21" idx="5"/>
          </p:cNvCxnSpPr>
          <p:nvPr/>
        </p:nvCxnSpPr>
        <p:spPr>
          <a:xfrm flipH="1" flipV="1">
            <a:off x="7436648" y="4603307"/>
            <a:ext cx="611229" cy="7195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81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 smtClean="0"/>
              <a:t>-Clustering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 </a:t>
            </a:r>
            <a:r>
              <a:rPr lang="en-US" i="1" dirty="0" smtClean="0"/>
              <a:t>k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097297" y="309373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3305555" y="323608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7" idx="3"/>
            <a:endCxn id="24" idx="7"/>
          </p:cNvCxnSpPr>
          <p:nvPr/>
        </p:nvCxnSpPr>
        <p:spPr>
          <a:xfrm flipH="1">
            <a:off x="4981659" y="3093735"/>
            <a:ext cx="496332" cy="822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126544" y="474565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2819556" y="2264084"/>
            <a:ext cx="971997" cy="97199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67646" y="2264084"/>
            <a:ext cx="971997" cy="97199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581164" y="3916002"/>
            <a:ext cx="971997" cy="971997"/>
          </a:xfrm>
          <a:prstGeom prst="ellipse">
            <a:avLst/>
          </a:prstGeom>
          <a:solidFill>
            <a:srgbClr val="FF0000"/>
          </a:solidFill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843770" y="5421092"/>
            <a:ext cx="971997" cy="971997"/>
          </a:xfrm>
          <a:prstGeom prst="ellipse">
            <a:avLst/>
          </a:prstGeom>
          <a:solidFill>
            <a:srgbClr val="00FF00"/>
          </a:solidFill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96893" y="5490475"/>
            <a:ext cx="971997" cy="97199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  <a:endCxn id="11" idx="2"/>
          </p:cNvCxnSpPr>
          <p:nvPr/>
        </p:nvCxnSpPr>
        <p:spPr>
          <a:xfrm>
            <a:off x="1239643" y="275008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5335645" y="2264084"/>
            <a:ext cx="971997" cy="971997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8" name="Connecteur droit 17"/>
          <p:cNvCxnSpPr>
            <a:stCxn id="11" idx="6"/>
            <a:endCxn id="17" idx="2"/>
          </p:cNvCxnSpPr>
          <p:nvPr/>
        </p:nvCxnSpPr>
        <p:spPr>
          <a:xfrm>
            <a:off x="3791553" y="2750083"/>
            <a:ext cx="1544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5250200" y="5421092"/>
            <a:ext cx="971997" cy="971997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20" name="Connecteur droit 19"/>
          <p:cNvCxnSpPr>
            <a:stCxn id="19" idx="2"/>
            <a:endCxn id="14" idx="6"/>
          </p:cNvCxnSpPr>
          <p:nvPr/>
        </p:nvCxnSpPr>
        <p:spPr>
          <a:xfrm flipH="1">
            <a:off x="3815767" y="590709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6606997" y="3773656"/>
            <a:ext cx="971997" cy="971997"/>
          </a:xfrm>
          <a:prstGeom prst="ellipse">
            <a:avLst/>
          </a:prstGeom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640358" y="226408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561878" y="5322848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152008" y="3773656"/>
            <a:ext cx="971997" cy="971997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25" name="Connecteur droit 24"/>
          <p:cNvCxnSpPr>
            <a:stCxn id="24" idx="3"/>
            <a:endCxn id="14" idx="7"/>
          </p:cNvCxnSpPr>
          <p:nvPr/>
        </p:nvCxnSpPr>
        <p:spPr>
          <a:xfrm flipH="1">
            <a:off x="3673421" y="4603307"/>
            <a:ext cx="620933" cy="960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17" idx="5"/>
            <a:endCxn id="21" idx="1"/>
          </p:cNvCxnSpPr>
          <p:nvPr/>
        </p:nvCxnSpPr>
        <p:spPr>
          <a:xfrm>
            <a:off x="6165296" y="3093735"/>
            <a:ext cx="584047" cy="822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22" idx="3"/>
            <a:endCxn id="21" idx="7"/>
          </p:cNvCxnSpPr>
          <p:nvPr/>
        </p:nvCxnSpPr>
        <p:spPr>
          <a:xfrm flipH="1">
            <a:off x="7436648" y="3093735"/>
            <a:ext cx="346056" cy="822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23" idx="0"/>
            <a:endCxn id="21" idx="5"/>
          </p:cNvCxnSpPr>
          <p:nvPr/>
        </p:nvCxnSpPr>
        <p:spPr>
          <a:xfrm flipH="1" flipV="1">
            <a:off x="7436648" y="4603307"/>
            <a:ext cx="611229" cy="7195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4662342" y="3425392"/>
            <a:ext cx="1502954" cy="213804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5569579" y="4425833"/>
            <a:ext cx="6526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≤</a:t>
            </a:r>
            <a:r>
              <a:rPr lang="en-US" sz="3200" i="1" dirty="0" smtClean="0"/>
              <a:t>k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420703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 smtClean="0"/>
              <a:t>-Clustering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Ex. </a:t>
            </a:r>
            <a:r>
              <a:rPr lang="en-US" i="1" dirty="0" smtClean="0"/>
              <a:t>k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6" name="Connecteur droit 5"/>
          <p:cNvCxnSpPr>
            <a:stCxn id="12" idx="5"/>
            <a:endCxn id="13" idx="1"/>
          </p:cNvCxnSpPr>
          <p:nvPr/>
        </p:nvCxnSpPr>
        <p:spPr>
          <a:xfrm>
            <a:off x="1097297" y="3093735"/>
            <a:ext cx="626213" cy="964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11" idx="4"/>
            <a:endCxn id="14" idx="0"/>
          </p:cNvCxnSpPr>
          <p:nvPr/>
        </p:nvCxnSpPr>
        <p:spPr>
          <a:xfrm>
            <a:off x="3305555" y="3236081"/>
            <a:ext cx="24214" cy="2185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17" idx="3"/>
            <a:endCxn id="24" idx="7"/>
          </p:cNvCxnSpPr>
          <p:nvPr/>
        </p:nvCxnSpPr>
        <p:spPr>
          <a:xfrm flipH="1">
            <a:off x="4981659" y="3093735"/>
            <a:ext cx="496332" cy="822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13" idx="3"/>
            <a:endCxn id="15" idx="7"/>
          </p:cNvCxnSpPr>
          <p:nvPr/>
        </p:nvCxnSpPr>
        <p:spPr>
          <a:xfrm flipH="1">
            <a:off x="1126544" y="4745653"/>
            <a:ext cx="596966" cy="88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1581164" y="3916002"/>
            <a:ext cx="971997" cy="971997"/>
          </a:xfrm>
          <a:prstGeom prst="ellipse">
            <a:avLst/>
          </a:prstGeom>
          <a:solidFill>
            <a:srgbClr val="FF0000"/>
          </a:solidFill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843770" y="5421092"/>
            <a:ext cx="971997" cy="971997"/>
          </a:xfrm>
          <a:prstGeom prst="ellipse">
            <a:avLst/>
          </a:prstGeom>
          <a:solidFill>
            <a:srgbClr val="00FF00"/>
          </a:solidFill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15"/>
          <p:cNvCxnSpPr>
            <a:stCxn id="12" idx="6"/>
            <a:endCxn id="11" idx="2"/>
          </p:cNvCxnSpPr>
          <p:nvPr/>
        </p:nvCxnSpPr>
        <p:spPr>
          <a:xfrm>
            <a:off x="1239643" y="2750083"/>
            <a:ext cx="15799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1" idx="6"/>
            <a:endCxn id="17" idx="2"/>
          </p:cNvCxnSpPr>
          <p:nvPr/>
        </p:nvCxnSpPr>
        <p:spPr>
          <a:xfrm>
            <a:off x="3791553" y="2750083"/>
            <a:ext cx="1544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9" idx="2"/>
            <a:endCxn id="14" idx="6"/>
          </p:cNvCxnSpPr>
          <p:nvPr/>
        </p:nvCxnSpPr>
        <p:spPr>
          <a:xfrm flipH="1">
            <a:off x="3815767" y="5907091"/>
            <a:ext cx="1434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6606997" y="3773656"/>
            <a:ext cx="971997" cy="971997"/>
          </a:xfrm>
          <a:prstGeom prst="ellipse">
            <a:avLst/>
          </a:prstGeom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25" name="Connecteur droit 24"/>
          <p:cNvCxnSpPr>
            <a:stCxn id="24" idx="3"/>
            <a:endCxn id="14" idx="7"/>
          </p:cNvCxnSpPr>
          <p:nvPr/>
        </p:nvCxnSpPr>
        <p:spPr>
          <a:xfrm flipH="1">
            <a:off x="3673421" y="4603307"/>
            <a:ext cx="620933" cy="960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17" idx="5"/>
            <a:endCxn id="21" idx="1"/>
          </p:cNvCxnSpPr>
          <p:nvPr/>
        </p:nvCxnSpPr>
        <p:spPr>
          <a:xfrm>
            <a:off x="6165296" y="3093735"/>
            <a:ext cx="584047" cy="822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stCxn id="22" idx="3"/>
            <a:endCxn id="21" idx="7"/>
          </p:cNvCxnSpPr>
          <p:nvPr/>
        </p:nvCxnSpPr>
        <p:spPr>
          <a:xfrm flipH="1">
            <a:off x="7436648" y="3093735"/>
            <a:ext cx="346056" cy="822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23" idx="0"/>
            <a:endCxn id="21" idx="5"/>
          </p:cNvCxnSpPr>
          <p:nvPr/>
        </p:nvCxnSpPr>
        <p:spPr>
          <a:xfrm flipH="1" flipV="1">
            <a:off x="7436648" y="4603307"/>
            <a:ext cx="611229" cy="7195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lèche vers la droite 25"/>
          <p:cNvSpPr/>
          <p:nvPr/>
        </p:nvSpPr>
        <p:spPr>
          <a:xfrm rot="18141459">
            <a:off x="1011732" y="5152116"/>
            <a:ext cx="587857" cy="45913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èche vers la droite 30"/>
          <p:cNvSpPr/>
          <p:nvPr/>
        </p:nvSpPr>
        <p:spPr>
          <a:xfrm rot="3591567">
            <a:off x="972568" y="3045003"/>
            <a:ext cx="587857" cy="45913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èche vers la droite 31"/>
          <p:cNvSpPr/>
          <p:nvPr/>
        </p:nvSpPr>
        <p:spPr>
          <a:xfrm rot="10800000">
            <a:off x="2270179" y="2520516"/>
            <a:ext cx="587857" cy="45913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èche vers la droite 32"/>
          <p:cNvSpPr/>
          <p:nvPr/>
        </p:nvSpPr>
        <p:spPr>
          <a:xfrm rot="10800000">
            <a:off x="4662343" y="5683139"/>
            <a:ext cx="587857" cy="45913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èche vers la droite 33"/>
          <p:cNvSpPr/>
          <p:nvPr/>
        </p:nvSpPr>
        <p:spPr>
          <a:xfrm rot="7369406">
            <a:off x="3873487" y="4650794"/>
            <a:ext cx="587857" cy="45913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èche vers la droite 34"/>
          <p:cNvSpPr/>
          <p:nvPr/>
        </p:nvSpPr>
        <p:spPr>
          <a:xfrm rot="7369406">
            <a:off x="5041716" y="3121522"/>
            <a:ext cx="587857" cy="45913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èche vers la droite 35"/>
          <p:cNvSpPr/>
          <p:nvPr/>
        </p:nvSpPr>
        <p:spPr>
          <a:xfrm rot="6581730">
            <a:off x="7346429" y="3121522"/>
            <a:ext cx="587857" cy="45913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èche vers la droite 37"/>
          <p:cNvSpPr/>
          <p:nvPr/>
        </p:nvSpPr>
        <p:spPr>
          <a:xfrm rot="13687599">
            <a:off x="7509854" y="4819429"/>
            <a:ext cx="587857" cy="45913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2819556" y="2264084"/>
            <a:ext cx="971997" cy="97199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67646" y="2264084"/>
            <a:ext cx="971997" cy="97199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96893" y="5490475"/>
            <a:ext cx="971997" cy="97199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5335645" y="2264084"/>
            <a:ext cx="971997" cy="971997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250200" y="5421092"/>
            <a:ext cx="971997" cy="971997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640358" y="2264084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561878" y="5322848"/>
            <a:ext cx="971997" cy="971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152008" y="3773656"/>
            <a:ext cx="971997" cy="971997"/>
          </a:xfrm>
          <a:prstGeom prst="ellips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4662342" y="3425392"/>
            <a:ext cx="1502954" cy="213804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569579" y="4425833"/>
            <a:ext cx="6526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≤</a:t>
            </a:r>
            <a:r>
              <a:rPr lang="en-US" sz="3200" i="1" dirty="0" smtClean="0"/>
              <a:t>k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54847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 smtClean="0"/>
              <a:t>-</a:t>
            </a:r>
            <a:r>
              <a:rPr lang="en-US" dirty="0"/>
              <a:t>Clustering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Goal: </a:t>
            </a:r>
            <a:r>
              <a:rPr lang="en-US" dirty="0" smtClean="0"/>
              <a:t>Minimize the number of clusters</a:t>
            </a:r>
          </a:p>
          <a:p>
            <a:endParaRPr lang="en-US" dirty="0"/>
          </a:p>
          <a:p>
            <a:r>
              <a:rPr lang="en-US" dirty="0" smtClean="0"/>
              <a:t>Find the </a:t>
            </a:r>
            <a:r>
              <a:rPr lang="en-US" b="1" dirty="0" smtClean="0"/>
              <a:t>optimal</a:t>
            </a:r>
            <a:r>
              <a:rPr lang="en-US" dirty="0" smtClean="0"/>
              <a:t> </a:t>
            </a:r>
            <a:r>
              <a:rPr lang="en-US" i="1" dirty="0"/>
              <a:t>k</a:t>
            </a:r>
            <a:r>
              <a:rPr lang="en-US" dirty="0" smtClean="0"/>
              <a:t>-Clustering of an arbitrary graph is</a:t>
            </a:r>
            <a:r>
              <a:rPr lang="en-US" b="1" dirty="0" smtClean="0"/>
              <a:t> </a:t>
            </a:r>
            <a:r>
              <a:rPr lang="en-US" b="1" i="1" dirty="0" smtClean="0"/>
              <a:t>NP</a:t>
            </a:r>
            <a:r>
              <a:rPr lang="en-US" b="1" dirty="0" smtClean="0"/>
              <a:t>-Hard</a:t>
            </a:r>
            <a:r>
              <a:rPr lang="en-US" dirty="0" smtClean="0"/>
              <a:t> [</a:t>
            </a:r>
            <a:r>
              <a:rPr lang="en-US" dirty="0" err="1" smtClean="0"/>
              <a:t>Garey</a:t>
            </a:r>
            <a:r>
              <a:rPr lang="en-US" dirty="0" smtClean="0"/>
              <a:t> &amp; Johnson, 1979]</a:t>
            </a:r>
          </a:p>
          <a:p>
            <a:endParaRPr lang="en-US" dirty="0"/>
          </a:p>
          <a:p>
            <a:r>
              <a:rPr lang="en-US" b="1" dirty="0" smtClean="0"/>
              <a:t>Contribution: </a:t>
            </a:r>
            <a:r>
              <a:rPr lang="en-US" dirty="0" smtClean="0"/>
              <a:t>Self-stabilizing</a:t>
            </a:r>
            <a:r>
              <a:rPr lang="en-US" b="1" dirty="0" smtClean="0"/>
              <a:t> </a:t>
            </a:r>
            <a:r>
              <a:rPr lang="en-US" i="1" dirty="0" smtClean="0"/>
              <a:t>k</a:t>
            </a:r>
            <a:r>
              <a:rPr lang="en-US" dirty="0" smtClean="0"/>
              <a:t>-Clustering of </a:t>
            </a:r>
            <a:r>
              <a:rPr lang="en-US" b="1" dirty="0" smtClean="0"/>
              <a:t>bounded size</a:t>
            </a:r>
            <a:endParaRPr lang="en-US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1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Solution for tree</a:t>
            </a:r>
            <a:r>
              <a:rPr lang="en-US" dirty="0"/>
              <a:t> </a:t>
            </a:r>
            <a:r>
              <a:rPr lang="en-US" dirty="0" smtClean="0"/>
              <a:t>networks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Generalization for arbitrary connect networks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Study of special cases: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Unit Disk Graphs (UDG)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Approximate Disk Graphs (ADG)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94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dirty="0" err="1"/>
              <a:t>Clusterheads</a:t>
            </a:r>
            <a:r>
              <a:rPr lang="en-US" dirty="0"/>
              <a:t> Selection: </a:t>
            </a:r>
            <a:r>
              <a:rPr lang="en-US" i="1" dirty="0" smtClean="0"/>
              <a:t>α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840" y="1097632"/>
            <a:ext cx="4860758" cy="572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0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Systems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4799" y="1597025"/>
            <a:ext cx="4932747" cy="4525963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Machines ≈ Processes</a:t>
            </a:r>
          </a:p>
          <a:p>
            <a:r>
              <a:rPr lang="en-US" dirty="0" smtClean="0"/>
              <a:t>Characteristics:</a:t>
            </a:r>
          </a:p>
          <a:p>
            <a:pPr lvl="1"/>
            <a:r>
              <a:rPr lang="en-US" dirty="0" smtClean="0"/>
              <a:t>No central control</a:t>
            </a:r>
          </a:p>
          <a:p>
            <a:pPr lvl="2"/>
            <a:r>
              <a:rPr lang="en-US" dirty="0" smtClean="0"/>
              <a:t>Local programs</a:t>
            </a:r>
          </a:p>
          <a:p>
            <a:pPr lvl="2"/>
            <a:r>
              <a:rPr lang="en-US" dirty="0" smtClean="0"/>
              <a:t>Local memories</a:t>
            </a:r>
          </a:p>
          <a:p>
            <a:pPr lvl="1"/>
            <a:r>
              <a:rPr lang="en-US" dirty="0" smtClean="0"/>
              <a:t>Asynchronous</a:t>
            </a:r>
          </a:p>
          <a:p>
            <a:pPr lvl="1"/>
            <a:r>
              <a:rPr lang="en-US" dirty="0" smtClean="0"/>
              <a:t>No global time</a:t>
            </a:r>
          </a:p>
          <a:p>
            <a:pPr lvl="1"/>
            <a:r>
              <a:rPr lang="en-US" dirty="0" smtClean="0"/>
              <a:t>Interconnected</a:t>
            </a:r>
          </a:p>
          <a:p>
            <a:pPr lvl="2"/>
            <a:r>
              <a:rPr lang="en-US" dirty="0" smtClean="0"/>
              <a:t>Asynchronous &amp; FIFO message-passing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16/12/2013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7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2" y="1738313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5" y="3429000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5" y="4895321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07" y="4895321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07" y="1738313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11"/>
          <p:cNvCxnSpPr>
            <a:stCxn id="7" idx="3"/>
            <a:endCxn id="8" idx="0"/>
          </p:cNvCxnSpPr>
          <p:nvPr/>
        </p:nvCxnSpPr>
        <p:spPr>
          <a:xfrm>
            <a:off x="1226077" y="2239206"/>
            <a:ext cx="744016" cy="1189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8" idx="2"/>
            <a:endCxn id="10" idx="1"/>
          </p:cNvCxnSpPr>
          <p:nvPr/>
        </p:nvCxnSpPr>
        <p:spPr>
          <a:xfrm>
            <a:off x="1970093" y="4430785"/>
            <a:ext cx="740314" cy="9654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8" idx="2"/>
            <a:endCxn id="9" idx="3"/>
          </p:cNvCxnSpPr>
          <p:nvPr/>
        </p:nvCxnSpPr>
        <p:spPr>
          <a:xfrm flipH="1">
            <a:off x="1226080" y="4430785"/>
            <a:ext cx="744013" cy="9654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635" y="2844797"/>
            <a:ext cx="1028635" cy="728135"/>
          </a:xfrm>
          <a:prstGeom prst="rect">
            <a:avLst/>
          </a:prstGeom>
        </p:spPr>
      </p:pic>
      <p:sp>
        <p:nvSpPr>
          <p:cNvPr id="16" name="Flèche vers le bas 15"/>
          <p:cNvSpPr/>
          <p:nvPr/>
        </p:nvSpPr>
        <p:spPr>
          <a:xfrm>
            <a:off x="3454436" y="3403598"/>
            <a:ext cx="270918" cy="3386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635" y="4167186"/>
            <a:ext cx="1028635" cy="728135"/>
          </a:xfrm>
          <a:prstGeom prst="rect">
            <a:avLst/>
          </a:prstGeom>
        </p:spPr>
      </p:pic>
      <p:sp>
        <p:nvSpPr>
          <p:cNvPr id="22" name="Flèche vers le bas 21"/>
          <p:cNvSpPr/>
          <p:nvPr/>
        </p:nvSpPr>
        <p:spPr>
          <a:xfrm flipV="1">
            <a:off x="3454436" y="4019585"/>
            <a:ext cx="270918" cy="29520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>
            <a:stCxn id="11" idx="2"/>
            <a:endCxn id="10" idx="0"/>
          </p:cNvCxnSpPr>
          <p:nvPr/>
        </p:nvCxnSpPr>
        <p:spPr>
          <a:xfrm>
            <a:off x="3251745" y="2740098"/>
            <a:ext cx="0" cy="2155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21" y="2793994"/>
            <a:ext cx="1028635" cy="728135"/>
          </a:xfrm>
          <a:prstGeom prst="rect">
            <a:avLst/>
          </a:prstGeom>
        </p:spPr>
      </p:pic>
      <p:sp>
        <p:nvSpPr>
          <p:cNvPr id="25" name="Flèche vers le bas 24"/>
          <p:cNvSpPr/>
          <p:nvPr/>
        </p:nvSpPr>
        <p:spPr>
          <a:xfrm>
            <a:off x="853022" y="3386661"/>
            <a:ext cx="270918" cy="3386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/>
          <p:cNvCxnSpPr>
            <a:stCxn id="7" idx="2"/>
            <a:endCxn id="9" idx="0"/>
          </p:cNvCxnSpPr>
          <p:nvPr/>
        </p:nvCxnSpPr>
        <p:spPr>
          <a:xfrm>
            <a:off x="684740" y="2740098"/>
            <a:ext cx="3" cy="2155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7" idx="3"/>
            <a:endCxn id="11" idx="1"/>
          </p:cNvCxnSpPr>
          <p:nvPr/>
        </p:nvCxnSpPr>
        <p:spPr>
          <a:xfrm>
            <a:off x="1226077" y="2239206"/>
            <a:ext cx="14843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11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dirty="0" err="1"/>
              <a:t>Clusterheads</a:t>
            </a:r>
            <a:r>
              <a:rPr lang="en-US" dirty="0"/>
              <a:t> Selection: </a:t>
            </a:r>
            <a:r>
              <a:rPr lang="en-US" i="1" dirty="0" smtClean="0"/>
              <a:t>α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059532"/>
            <a:ext cx="4860758" cy="581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7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dirty="0" err="1"/>
              <a:t>Clusterheads</a:t>
            </a:r>
            <a:r>
              <a:rPr lang="en-US" dirty="0"/>
              <a:t> Selection: </a:t>
            </a:r>
            <a:r>
              <a:rPr lang="en-US" i="1" dirty="0" smtClean="0"/>
              <a:t>α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40" y="1059532"/>
            <a:ext cx="6773662" cy="58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37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dirty="0" err="1"/>
              <a:t>Clusterheads</a:t>
            </a:r>
            <a:r>
              <a:rPr lang="en-US" dirty="0"/>
              <a:t> Selection: </a:t>
            </a:r>
            <a:r>
              <a:rPr lang="en-US" i="1" dirty="0" smtClean="0"/>
              <a:t>α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40" y="1059532"/>
            <a:ext cx="6773662" cy="58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6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dirty="0" err="1"/>
              <a:t>Clusterheads</a:t>
            </a:r>
            <a:r>
              <a:rPr lang="en-US" dirty="0"/>
              <a:t> Selection: </a:t>
            </a:r>
            <a:r>
              <a:rPr lang="en-US" i="1" dirty="0" smtClean="0"/>
              <a:t>α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1" y="1616471"/>
            <a:ext cx="4188072" cy="48349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061" y="1598370"/>
            <a:ext cx="4188072" cy="48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4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dirty="0" err="1"/>
              <a:t>Clusterheads</a:t>
            </a:r>
            <a:r>
              <a:rPr lang="en-US" dirty="0"/>
              <a:t> Selection: </a:t>
            </a:r>
            <a:r>
              <a:rPr lang="en-US" i="1" dirty="0" smtClean="0"/>
              <a:t>α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40" y="1059532"/>
            <a:ext cx="6773662" cy="58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7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dirty="0" err="1"/>
              <a:t>Clusterheads</a:t>
            </a:r>
            <a:r>
              <a:rPr lang="en-US" dirty="0"/>
              <a:t> Selection: </a:t>
            </a:r>
            <a:r>
              <a:rPr lang="en-US" i="1" dirty="0" smtClean="0"/>
              <a:t>α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40" y="1059532"/>
            <a:ext cx="6773662" cy="58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44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dirty="0" err="1"/>
              <a:t>Clusterheads</a:t>
            </a:r>
            <a:r>
              <a:rPr lang="en-US" dirty="0"/>
              <a:t> Selection: </a:t>
            </a:r>
            <a:r>
              <a:rPr lang="en-US" i="1" dirty="0" smtClean="0"/>
              <a:t>α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00" y="1078776"/>
            <a:ext cx="6791417" cy="580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6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dirty="0" err="1"/>
              <a:t>Clusterheads</a:t>
            </a:r>
            <a:r>
              <a:rPr lang="en-US" dirty="0"/>
              <a:t> Selection: </a:t>
            </a:r>
            <a:r>
              <a:rPr lang="en-US" i="1" dirty="0" smtClean="0"/>
              <a:t>α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00" y="1059532"/>
            <a:ext cx="6791417" cy="580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0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dirty="0" err="1"/>
              <a:t>Clusterheads</a:t>
            </a:r>
            <a:r>
              <a:rPr lang="en-US" dirty="0"/>
              <a:t> Selection: </a:t>
            </a:r>
            <a:r>
              <a:rPr lang="en-US" i="1" dirty="0" smtClean="0"/>
              <a:t>α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580" y="1137232"/>
            <a:ext cx="5759116" cy="46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0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dirty="0" err="1"/>
              <a:t>Clusterheads</a:t>
            </a:r>
            <a:r>
              <a:rPr lang="en-US" dirty="0"/>
              <a:t> Selection: </a:t>
            </a:r>
            <a:r>
              <a:rPr lang="en-US" i="1" dirty="0" smtClean="0"/>
              <a:t>α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169952"/>
            <a:ext cx="9069355" cy="48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0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Systems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1597025"/>
            <a:ext cx="4419600" cy="45259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mtClean="0"/>
              <a:t>Assumptions</a:t>
            </a:r>
          </a:p>
          <a:p>
            <a:pPr lvl="1"/>
            <a:r>
              <a:rPr lang="en-US" smtClean="0"/>
              <a:t>Bidirectional links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7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2" y="1738313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5" y="3429000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5" y="4895321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07" y="4895321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 descr="ordin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07" y="1738313"/>
            <a:ext cx="1082675" cy="10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11"/>
          <p:cNvCxnSpPr>
            <a:stCxn id="7" idx="3"/>
            <a:endCxn id="8" idx="0"/>
          </p:cNvCxnSpPr>
          <p:nvPr/>
        </p:nvCxnSpPr>
        <p:spPr>
          <a:xfrm>
            <a:off x="1226077" y="2239206"/>
            <a:ext cx="744016" cy="1189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2"/>
            <a:endCxn id="10" idx="0"/>
          </p:cNvCxnSpPr>
          <p:nvPr/>
        </p:nvCxnSpPr>
        <p:spPr>
          <a:xfrm>
            <a:off x="3251745" y="2740098"/>
            <a:ext cx="0" cy="2155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8" idx="2"/>
            <a:endCxn id="10" idx="1"/>
          </p:cNvCxnSpPr>
          <p:nvPr/>
        </p:nvCxnSpPr>
        <p:spPr>
          <a:xfrm>
            <a:off x="1970093" y="4430785"/>
            <a:ext cx="740314" cy="9654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stCxn id="7" idx="2"/>
            <a:endCxn id="9" idx="0"/>
          </p:cNvCxnSpPr>
          <p:nvPr/>
        </p:nvCxnSpPr>
        <p:spPr>
          <a:xfrm>
            <a:off x="684740" y="2740098"/>
            <a:ext cx="3" cy="2155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8" idx="2"/>
            <a:endCxn id="9" idx="3"/>
          </p:cNvCxnSpPr>
          <p:nvPr/>
        </p:nvCxnSpPr>
        <p:spPr>
          <a:xfrm flipH="1">
            <a:off x="1226080" y="4430785"/>
            <a:ext cx="744013" cy="9654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ouble flèche horizontale 5"/>
          <p:cNvSpPr/>
          <p:nvPr/>
        </p:nvSpPr>
        <p:spPr>
          <a:xfrm rot="16200000">
            <a:off x="2971801" y="3530598"/>
            <a:ext cx="1303867" cy="51646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>
            <a:stCxn id="7" idx="3"/>
            <a:endCxn id="11" idx="1"/>
          </p:cNvCxnSpPr>
          <p:nvPr/>
        </p:nvCxnSpPr>
        <p:spPr>
          <a:xfrm>
            <a:off x="1226077" y="2239206"/>
            <a:ext cx="14843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99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dirty="0" err="1"/>
              <a:t>Clusterheads</a:t>
            </a:r>
            <a:r>
              <a:rPr lang="en-US" dirty="0"/>
              <a:t> Selection: </a:t>
            </a:r>
            <a:r>
              <a:rPr lang="en-US" i="1" dirty="0" smtClean="0"/>
              <a:t>α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150708"/>
            <a:ext cx="9069355" cy="48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0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dirty="0" err="1"/>
              <a:t>Clusterheads</a:t>
            </a:r>
            <a:r>
              <a:rPr lang="en-US" dirty="0"/>
              <a:t> Selection: </a:t>
            </a:r>
            <a:r>
              <a:rPr lang="en-US" i="1" dirty="0" smtClean="0"/>
              <a:t>α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152260"/>
            <a:ext cx="904774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0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dirty="0" err="1"/>
              <a:t>Clusterheads</a:t>
            </a:r>
            <a:r>
              <a:rPr lang="en-US" dirty="0"/>
              <a:t> Selection: </a:t>
            </a:r>
            <a:r>
              <a:rPr lang="en-US" i="1" dirty="0" smtClean="0"/>
              <a:t>α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133016"/>
            <a:ext cx="9047747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5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Up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trees :</a:t>
            </a:r>
          </a:p>
          <a:p>
            <a:pPr lvl="1"/>
            <a:r>
              <a:rPr lang="en-US" i="1" dirty="0" smtClean="0"/>
              <a:t>O</a:t>
            </a:r>
            <a:r>
              <a:rPr lang="en-US" dirty="0" smtClean="0"/>
              <a:t>(log </a:t>
            </a:r>
            <a:r>
              <a:rPr lang="en-US" i="1" dirty="0" smtClean="0"/>
              <a:t>n</a:t>
            </a:r>
            <a:r>
              <a:rPr lang="en-US" dirty="0" smtClean="0"/>
              <a:t> + log </a:t>
            </a:r>
            <a:r>
              <a:rPr lang="en-US" i="1" dirty="0" smtClean="0"/>
              <a:t>k</a:t>
            </a:r>
            <a:r>
              <a:rPr lang="en-US" dirty="0" smtClean="0"/>
              <a:t>) space</a:t>
            </a:r>
          </a:p>
          <a:p>
            <a:pPr lvl="1"/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rounds</a:t>
            </a:r>
          </a:p>
          <a:p>
            <a:pPr lvl="1"/>
            <a:r>
              <a:rPr lang="en-US" dirty="0" smtClean="0"/>
              <a:t>#</a:t>
            </a:r>
            <a:r>
              <a:rPr lang="en-US" dirty="0" err="1" smtClean="0"/>
              <a:t>clusterheads</a:t>
            </a:r>
            <a:r>
              <a:rPr lang="en-US" dirty="0" smtClean="0"/>
              <a:t>: Optimal</a:t>
            </a:r>
          </a:p>
          <a:p>
            <a:pPr lvl="1"/>
            <a:endParaRPr lang="en-US" dirty="0"/>
          </a:p>
          <a:p>
            <a:r>
              <a:rPr lang="en-US" dirty="0" smtClean="0"/>
              <a:t>In arbitrary networks ?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35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Arbitrary Networks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3791024"/>
            <a:ext cx="8229600" cy="2335139"/>
          </a:xfrm>
        </p:spPr>
        <p:txBody>
          <a:bodyPr/>
          <a:lstStyle/>
          <a:p>
            <a:r>
              <a:rPr lang="en-US" i="1" dirty="0"/>
              <a:t>O</a:t>
            </a:r>
            <a:r>
              <a:rPr lang="en-US" dirty="0"/>
              <a:t>(log </a:t>
            </a:r>
            <a:r>
              <a:rPr lang="en-US" i="1" dirty="0"/>
              <a:t>n</a:t>
            </a:r>
            <a:r>
              <a:rPr lang="en-US" dirty="0"/>
              <a:t> + log </a:t>
            </a:r>
            <a:r>
              <a:rPr lang="en-US" i="1" dirty="0"/>
              <a:t>k</a:t>
            </a:r>
            <a:r>
              <a:rPr lang="en-US" dirty="0"/>
              <a:t>) space</a:t>
            </a:r>
          </a:p>
          <a:p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rounds</a:t>
            </a:r>
          </a:p>
          <a:p>
            <a:r>
              <a:rPr lang="en-US" dirty="0"/>
              <a:t>#</a:t>
            </a:r>
            <a:r>
              <a:rPr lang="en-US" dirty="0" err="1"/>
              <a:t>clusterheads</a:t>
            </a:r>
            <a:r>
              <a:rPr lang="en-US" dirty="0"/>
              <a:t>: </a:t>
            </a:r>
            <a:r>
              <a:rPr lang="en-US" b="1" dirty="0" smtClean="0"/>
              <a:t>Not</a:t>
            </a:r>
            <a:r>
              <a:rPr lang="en-US" dirty="0" smtClean="0"/>
              <a:t> optimal, but </a:t>
            </a:r>
            <a:r>
              <a:rPr lang="en-US" b="1" dirty="0" smtClean="0"/>
              <a:t>bounded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81013" y="1590834"/>
            <a:ext cx="3001502" cy="10263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Any Spanning Tree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55134" y="1590834"/>
            <a:ext cx="3001502" cy="10263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Tree </a:t>
            </a:r>
            <a:r>
              <a:rPr lang="en-US" sz="2800" i="1" dirty="0">
                <a:solidFill>
                  <a:srgbClr val="000000"/>
                </a:solidFill>
              </a:rPr>
              <a:t>k</a:t>
            </a:r>
            <a:r>
              <a:rPr lang="en-US" sz="2800" dirty="0" smtClean="0">
                <a:solidFill>
                  <a:srgbClr val="000000"/>
                </a:solidFill>
              </a:rPr>
              <a:t>-Clustering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Flèche vers la droite 12"/>
          <p:cNvSpPr/>
          <p:nvPr/>
        </p:nvSpPr>
        <p:spPr>
          <a:xfrm>
            <a:off x="3809599" y="1808915"/>
            <a:ext cx="1558473" cy="6735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654176" y="2848075"/>
            <a:ext cx="3617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e.g., [</a:t>
            </a:r>
            <a:r>
              <a:rPr lang="en-US" sz="2400" b="1" dirty="0" err="1" smtClean="0"/>
              <a:t>Huand</a:t>
            </a:r>
            <a:r>
              <a:rPr lang="en-US" sz="2400" b="1" dirty="0" smtClean="0"/>
              <a:t> &amp; Chen, 1992]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6150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Arbitrary Networks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9907"/>
            <a:ext cx="4555958" cy="4339389"/>
          </a:xfrm>
          <a:prstGeom prst="rect">
            <a:avLst/>
          </a:prstGeom>
        </p:spPr>
      </p:pic>
      <p:pic>
        <p:nvPicPr>
          <p:cNvPr id="15" name="Imag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99" y="2520934"/>
            <a:ext cx="4775129" cy="120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Unit Disk Graph (UDG) ?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cxnSp>
        <p:nvCxnSpPr>
          <p:cNvPr id="8" name="Connecteur droit avec flèche 7"/>
          <p:cNvCxnSpPr>
            <a:stCxn id="28" idx="5"/>
            <a:endCxn id="27" idx="5"/>
          </p:cNvCxnSpPr>
          <p:nvPr/>
        </p:nvCxnSpPr>
        <p:spPr>
          <a:xfrm flipH="1" flipV="1">
            <a:off x="6699689" y="4412450"/>
            <a:ext cx="766266" cy="735345"/>
          </a:xfrm>
          <a:prstGeom prst="straightConnector1">
            <a:avLst/>
          </a:prstGeom>
          <a:ln w="762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699689" y="4602126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grpSp>
        <p:nvGrpSpPr>
          <p:cNvPr id="9" name="Grouper 8"/>
          <p:cNvGrpSpPr/>
          <p:nvPr/>
        </p:nvGrpSpPr>
        <p:grpSpPr>
          <a:xfrm>
            <a:off x="2370805" y="1821762"/>
            <a:ext cx="2612434" cy="2431117"/>
            <a:chOff x="1177925" y="1417638"/>
            <a:chExt cx="2612434" cy="2431117"/>
          </a:xfrm>
        </p:grpSpPr>
        <p:sp>
          <p:nvSpPr>
            <p:cNvPr id="3" name="Ellipse 2"/>
            <p:cNvSpPr/>
            <p:nvPr/>
          </p:nvSpPr>
          <p:spPr>
            <a:xfrm>
              <a:off x="2328086" y="2443956"/>
              <a:ext cx="367200" cy="36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Ellipse 6"/>
            <p:cNvSpPr/>
            <p:nvPr/>
          </p:nvSpPr>
          <p:spPr>
            <a:xfrm>
              <a:off x="1177925" y="1417638"/>
              <a:ext cx="2612434" cy="24311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3369783" y="1857149"/>
            <a:ext cx="2612434" cy="2431117"/>
            <a:chOff x="1177925" y="1417638"/>
            <a:chExt cx="2612434" cy="2431117"/>
          </a:xfrm>
        </p:grpSpPr>
        <p:sp>
          <p:nvSpPr>
            <p:cNvPr id="12" name="Ellipse 11"/>
            <p:cNvSpPr/>
            <p:nvPr/>
          </p:nvSpPr>
          <p:spPr>
            <a:xfrm>
              <a:off x="2328086" y="2443956"/>
              <a:ext cx="367200" cy="36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177925" y="1417638"/>
              <a:ext cx="2612434" cy="24311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1793698" y="2689478"/>
            <a:ext cx="2612434" cy="2431117"/>
            <a:chOff x="1177925" y="1417638"/>
            <a:chExt cx="2612434" cy="2431117"/>
          </a:xfrm>
        </p:grpSpPr>
        <p:sp>
          <p:nvSpPr>
            <p:cNvPr id="15" name="Ellipse 14"/>
            <p:cNvSpPr/>
            <p:nvPr/>
          </p:nvSpPr>
          <p:spPr>
            <a:xfrm>
              <a:off x="2328086" y="2443956"/>
              <a:ext cx="367200" cy="36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177925" y="1417638"/>
              <a:ext cx="2612434" cy="24311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1725621" y="3715796"/>
            <a:ext cx="2612434" cy="2431117"/>
            <a:chOff x="1177925" y="1417638"/>
            <a:chExt cx="2612434" cy="2431117"/>
          </a:xfrm>
        </p:grpSpPr>
        <p:sp>
          <p:nvSpPr>
            <p:cNvPr id="18" name="Ellipse 17"/>
            <p:cNvSpPr/>
            <p:nvPr/>
          </p:nvSpPr>
          <p:spPr>
            <a:xfrm>
              <a:off x="2328086" y="2443956"/>
              <a:ext cx="367200" cy="36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177925" y="1417638"/>
              <a:ext cx="2612434" cy="24311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4294846" y="2463397"/>
            <a:ext cx="2612434" cy="2431117"/>
            <a:chOff x="1177925" y="1417638"/>
            <a:chExt cx="2612434" cy="2431117"/>
          </a:xfrm>
        </p:grpSpPr>
        <p:sp>
          <p:nvSpPr>
            <p:cNvPr id="21" name="Ellipse 20"/>
            <p:cNvSpPr/>
            <p:nvPr/>
          </p:nvSpPr>
          <p:spPr>
            <a:xfrm>
              <a:off x="2328086" y="2443956"/>
              <a:ext cx="367200" cy="36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177925" y="1417638"/>
              <a:ext cx="2612434" cy="24311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519944" y="1473919"/>
            <a:ext cx="2612434" cy="2431117"/>
            <a:chOff x="1177925" y="1417638"/>
            <a:chExt cx="2612434" cy="2431117"/>
          </a:xfrm>
        </p:grpSpPr>
        <p:sp>
          <p:nvSpPr>
            <p:cNvPr id="24" name="Ellipse 23"/>
            <p:cNvSpPr/>
            <p:nvPr/>
          </p:nvSpPr>
          <p:spPr>
            <a:xfrm>
              <a:off x="2328086" y="2443956"/>
              <a:ext cx="367200" cy="36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177925" y="1417638"/>
              <a:ext cx="2612434" cy="24311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5236103" y="3072707"/>
            <a:ext cx="2612434" cy="2431117"/>
            <a:chOff x="1177925" y="1417638"/>
            <a:chExt cx="2612434" cy="2431117"/>
          </a:xfrm>
        </p:grpSpPr>
        <p:sp>
          <p:nvSpPr>
            <p:cNvPr id="27" name="Ellipse 26"/>
            <p:cNvSpPr/>
            <p:nvPr/>
          </p:nvSpPr>
          <p:spPr>
            <a:xfrm>
              <a:off x="2328086" y="2443956"/>
              <a:ext cx="367200" cy="36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177925" y="1417638"/>
              <a:ext cx="2612434" cy="243111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Connecteur droit 29"/>
          <p:cNvCxnSpPr>
            <a:stCxn id="21" idx="5"/>
            <a:endCxn id="27" idx="1"/>
          </p:cNvCxnSpPr>
          <p:nvPr/>
        </p:nvCxnSpPr>
        <p:spPr>
          <a:xfrm>
            <a:off x="5758432" y="3803140"/>
            <a:ext cx="681607" cy="34966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24" idx="4"/>
            <a:endCxn id="21" idx="0"/>
          </p:cNvCxnSpPr>
          <p:nvPr/>
        </p:nvCxnSpPr>
        <p:spPr>
          <a:xfrm flipH="1">
            <a:off x="5628607" y="2867437"/>
            <a:ext cx="225098" cy="622278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>
            <a:stCxn id="12" idx="5"/>
          </p:cNvCxnSpPr>
          <p:nvPr/>
        </p:nvCxnSpPr>
        <p:spPr>
          <a:xfrm>
            <a:off x="4833369" y="3196892"/>
            <a:ext cx="611638" cy="445223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24" idx="2"/>
            <a:endCxn id="12" idx="6"/>
          </p:cNvCxnSpPr>
          <p:nvPr/>
        </p:nvCxnSpPr>
        <p:spPr>
          <a:xfrm flipH="1">
            <a:off x="4887144" y="2683837"/>
            <a:ext cx="782961" cy="38323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stCxn id="3" idx="6"/>
            <a:endCxn id="12" idx="2"/>
          </p:cNvCxnSpPr>
          <p:nvPr/>
        </p:nvCxnSpPr>
        <p:spPr>
          <a:xfrm>
            <a:off x="3888166" y="3031680"/>
            <a:ext cx="631778" cy="35387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>
            <a:stCxn id="15" idx="7"/>
            <a:endCxn id="3" idx="3"/>
          </p:cNvCxnSpPr>
          <p:nvPr/>
        </p:nvCxnSpPr>
        <p:spPr>
          <a:xfrm flipV="1">
            <a:off x="3257284" y="3161505"/>
            <a:ext cx="317457" cy="608066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>
            <a:stCxn id="18" idx="0"/>
            <a:endCxn id="15" idx="4"/>
          </p:cNvCxnSpPr>
          <p:nvPr/>
        </p:nvCxnSpPr>
        <p:spPr>
          <a:xfrm flipV="1">
            <a:off x="3059382" y="4082996"/>
            <a:ext cx="68077" cy="659118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57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in UDG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7.2552</a:t>
            </a:r>
            <a:r>
              <a:rPr lang="fr-FR" i="1" dirty="0"/>
              <a:t>k</a:t>
            </a:r>
            <a:r>
              <a:rPr lang="fr-FR" dirty="0"/>
              <a:t>+0(1)-</a:t>
            </a:r>
            <a:r>
              <a:rPr lang="fr-FR" dirty="0" err="1" smtClean="0"/>
              <a:t>competitive</a:t>
            </a:r>
            <a:r>
              <a:rPr lang="en-US" dirty="0" smtClean="0"/>
              <a:t> if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An algorithm is </a:t>
            </a:r>
            <a:r>
              <a:rPr lang="en-US" b="1" i="1" dirty="0"/>
              <a:t>X-competitive</a:t>
            </a:r>
            <a:r>
              <a:rPr lang="en-US" dirty="0"/>
              <a:t> if it </a:t>
            </a:r>
            <a:r>
              <a:rPr lang="en-US" dirty="0" smtClean="0"/>
              <a:t>builds a </a:t>
            </a:r>
            <a:r>
              <a:rPr lang="en-US" i="1" dirty="0"/>
              <a:t>k</a:t>
            </a:r>
            <a:r>
              <a:rPr lang="en-US" dirty="0"/>
              <a:t>-clustering of size at most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smtClean="0"/>
              <a:t>times the </a:t>
            </a:r>
            <a:r>
              <a:rPr lang="en-US" dirty="0"/>
              <a:t>smallest possible number of </a:t>
            </a:r>
            <a:r>
              <a:rPr lang="en-US" i="1" dirty="0"/>
              <a:t>k</a:t>
            </a:r>
            <a:r>
              <a:rPr lang="en-US" dirty="0"/>
              <a:t>-clusters.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b="1" dirty="0"/>
              <a:t>|</a:t>
            </a:r>
            <a:r>
              <a:rPr lang="en-US" b="1" i="1" dirty="0" err="1"/>
              <a:t>Clr</a:t>
            </a:r>
            <a:r>
              <a:rPr lang="en-US" b="1" dirty="0"/>
              <a:t>| ≤ </a:t>
            </a:r>
            <a:r>
              <a:rPr lang="en-US" b="1" i="1" dirty="0" err="1" smtClean="0"/>
              <a:t>X</a:t>
            </a:r>
            <a:r>
              <a:rPr lang="en-US" b="1" dirty="0" err="1"/>
              <a:t>.</a:t>
            </a:r>
            <a:r>
              <a:rPr lang="en-US" b="1" dirty="0" err="1" smtClean="0"/>
              <a:t>|</a:t>
            </a:r>
            <a:r>
              <a:rPr lang="en-US" b="1" i="1" dirty="0" err="1"/>
              <a:t>Min</a:t>
            </a:r>
            <a:r>
              <a:rPr lang="en-US" b="1" dirty="0"/>
              <a:t>|</a:t>
            </a:r>
          </a:p>
          <a:p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81013" y="2514546"/>
            <a:ext cx="3001502" cy="10263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MIS Tree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5134" y="2514546"/>
            <a:ext cx="3001502" cy="10263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Tree </a:t>
            </a:r>
            <a:r>
              <a:rPr lang="en-US" sz="2800" i="1" dirty="0" smtClean="0">
                <a:solidFill>
                  <a:srgbClr val="000000"/>
                </a:solidFill>
              </a:rPr>
              <a:t>k</a:t>
            </a:r>
            <a:r>
              <a:rPr lang="en-US" sz="2800" dirty="0" smtClean="0">
                <a:solidFill>
                  <a:srgbClr val="000000"/>
                </a:solidFill>
              </a:rPr>
              <a:t>-Clustering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Flèche vers la droite 7"/>
          <p:cNvSpPr/>
          <p:nvPr/>
        </p:nvSpPr>
        <p:spPr>
          <a:xfrm>
            <a:off x="3809599" y="2732627"/>
            <a:ext cx="1558473" cy="6735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1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 Tree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7" y="1676215"/>
            <a:ext cx="3858923" cy="430532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48831" y="3521612"/>
            <a:ext cx="34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Maximal Independent Set</a:t>
            </a:r>
            <a:endParaRPr lang="en-US" sz="2400" b="1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3520993" y="2848079"/>
            <a:ext cx="1827838" cy="6735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3674916" y="4041193"/>
            <a:ext cx="1827839" cy="166110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3674916" y="3791024"/>
            <a:ext cx="1673917" cy="25016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00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 smtClean="0"/>
              <a:t>-clustering </a:t>
            </a:r>
            <a:r>
              <a:rPr lang="en-US" i="1" dirty="0" err="1" smtClean="0"/>
              <a:t>vs</a:t>
            </a:r>
            <a:r>
              <a:rPr lang="en-US" dirty="0" smtClean="0"/>
              <a:t> MIS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16/12/2013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MAROC'2013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700"/>
            <a:ext cx="9125893" cy="453542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252134" y="5510177"/>
            <a:ext cx="4439637" cy="58477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3200" b="1" dirty="0"/>
              <a:t>(|</a:t>
            </a:r>
            <a:r>
              <a:rPr lang="en-US" sz="3200" b="1" i="1" dirty="0" err="1"/>
              <a:t>Clr</a:t>
            </a:r>
            <a:r>
              <a:rPr lang="en-US" sz="3200" b="1" dirty="0"/>
              <a:t>| - 1) </a:t>
            </a:r>
            <a:r>
              <a:rPr lang="en-US" sz="3200" b="1" i="1" dirty="0"/>
              <a:t>k</a:t>
            </a:r>
            <a:r>
              <a:rPr lang="en-US" sz="3200" b="1" dirty="0"/>
              <a:t>/2 ≤ |</a:t>
            </a:r>
            <a:r>
              <a:rPr lang="en-US" sz="3200" b="1" i="1" dirty="0"/>
              <a:t>MIS</a:t>
            </a:r>
            <a:r>
              <a:rPr lang="en-US" sz="3200" b="1" dirty="0"/>
              <a:t>| - </a:t>
            </a:r>
            <a:r>
              <a:rPr lang="en-US" sz="3200" b="1" dirty="0" smtClean="0"/>
              <a:t>1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1509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3500</Words>
  <Application>Microsoft Macintosh PowerPoint</Application>
  <PresentationFormat>Présentation à l'écran (4:3)</PresentationFormat>
  <Paragraphs>1334</Paragraphs>
  <Slides>110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110</vt:i4>
      </vt:variant>
    </vt:vector>
  </HeadingPairs>
  <TitlesOfParts>
    <vt:vector size="111" baseType="lpstr">
      <vt:lpstr>Thème Office</vt:lpstr>
      <vt:lpstr>Self-Stabilization: An approach for Fault-Tolerance in  Distributed Systems</vt:lpstr>
      <vt:lpstr>Roadmap</vt:lpstr>
      <vt:lpstr>Distributed Systems</vt:lpstr>
      <vt:lpstr>Distributed Systems</vt:lpstr>
      <vt:lpstr>Distributed Systems</vt:lpstr>
      <vt:lpstr>Distributed Systems</vt:lpstr>
      <vt:lpstr>Distributed Systems</vt:lpstr>
      <vt:lpstr>Distributed Systems</vt:lpstr>
      <vt:lpstr>Distributed Systems</vt:lpstr>
      <vt:lpstr>Distributed Systems</vt:lpstr>
      <vt:lpstr>Distributed Systems</vt:lpstr>
      <vt:lpstr>Distributed Systems</vt:lpstr>
      <vt:lpstr>Distributed Algorithm </vt:lpstr>
      <vt:lpstr>Distributed Algorithm  Example: Computing a Spanning Tree</vt:lpstr>
      <vt:lpstr>Distributed Algorithm  Example: Computing a Spanning Tree</vt:lpstr>
      <vt:lpstr>Distributed Algorithm  Example: Computing a Spanning Tree</vt:lpstr>
      <vt:lpstr>Distributed Algorithm  Example: Computing a Spanning Tree</vt:lpstr>
      <vt:lpstr>Distributed Algorithm  Example: Computing a Spanning Tree</vt:lpstr>
      <vt:lpstr>Distributed Algorithm  Example: Computing a Spanning Tree</vt:lpstr>
      <vt:lpstr>Classical problems</vt:lpstr>
      <vt:lpstr>Performance Evaluation</vt:lpstr>
      <vt:lpstr>Challenges</vt:lpstr>
      <vt:lpstr>Fisher, Lynch, and Paterson, 1985</vt:lpstr>
      <vt:lpstr>Consensus</vt:lpstr>
      <vt:lpstr>Consensus</vt:lpstr>
      <vt:lpstr>Consensus</vt:lpstr>
      <vt:lpstr>Consensus</vt:lpstr>
      <vt:lpstr>Consensus</vt:lpstr>
      <vt:lpstr>Consensus</vt:lpstr>
      <vt:lpstr>Consensus</vt:lpstr>
      <vt:lpstr>Consensus</vt:lpstr>
      <vt:lpstr>Consensus</vt:lpstr>
      <vt:lpstr>Strenght of the result</vt:lpstr>
      <vt:lpstr>Circumvent the impossibility</vt:lpstr>
      <vt:lpstr>Self-Stabilization</vt:lpstr>
      <vt:lpstr>Self-Stabilization</vt:lpstr>
      <vt:lpstr>Transient Failures</vt:lpstr>
      <vt:lpstr>BFS Spanning Tree [Huang &amp; Chen, 1992]</vt:lpstr>
      <vt:lpstr>BFS Spanning Tree [Huang &amp; Chen, 1992]</vt:lpstr>
      <vt:lpstr>BFS Spanning Tree [Huang &amp; Chen, 1992]</vt:lpstr>
      <vt:lpstr>BFS Spanning Tree [Huang &amp; Chen, 1992]</vt:lpstr>
      <vt:lpstr>BFS Spanning Tree [Huang &amp; Chen, 1992]</vt:lpstr>
      <vt:lpstr>BFS Spanning Tree [Huang &amp; Chen, 1992]</vt:lpstr>
      <vt:lpstr>BFS Spanning Tree [Huang &amp; Chen, 1992]</vt:lpstr>
      <vt:lpstr>BFS Spanning Tree [Huang &amp; Chen, 1992]</vt:lpstr>
      <vt:lpstr>BFS Spanning Tree [Huang &amp; Chen, 1992]</vt:lpstr>
      <vt:lpstr>BFS Spanning Tree [Huang &amp; Chen, 1992]</vt:lpstr>
      <vt:lpstr>BFS Spanning Tree [Huang &amp; Chen, 1992]</vt:lpstr>
      <vt:lpstr>BFS Spanning Tree [Huang &amp; Chen, 1992] In case of transient faults ?</vt:lpstr>
      <vt:lpstr>BFS Spanning Tree [Huang &amp; Chen, 1992] In case of transient faults ?</vt:lpstr>
      <vt:lpstr>BFS Spanning Tree [Huang &amp; Chen, 1992] In case of transient faults ?</vt:lpstr>
      <vt:lpstr>BFS Spanning Tree [Huang &amp; Chen, 1992] In case of transient faults ?</vt:lpstr>
      <vt:lpstr>BFS Spanning Tree [Huang &amp; Chen, 1992] In case of transient faults ?</vt:lpstr>
      <vt:lpstr>Definition:  Closure + Convergence + Correctness</vt:lpstr>
      <vt:lpstr>Advantages of Self-Stabilization </vt:lpstr>
      <vt:lpstr>Advantages of Self-Stabilization </vt:lpstr>
      <vt:lpstr>Advantages of Self-Stabilization </vt:lpstr>
      <vt:lpstr>Composition</vt:lpstr>
      <vt:lpstr>Composition</vt:lpstr>
      <vt:lpstr>Composition</vt:lpstr>
      <vt:lpstr>Composition</vt:lpstr>
      <vt:lpstr>Composition</vt:lpstr>
      <vt:lpstr>Composition</vt:lpstr>
      <vt:lpstr>Composition:  Spanning Tree + Node Counting</vt:lpstr>
      <vt:lpstr>Composition:  Spanning Tree + Node Counting</vt:lpstr>
      <vt:lpstr>Composition:  Spanning Tree + Node Counting</vt:lpstr>
      <vt:lpstr>Composition:  Spanning Tree + Node Counting</vt:lpstr>
      <vt:lpstr>Composition:  Spanning Tree + Node Counting</vt:lpstr>
      <vt:lpstr>Composition:  Spanning Tree + Node Counting</vt:lpstr>
      <vt:lpstr>Drawbacks of Self-Stabilization</vt:lpstr>
      <vt:lpstr>Performance Evaluation </vt:lpstr>
      <vt:lpstr>Competitive Self-Stabilizing  k-Clustering [Datta, Devismes, Heurtefeux, Larmore, Rivierre, ICDCS’2012]</vt:lpstr>
      <vt:lpstr>k-Clustering</vt:lpstr>
      <vt:lpstr>k-Clustering</vt:lpstr>
      <vt:lpstr>k-Clustering</vt:lpstr>
      <vt:lpstr>k-Clustering</vt:lpstr>
      <vt:lpstr>k-Clustering</vt:lpstr>
      <vt:lpstr>Roadmap</vt:lpstr>
      <vt:lpstr>k-Clusterheads Selection: α</vt:lpstr>
      <vt:lpstr>k-Clusterheads Selection: α</vt:lpstr>
      <vt:lpstr>k-Clusterheads Selection: α</vt:lpstr>
      <vt:lpstr>k-Clusterheads Selection: α</vt:lpstr>
      <vt:lpstr>k-Clusterheads Selection: α</vt:lpstr>
      <vt:lpstr>k-Clusterheads Selection: α</vt:lpstr>
      <vt:lpstr>k-Clusterheads Selection: α</vt:lpstr>
      <vt:lpstr>k-Clusterheads Selection: α</vt:lpstr>
      <vt:lpstr>k-Clusterheads Selection: α</vt:lpstr>
      <vt:lpstr>k-Clusterheads Selection: α</vt:lpstr>
      <vt:lpstr>k-Clusterheads Selection: α</vt:lpstr>
      <vt:lpstr>k-Clusterheads Selection: α</vt:lpstr>
      <vt:lpstr>k-Clusterheads Selection: α</vt:lpstr>
      <vt:lpstr>k-Clusterheads Selection: α</vt:lpstr>
      <vt:lpstr>Sum Up</vt:lpstr>
      <vt:lpstr>Arbitrary Networks</vt:lpstr>
      <vt:lpstr>Arbitrary Networks</vt:lpstr>
      <vt:lpstr>In Unit Disk Graph (UDG) ?</vt:lpstr>
      <vt:lpstr>Result in UDG</vt:lpstr>
      <vt:lpstr>MIS Tree</vt:lpstr>
      <vt:lpstr>k-clustering vs MIS</vt:lpstr>
      <vt:lpstr>MIS vs CLRopt</vt:lpstr>
      <vt:lpstr>MIS vs CLRopt</vt:lpstr>
      <vt:lpstr>MIS vs CLRopt</vt:lpstr>
      <vt:lpstr>MIS vs CLRopt</vt:lpstr>
      <vt:lpstr>MIS vs CLRopt</vt:lpstr>
      <vt:lpstr>MIS vs CLRopt</vt:lpstr>
      <vt:lpstr>Result</vt:lpstr>
      <vt:lpstr>In Approximate Disk Graphs</vt:lpstr>
      <vt:lpstr>Conclusion</vt:lpstr>
      <vt:lpstr>Bibliography</vt:lpstr>
      <vt:lpstr>Thank you!</vt:lpstr>
    </vt:vector>
  </TitlesOfParts>
  <Company>Verimag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Self-Stabilization: An approach for Fault-Tolerance in  Distributed Systems</dc:title>
  <dc:creator>Stéphane Devismes</dc:creator>
  <cp:lastModifiedBy>Stéphane Devismes</cp:lastModifiedBy>
  <cp:revision>119</cp:revision>
  <dcterms:created xsi:type="dcterms:W3CDTF">2013-12-14T10:06:14Z</dcterms:created>
  <dcterms:modified xsi:type="dcterms:W3CDTF">2013-12-16T15:02:31Z</dcterms:modified>
</cp:coreProperties>
</file>