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8" r:id="rId8"/>
    <p:sldId id="269" r:id="rId9"/>
    <p:sldId id="270" r:id="rId10"/>
    <p:sldId id="271" r:id="rId11"/>
    <p:sldId id="282" r:id="rId12"/>
    <p:sldId id="272" r:id="rId13"/>
    <p:sldId id="273" r:id="rId14"/>
    <p:sldId id="275" r:id="rId15"/>
    <p:sldId id="283" r:id="rId16"/>
    <p:sldId id="284" r:id="rId17"/>
    <p:sldId id="279" r:id="rId18"/>
    <p:sldId id="280" r:id="rId19"/>
    <p:sldId id="281" r:id="rId20"/>
    <p:sldId id="263" r:id="rId21"/>
    <p:sldId id="262" r:id="rId22"/>
    <p:sldId id="264" r:id="rId23"/>
    <p:sldId id="265" r:id="rId24"/>
    <p:sldId id="267" r:id="rId2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83" d="100"/>
          <a:sy n="83" d="100"/>
        </p:scale>
        <p:origin x="-968" y="-112"/>
      </p:cViewPr>
      <p:guideLst>
        <p:guide orient="horz" pos="1200"/>
        <p:guide pos="1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2427F-20BB-9E41-9444-010636FA2C11}" type="datetimeFigureOut">
              <a:rPr lang="fr-FR" smtClean="0"/>
              <a:pPr/>
              <a:t>11/10/11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0C69B-F41F-B24E-A8BC-70E717D9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04154-0E33-9D43-BEF3-805D78A658E6}" type="datetimeFigureOut">
              <a:rPr lang="fr-FR" smtClean="0"/>
              <a:pPr/>
              <a:t>11/10/11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AC8D9-40B0-804C-8A18-1F2A260CA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 Announcement: </a:t>
            </a:r>
            <a:br>
              <a:rPr lang="en-US" dirty="0" smtClean="0"/>
            </a:br>
            <a:r>
              <a:rPr lang="en-US" dirty="0" smtClean="0"/>
              <a:t>Sorting on Skip Chains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Ajoy</a:t>
            </a:r>
            <a:r>
              <a:rPr lang="en-US" dirty="0" smtClean="0"/>
              <a:t> K. </a:t>
            </a:r>
            <a:r>
              <a:rPr lang="en-US" dirty="0" err="1" smtClean="0"/>
              <a:t>Datta</a:t>
            </a:r>
            <a:r>
              <a:rPr lang="en-US" dirty="0" smtClean="0"/>
              <a:t>, Lawrence L. </a:t>
            </a:r>
            <a:r>
              <a:rPr lang="en-US" dirty="0" err="1" smtClean="0"/>
              <a:t>Larmore</a:t>
            </a:r>
            <a:r>
              <a:rPr lang="en-US" dirty="0" smtClean="0"/>
              <a:t>, and </a:t>
            </a:r>
            <a:r>
              <a:rPr lang="en-US" u="sng" dirty="0" err="1" smtClean="0"/>
              <a:t>Stéphane</a:t>
            </a:r>
            <a:r>
              <a:rPr lang="en-US" u="sng" dirty="0" smtClean="0"/>
              <a:t> Devismes</a:t>
            </a:r>
            <a:endParaRPr lang="en-US" u="sng" dirty="0"/>
          </a:p>
        </p:txBody>
      </p:sp>
      <p:pic>
        <p:nvPicPr>
          <p:cNvPr id="4" name="Image 3" descr="logo_unlv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5334000"/>
            <a:ext cx="1828800" cy="1828800"/>
          </a:xfrm>
          <a:prstGeom prst="rect">
            <a:avLst/>
          </a:prstGeom>
        </p:spPr>
      </p:pic>
      <p:pic>
        <p:nvPicPr>
          <p:cNvPr id="5" name="Image 4" descr="logo_VERIMA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5328249"/>
            <a:ext cx="2133600" cy="1529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SSS'2011, Grenoble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191000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75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4" name="Flèche vers la gauche 33"/>
          <p:cNvSpPr/>
          <p:nvPr/>
        </p:nvSpPr>
        <p:spPr>
          <a:xfrm>
            <a:off x="24384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ZoneTexte 34"/>
          <p:cNvSpPr txBox="1"/>
          <p:nvPr/>
        </p:nvSpPr>
        <p:spPr>
          <a:xfrm>
            <a:off x="2720552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6" name="Flèche vers la gauche 35"/>
          <p:cNvSpPr/>
          <p:nvPr/>
        </p:nvSpPr>
        <p:spPr>
          <a:xfrm rot="10800000">
            <a:off x="5029201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ZoneTexte 36"/>
          <p:cNvSpPr txBox="1"/>
          <p:nvPr/>
        </p:nvSpPr>
        <p:spPr>
          <a:xfrm>
            <a:off x="5158953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</a:t>
            </a:r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SSS'2011, Grenoble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990600" y="1676400"/>
            <a:ext cx="197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  <p:sp>
        <p:nvSpPr>
          <p:cNvPr id="32" name="ZoneTexte 31"/>
          <p:cNvSpPr txBox="1"/>
          <p:nvPr/>
        </p:nvSpPr>
        <p:spPr>
          <a:xfrm>
            <a:off x="4191000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75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6553200" y="2052935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295399" y="1978967"/>
            <a:ext cx="167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  </a:t>
            </a:r>
            <a:r>
              <a:rPr lang="en-US" sz="2400" dirty="0" err="1" smtClean="0"/>
              <a:t>V</a:t>
            </a:r>
            <a:r>
              <a:rPr lang="en-US" sz="2400" dirty="0" err="1" smtClean="0"/>
              <a:t>(x</a:t>
            </a:r>
            <a:r>
              <a:rPr lang="en-US" sz="2400" dirty="0" smtClean="0"/>
              <a:t>)’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069085" y="1676400"/>
            <a:ext cx="197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  <p:sp>
        <p:nvSpPr>
          <p:cNvPr id="32" name="ZoneTexte 31"/>
          <p:cNvSpPr txBox="1"/>
          <p:nvPr/>
        </p:nvSpPr>
        <p:spPr>
          <a:xfrm>
            <a:off x="4191000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75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034752" y="20910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558976" y="2045732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371600" y="2072341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</a:t>
            </a:r>
            <a:endParaRPr lang="en-US" sz="2400" dirty="0" smtClean="0"/>
          </a:p>
        </p:txBody>
      </p:sp>
      <p:sp>
        <p:nvSpPr>
          <p:cNvPr id="39" name="Flèche vers la gauche 38"/>
          <p:cNvSpPr/>
          <p:nvPr/>
        </p:nvSpPr>
        <p:spPr>
          <a:xfrm>
            <a:off x="50292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ZoneTexte 39"/>
          <p:cNvSpPr txBox="1"/>
          <p:nvPr/>
        </p:nvSpPr>
        <p:spPr>
          <a:xfrm>
            <a:off x="5311352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1" name="Flèche vers la gauche 40"/>
          <p:cNvSpPr/>
          <p:nvPr/>
        </p:nvSpPr>
        <p:spPr>
          <a:xfrm rot="10800000">
            <a:off x="2209801" y="3874532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ZoneTexte 41"/>
          <p:cNvSpPr txBox="1"/>
          <p:nvPr/>
        </p:nvSpPr>
        <p:spPr>
          <a:xfrm>
            <a:off x="2339553" y="3505200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267152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034752" y="20910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558976" y="2045732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371600" y="2072341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267152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034752" y="20910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558976" y="2045732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295400" y="2072341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</a:t>
            </a:r>
            <a:endParaRPr lang="en-US" sz="2400" dirty="0" smtClean="0"/>
          </a:p>
        </p:txBody>
      </p:sp>
      <p:sp>
        <p:nvSpPr>
          <p:cNvPr id="34" name="Flèche vers la gauche 33"/>
          <p:cNvSpPr/>
          <p:nvPr/>
        </p:nvSpPr>
        <p:spPr>
          <a:xfrm>
            <a:off x="25146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ZoneTexte 35"/>
          <p:cNvSpPr txBox="1"/>
          <p:nvPr/>
        </p:nvSpPr>
        <p:spPr>
          <a:xfrm>
            <a:off x="2796752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9" name="Flèche vers la gauche 38"/>
          <p:cNvSpPr/>
          <p:nvPr/>
        </p:nvSpPr>
        <p:spPr>
          <a:xfrm rot="10800000">
            <a:off x="5181600" y="3874532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ZoneTexte 39"/>
          <p:cNvSpPr txBox="1"/>
          <p:nvPr/>
        </p:nvSpPr>
        <p:spPr>
          <a:xfrm>
            <a:off x="5311352" y="3505200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267152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034752" y="20910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558976" y="2045732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295400" y="2072341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267152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034752" y="20910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558976" y="2045732"/>
            <a:ext cx="182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  </a:t>
            </a:r>
            <a:r>
              <a:rPr lang="en-US" sz="2400" dirty="0" err="1" smtClean="0"/>
              <a:t>V(z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295400" y="2072341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</a:t>
            </a:r>
            <a:endParaRPr lang="en-US" sz="2400" dirty="0" smtClean="0"/>
          </a:p>
        </p:txBody>
      </p:sp>
      <p:sp>
        <p:nvSpPr>
          <p:cNvPr id="31" name="ZoneTexte 30"/>
          <p:cNvSpPr txBox="1"/>
          <p:nvPr/>
        </p:nvSpPr>
        <p:spPr>
          <a:xfrm>
            <a:off x="6174485" y="1676400"/>
            <a:ext cx="197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267152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034752" y="20910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558976" y="2045732"/>
            <a:ext cx="1594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)’’ </a:t>
            </a:r>
            <a:r>
              <a:rPr lang="en-US" sz="2400" dirty="0" err="1" smtClean="0"/>
              <a:t>V(z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295400" y="2072341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</a:t>
            </a:r>
            <a:endParaRPr lang="en-US" sz="2400" dirty="0" smtClean="0"/>
          </a:p>
        </p:txBody>
      </p:sp>
      <p:sp>
        <p:nvSpPr>
          <p:cNvPr id="31" name="Flèche vers la gauche 30"/>
          <p:cNvSpPr/>
          <p:nvPr/>
        </p:nvSpPr>
        <p:spPr>
          <a:xfrm>
            <a:off x="51054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ZoneTexte 33"/>
          <p:cNvSpPr txBox="1"/>
          <p:nvPr/>
        </p:nvSpPr>
        <p:spPr>
          <a:xfrm>
            <a:off x="5616152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 </a:t>
            </a:r>
            <a:r>
              <a:rPr lang="en-US" sz="2400" dirty="0" err="1" smtClean="0"/>
              <a:t>V(y</a:t>
            </a:r>
            <a:r>
              <a:rPr lang="en-US" sz="2400" dirty="0" smtClean="0"/>
              <a:t>)’’ </a:t>
            </a:r>
            <a:endParaRPr lang="en-US" sz="2400" dirty="0"/>
          </a:p>
        </p:txBody>
      </p:sp>
      <p:sp>
        <p:nvSpPr>
          <p:cNvPr id="36" name="Flèche vers la gauche 35"/>
          <p:cNvSpPr/>
          <p:nvPr/>
        </p:nvSpPr>
        <p:spPr>
          <a:xfrm rot="10800000">
            <a:off x="24384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ZoneTexte 38"/>
          <p:cNvSpPr txBox="1"/>
          <p:nvPr/>
        </p:nvSpPr>
        <p:spPr>
          <a:xfrm>
            <a:off x="2872952" y="35007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266559" y="2057400"/>
            <a:ext cx="83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034752" y="20910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558976" y="2045732"/>
            <a:ext cx="174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)’’ </a:t>
            </a:r>
            <a:r>
              <a:rPr lang="en-US" sz="2400" dirty="0" err="1" smtClean="0"/>
              <a:t>V(z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295400" y="2072341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266559" y="2057400"/>
            <a:ext cx="83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034752" y="20910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558976" y="2045732"/>
            <a:ext cx="1594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</a:t>
            </a:r>
            <a:r>
              <a:rPr lang="en-US" sz="2400" dirty="0" err="1" smtClean="0"/>
              <a:t>y</a:t>
            </a:r>
            <a:r>
              <a:rPr lang="en-US" sz="2400" dirty="0" smtClean="0"/>
              <a:t>)’’ </a:t>
            </a:r>
            <a:r>
              <a:rPr lang="en-US" sz="2400" dirty="0" err="1" smtClean="0"/>
              <a:t>V(z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295400" y="2072341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Chain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3025199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Left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040498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3040498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Right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08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2895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/>
          <p:nvPr/>
        </p:nvCxnSpPr>
        <p:spPr>
          <a:xfrm>
            <a:off x="1295400" y="3427412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1" idx="3"/>
            <a:endCxn id="14" idx="1"/>
          </p:cNvCxnSpPr>
          <p:nvPr/>
        </p:nvCxnSpPr>
        <p:spPr>
          <a:xfrm>
            <a:off x="2140200" y="3456600"/>
            <a:ext cx="45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4" idx="3"/>
            <a:endCxn id="8" idx="1"/>
          </p:cNvCxnSpPr>
          <p:nvPr/>
        </p:nvCxnSpPr>
        <p:spPr>
          <a:xfrm>
            <a:off x="3130800" y="3456600"/>
            <a:ext cx="4506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8" idx="3"/>
            <a:endCxn id="15" idx="1"/>
          </p:cNvCxnSpPr>
          <p:nvPr/>
        </p:nvCxnSpPr>
        <p:spPr>
          <a:xfrm flipV="1">
            <a:off x="4800600" y="3456600"/>
            <a:ext cx="3048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15" idx="3"/>
            <a:endCxn id="16" idx="1"/>
          </p:cNvCxnSpPr>
          <p:nvPr/>
        </p:nvCxnSpPr>
        <p:spPr>
          <a:xfrm>
            <a:off x="5645400" y="3456600"/>
            <a:ext cx="3674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16" idx="3"/>
            <a:endCxn id="17" idx="1"/>
          </p:cNvCxnSpPr>
          <p:nvPr/>
        </p:nvCxnSpPr>
        <p:spPr>
          <a:xfrm>
            <a:off x="6552895" y="3456600"/>
            <a:ext cx="38130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17" idx="3"/>
            <a:endCxn id="9" idx="1"/>
          </p:cNvCxnSpPr>
          <p:nvPr/>
        </p:nvCxnSpPr>
        <p:spPr>
          <a:xfrm>
            <a:off x="7474200" y="3456600"/>
            <a:ext cx="3744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990600" y="1981200"/>
            <a:ext cx="2590800" cy="1059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8" idx="0"/>
          </p:cNvCxnSpPr>
          <p:nvPr/>
        </p:nvCxnSpPr>
        <p:spPr>
          <a:xfrm rot="5400000" flipH="1" flipV="1">
            <a:off x="3661351" y="2510849"/>
            <a:ext cx="10592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0800000">
            <a:off x="4800600" y="1981200"/>
            <a:ext cx="3048000" cy="1060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3429000" y="1524000"/>
            <a:ext cx="1767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Major nodes</a:t>
            </a:r>
            <a:endParaRPr lang="en-US" sz="2400" dirty="0"/>
          </a:p>
        </p:txBody>
      </p:sp>
      <p:cxnSp>
        <p:nvCxnSpPr>
          <p:cNvPr id="50" name="Connecteur droit avec flèche 49"/>
          <p:cNvCxnSpPr>
            <a:stCxn id="11" idx="2"/>
          </p:cNvCxnSpPr>
          <p:nvPr/>
        </p:nvCxnSpPr>
        <p:spPr>
          <a:xfrm rot="16200000" flipH="1">
            <a:off x="1496100" y="4010700"/>
            <a:ext cx="1240200" cy="49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14" idx="2"/>
          </p:cNvCxnSpPr>
          <p:nvPr/>
        </p:nvCxnSpPr>
        <p:spPr>
          <a:xfrm rot="5400000">
            <a:off x="2105700" y="4121700"/>
            <a:ext cx="1240200" cy="270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1672833" y="4876800"/>
            <a:ext cx="1679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Relay nodes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7800" y="3037795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6000" y="3037795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eur droit 12"/>
          <p:cNvCxnSpPr>
            <a:stCxn id="21" idx="3"/>
            <a:endCxn id="10" idx="1"/>
          </p:cNvCxnSpPr>
          <p:nvPr/>
        </p:nvCxnSpPr>
        <p:spPr>
          <a:xfrm flipV="1">
            <a:off x="2431800" y="3453897"/>
            <a:ext cx="4638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10" idx="3"/>
            <a:endCxn id="11" idx="1"/>
          </p:cNvCxnSpPr>
          <p:nvPr/>
        </p:nvCxnSpPr>
        <p:spPr>
          <a:xfrm>
            <a:off x="3435600" y="3453897"/>
            <a:ext cx="2982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11" idx="3"/>
            <a:endCxn id="12" idx="1"/>
          </p:cNvCxnSpPr>
          <p:nvPr/>
        </p:nvCxnSpPr>
        <p:spPr>
          <a:xfrm>
            <a:off x="4273800" y="3453897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2" idx="3"/>
            <a:endCxn id="18" idx="1"/>
          </p:cNvCxnSpPr>
          <p:nvPr/>
        </p:nvCxnSpPr>
        <p:spPr>
          <a:xfrm flipV="1">
            <a:off x="5264400" y="3446690"/>
            <a:ext cx="15240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43800" y="327530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8400" y="32666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18" idx="3"/>
            <a:endCxn id="17" idx="1"/>
          </p:cNvCxnSpPr>
          <p:nvPr/>
        </p:nvCxnSpPr>
        <p:spPr>
          <a:xfrm>
            <a:off x="7328400" y="3446690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22" idx="3"/>
            <a:endCxn id="21" idx="1"/>
          </p:cNvCxnSpPr>
          <p:nvPr/>
        </p:nvCxnSpPr>
        <p:spPr>
          <a:xfrm>
            <a:off x="1669800" y="3456895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91800" y="32804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9800" y="3276895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eur droit 22"/>
          <p:cNvCxnSpPr>
            <a:endCxn id="22" idx="1"/>
          </p:cNvCxnSpPr>
          <p:nvPr/>
        </p:nvCxnSpPr>
        <p:spPr>
          <a:xfrm>
            <a:off x="152400" y="3446690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3"/>
          </p:cNvCxnSpPr>
          <p:nvPr/>
        </p:nvCxnSpPr>
        <p:spPr>
          <a:xfrm flipV="1">
            <a:off x="8083800" y="3446691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150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èche vers le bas 25"/>
          <p:cNvSpPr/>
          <p:nvPr/>
        </p:nvSpPr>
        <p:spPr>
          <a:xfrm>
            <a:off x="3810000" y="2514600"/>
            <a:ext cx="457200" cy="523195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èche vers la droite 26"/>
          <p:cNvSpPr/>
          <p:nvPr/>
        </p:nvSpPr>
        <p:spPr>
          <a:xfrm>
            <a:off x="3346200" y="3875995"/>
            <a:ext cx="540000" cy="3150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2971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2987099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8600" y="2987099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2895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42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990600" y="3374013"/>
            <a:ext cx="60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12" idx="1"/>
          </p:cNvCxnSpPr>
          <p:nvPr/>
        </p:nvCxnSpPr>
        <p:spPr>
          <a:xfrm>
            <a:off x="2140200" y="3403201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3"/>
            <a:endCxn id="26" idx="1"/>
          </p:cNvCxnSpPr>
          <p:nvPr/>
        </p:nvCxnSpPr>
        <p:spPr>
          <a:xfrm>
            <a:off x="3130800" y="3403201"/>
            <a:ext cx="444000" cy="299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endCxn id="27" idx="3"/>
          </p:cNvCxnSpPr>
          <p:nvPr/>
        </p:nvCxnSpPr>
        <p:spPr>
          <a:xfrm rot="10800000">
            <a:off x="4800600" y="3406199"/>
            <a:ext cx="304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5645400" y="3373319"/>
            <a:ext cx="36749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6552895" y="3373319"/>
            <a:ext cx="38130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4" idx="1"/>
          </p:cNvCxnSpPr>
          <p:nvPr/>
        </p:nvCxnSpPr>
        <p:spPr>
          <a:xfrm>
            <a:off x="7474200" y="3373319"/>
            <a:ext cx="444000" cy="708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918200" y="32004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04000" y="3195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748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06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319151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Connecteur droit 43"/>
          <p:cNvCxnSpPr>
            <a:stCxn id="27" idx="1"/>
            <a:endCxn id="26" idx="3"/>
          </p:cNvCxnSpPr>
          <p:nvPr/>
        </p:nvCxnSpPr>
        <p:spPr>
          <a:xfrm rot="10800000">
            <a:off x="4114800" y="3406199"/>
            <a:ext cx="14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24" idx="3"/>
            <a:endCxn id="25" idx="1"/>
          </p:cNvCxnSpPr>
          <p:nvPr/>
        </p:nvCxnSpPr>
        <p:spPr>
          <a:xfrm flipV="1">
            <a:off x="8458200" y="3375601"/>
            <a:ext cx="145800" cy="479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8305800" y="4038600"/>
            <a:ext cx="68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54" name="Flèche vers la gauche 53"/>
          <p:cNvSpPr/>
          <p:nvPr/>
        </p:nvSpPr>
        <p:spPr>
          <a:xfrm>
            <a:off x="7245600" y="4038600"/>
            <a:ext cx="984000" cy="3693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we enhance the round complexity to </a:t>
            </a:r>
            <a:r>
              <a:rPr lang="en-US" i="1" dirty="0" err="1" smtClean="0"/>
              <a:t>O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rounds ?</a:t>
            </a:r>
          </a:p>
          <a:p>
            <a:endParaRPr lang="en-US" dirty="0" smtClean="0"/>
          </a:p>
          <a:p>
            <a:r>
              <a:rPr lang="en-US" dirty="0" smtClean="0"/>
              <a:t>Step complexity ?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Min-Max </a:t>
            </a:r>
            <a:r>
              <a:rPr lang="en-US" dirty="0" smtClean="0"/>
              <a:t>Search Tree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5943600" y="2804319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343400" y="1417638"/>
            <a:ext cx="609600" cy="63976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343400" y="2789238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819400" y="2804319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562600" y="5151438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295400" y="5151438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343400" y="5151438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343400" y="3886200"/>
            <a:ext cx="609600" cy="63976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2209800" y="3901281"/>
            <a:ext cx="609600" cy="63976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Connecteur droit avec flèche 18"/>
          <p:cNvCxnSpPr>
            <a:stCxn id="11" idx="7"/>
            <a:endCxn id="9" idx="3"/>
          </p:cNvCxnSpPr>
          <p:nvPr/>
        </p:nvCxnSpPr>
        <p:spPr>
          <a:xfrm rot="5400000" flipH="1" flipV="1">
            <a:off x="3419050" y="1884386"/>
            <a:ext cx="934301" cy="1092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7" idx="7"/>
          </p:cNvCxnSpPr>
          <p:nvPr/>
        </p:nvCxnSpPr>
        <p:spPr>
          <a:xfrm rot="5400000" flipH="1" flipV="1">
            <a:off x="2625688" y="3533438"/>
            <a:ext cx="565972" cy="357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4" idx="7"/>
            <a:endCxn id="17" idx="3"/>
          </p:cNvCxnSpPr>
          <p:nvPr/>
        </p:nvCxnSpPr>
        <p:spPr>
          <a:xfrm rot="5400000" flipH="1" flipV="1">
            <a:off x="1658512" y="4604567"/>
            <a:ext cx="797777" cy="4833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0" idx="0"/>
            <a:endCxn id="9" idx="4"/>
          </p:cNvCxnSpPr>
          <p:nvPr/>
        </p:nvCxnSpPr>
        <p:spPr>
          <a:xfrm rot="5400000" flipH="1" flipV="1">
            <a:off x="4282281" y="2423319"/>
            <a:ext cx="7318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8" idx="1"/>
            <a:endCxn id="9" idx="5"/>
          </p:cNvCxnSpPr>
          <p:nvPr/>
        </p:nvCxnSpPr>
        <p:spPr>
          <a:xfrm rot="16200000" flipV="1">
            <a:off x="4981150" y="1846286"/>
            <a:ext cx="934301" cy="1169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16" idx="0"/>
            <a:endCxn id="10" idx="4"/>
          </p:cNvCxnSpPr>
          <p:nvPr/>
        </p:nvCxnSpPr>
        <p:spPr>
          <a:xfrm rot="5400000" flipH="1" flipV="1">
            <a:off x="4419600" y="3657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13" idx="1"/>
            <a:endCxn id="16" idx="5"/>
          </p:cNvCxnSpPr>
          <p:nvPr/>
        </p:nvCxnSpPr>
        <p:spPr>
          <a:xfrm rot="16200000" flipV="1">
            <a:off x="4851371" y="4444626"/>
            <a:ext cx="812858" cy="788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15" idx="0"/>
            <a:endCxn id="16" idx="4"/>
          </p:cNvCxnSpPr>
          <p:nvPr/>
        </p:nvCxnSpPr>
        <p:spPr>
          <a:xfrm rot="5400000" flipH="1" flipV="1">
            <a:off x="4335462" y="4838700"/>
            <a:ext cx="625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3733800" y="2895600"/>
            <a:ext cx="41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</a:t>
            </a:r>
            <a:endParaRPr lang="en-US" dirty="0"/>
          </a:p>
        </p:txBody>
      </p:sp>
      <p:sp>
        <p:nvSpPr>
          <p:cNvPr id="48" name="ZoneTexte 47"/>
          <p:cNvSpPr txBox="1"/>
          <p:nvPr/>
        </p:nvSpPr>
        <p:spPr>
          <a:xfrm>
            <a:off x="5224203" y="2907268"/>
            <a:ext cx="41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</a:t>
            </a:r>
            <a:endParaRPr lang="en-US" dirty="0"/>
          </a:p>
        </p:txBody>
      </p:sp>
      <p:sp>
        <p:nvSpPr>
          <p:cNvPr id="49" name="Ellipse 48"/>
          <p:cNvSpPr/>
          <p:nvPr/>
        </p:nvSpPr>
        <p:spPr>
          <a:xfrm>
            <a:off x="3429000" y="3901281"/>
            <a:ext cx="609600" cy="63976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Connecteur droit avec flèche 49"/>
          <p:cNvCxnSpPr>
            <a:stCxn id="49" idx="1"/>
            <a:endCxn id="11" idx="5"/>
          </p:cNvCxnSpPr>
          <p:nvPr/>
        </p:nvCxnSpPr>
        <p:spPr>
          <a:xfrm rot="16200000" flipV="1">
            <a:off x="3106709" y="3583407"/>
            <a:ext cx="644582" cy="17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2925129" y="4038600"/>
            <a:ext cx="41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</a:t>
            </a:r>
            <a:endParaRPr lang="en-US" dirty="0"/>
          </a:p>
        </p:txBody>
      </p:sp>
      <p:sp>
        <p:nvSpPr>
          <p:cNvPr id="56" name="ZoneTexte 55"/>
          <p:cNvSpPr txBox="1"/>
          <p:nvPr/>
        </p:nvSpPr>
        <p:spPr>
          <a:xfrm>
            <a:off x="7152887" y="1535668"/>
            <a:ext cx="54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57" name="ZoneTexte 56"/>
          <p:cNvSpPr txBox="1"/>
          <p:nvPr/>
        </p:nvSpPr>
        <p:spPr>
          <a:xfrm>
            <a:off x="7152887" y="3974068"/>
            <a:ext cx="54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58" name="ZoneTexte 57"/>
          <p:cNvSpPr txBox="1"/>
          <p:nvPr/>
        </p:nvSpPr>
        <p:spPr>
          <a:xfrm>
            <a:off x="7162800" y="283106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59" name="ZoneTexte 58"/>
          <p:cNvSpPr txBox="1"/>
          <p:nvPr/>
        </p:nvSpPr>
        <p:spPr>
          <a:xfrm>
            <a:off x="7162800" y="526946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Chain Sorting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1600200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1615499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48600" y="1615499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1851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1851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05400" y="1851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2895" y="1851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34200" y="1851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1295400" y="2002413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0" idx="3"/>
            <a:endCxn id="11" idx="1"/>
          </p:cNvCxnSpPr>
          <p:nvPr/>
        </p:nvCxnSpPr>
        <p:spPr>
          <a:xfrm>
            <a:off x="2140200" y="2031601"/>
            <a:ext cx="45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8" idx="1"/>
          </p:cNvCxnSpPr>
          <p:nvPr/>
        </p:nvCxnSpPr>
        <p:spPr>
          <a:xfrm>
            <a:off x="3130800" y="2031601"/>
            <a:ext cx="4506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8" idx="3"/>
            <a:endCxn id="12" idx="1"/>
          </p:cNvCxnSpPr>
          <p:nvPr/>
        </p:nvCxnSpPr>
        <p:spPr>
          <a:xfrm flipV="1">
            <a:off x="4800600" y="2031601"/>
            <a:ext cx="3048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2" idx="3"/>
            <a:endCxn id="13" idx="1"/>
          </p:cNvCxnSpPr>
          <p:nvPr/>
        </p:nvCxnSpPr>
        <p:spPr>
          <a:xfrm>
            <a:off x="5645400" y="2031601"/>
            <a:ext cx="3674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6552895" y="2031601"/>
            <a:ext cx="38130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9" idx="1"/>
          </p:cNvCxnSpPr>
          <p:nvPr/>
        </p:nvCxnSpPr>
        <p:spPr>
          <a:xfrm>
            <a:off x="7474200" y="2031601"/>
            <a:ext cx="3744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lèche vers le bas 21"/>
          <p:cNvSpPr/>
          <p:nvPr/>
        </p:nvSpPr>
        <p:spPr>
          <a:xfrm>
            <a:off x="4038600" y="2667000"/>
            <a:ext cx="533400" cy="1371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er 37"/>
          <p:cNvGrpSpPr/>
          <p:nvPr/>
        </p:nvGrpSpPr>
        <p:grpSpPr>
          <a:xfrm>
            <a:off x="76200" y="4114800"/>
            <a:ext cx="8991600" cy="853499"/>
            <a:chOff x="76200" y="4114800"/>
            <a:chExt cx="8991600" cy="853499"/>
          </a:xfrm>
        </p:grpSpPr>
        <p:sp>
          <p:nvSpPr>
            <p:cNvPr id="23" name="Rectangle 22"/>
            <p:cNvSpPr/>
            <p:nvPr/>
          </p:nvSpPr>
          <p:spPr>
            <a:xfrm>
              <a:off x="76200" y="4114800"/>
              <a:ext cx="1219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1400" y="4130099"/>
              <a:ext cx="1219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48600" y="4130099"/>
              <a:ext cx="1219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6</a:t>
              </a: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600200" y="4366201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90800" y="4366201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05400" y="4366201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2895" y="4366201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4366201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Connecteur droit 30"/>
            <p:cNvCxnSpPr/>
            <p:nvPr/>
          </p:nvCxnSpPr>
          <p:spPr>
            <a:xfrm>
              <a:off x="1295400" y="4517013"/>
              <a:ext cx="304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26" idx="3"/>
              <a:endCxn id="27" idx="1"/>
            </p:cNvCxnSpPr>
            <p:nvPr/>
          </p:nvCxnSpPr>
          <p:spPr>
            <a:xfrm>
              <a:off x="2140200" y="4546201"/>
              <a:ext cx="450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>
              <a:stCxn id="27" idx="3"/>
              <a:endCxn id="24" idx="1"/>
            </p:cNvCxnSpPr>
            <p:nvPr/>
          </p:nvCxnSpPr>
          <p:spPr>
            <a:xfrm>
              <a:off x="3130800" y="4546201"/>
              <a:ext cx="450600" cy="29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24" idx="3"/>
              <a:endCxn id="28" idx="1"/>
            </p:cNvCxnSpPr>
            <p:nvPr/>
          </p:nvCxnSpPr>
          <p:spPr>
            <a:xfrm flipV="1">
              <a:off x="4800600" y="4546201"/>
              <a:ext cx="304800" cy="29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>
              <a:stCxn id="28" idx="3"/>
              <a:endCxn id="29" idx="1"/>
            </p:cNvCxnSpPr>
            <p:nvPr/>
          </p:nvCxnSpPr>
          <p:spPr>
            <a:xfrm>
              <a:off x="5645400" y="4546201"/>
              <a:ext cx="367495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>
              <a:stCxn id="29" idx="3"/>
              <a:endCxn id="30" idx="1"/>
            </p:cNvCxnSpPr>
            <p:nvPr/>
          </p:nvCxnSpPr>
          <p:spPr>
            <a:xfrm>
              <a:off x="6552895" y="4546201"/>
              <a:ext cx="381305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>
              <a:stCxn id="30" idx="3"/>
              <a:endCxn id="25" idx="1"/>
            </p:cNvCxnSpPr>
            <p:nvPr/>
          </p:nvCxnSpPr>
          <p:spPr>
            <a:xfrm>
              <a:off x="7474200" y="4546201"/>
              <a:ext cx="374400" cy="29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Skip Chain Sorting Algorithm</a:t>
            </a:r>
          </a:p>
          <a:p>
            <a:pPr lvl="1"/>
            <a:r>
              <a:rPr lang="en-US" dirty="0" smtClean="0"/>
              <a:t>Self-stabilizing</a:t>
            </a:r>
          </a:p>
          <a:p>
            <a:pPr lvl="1"/>
            <a:r>
              <a:rPr lang="en-US" dirty="0" smtClean="0"/>
              <a:t>Silent</a:t>
            </a:r>
          </a:p>
          <a:p>
            <a:pPr lvl="1"/>
            <a:r>
              <a:rPr lang="en-US" dirty="0" smtClean="0"/>
              <a:t>Locally shared memory model</a:t>
            </a:r>
          </a:p>
          <a:p>
            <a:pPr lvl="2"/>
            <a:r>
              <a:rPr lang="en-US" dirty="0" smtClean="0"/>
              <a:t>Unfair demon</a:t>
            </a:r>
          </a:p>
          <a:p>
            <a:pPr lvl="2"/>
            <a:r>
              <a:rPr lang="en-US" i="1" dirty="0" err="1" smtClean="0"/>
              <a:t>O</a:t>
            </a:r>
            <a:r>
              <a:rPr lang="en-US" dirty="0" err="1" smtClean="0"/>
              <a:t>(b</a:t>
            </a:r>
            <a:r>
              <a:rPr lang="en-US" dirty="0" smtClean="0"/>
              <a:t>) space, </a:t>
            </a:r>
            <a:r>
              <a:rPr lang="en-US" dirty="0" err="1" smtClean="0"/>
              <a:t>b</a:t>
            </a:r>
            <a:r>
              <a:rPr lang="en-US" dirty="0" smtClean="0"/>
              <a:t> = number of bits to encode a value</a:t>
            </a:r>
          </a:p>
          <a:p>
            <a:pPr lvl="2"/>
            <a:r>
              <a:rPr lang="en-US" i="1" dirty="0" err="1" smtClean="0"/>
              <a:t>O</a:t>
            </a:r>
            <a:r>
              <a:rPr lang="en-US" dirty="0" err="1" smtClean="0"/>
              <a:t>(</a:t>
            </a:r>
            <a:r>
              <a:rPr lang="en-US" i="1" dirty="0" err="1" smtClean="0"/>
              <a:t>md</a:t>
            </a:r>
            <a:r>
              <a:rPr lang="en-US" dirty="0" smtClean="0"/>
              <a:t>) rounds</a:t>
            </a:r>
          </a:p>
          <a:p>
            <a:pPr lvl="3"/>
            <a:r>
              <a:rPr lang="en-US" i="1" dirty="0" err="1" smtClean="0"/>
              <a:t>m</a:t>
            </a:r>
            <a:r>
              <a:rPr lang="en-US" dirty="0" smtClean="0"/>
              <a:t> : number of major nodes</a:t>
            </a:r>
          </a:p>
          <a:p>
            <a:pPr lvl="3"/>
            <a:r>
              <a:rPr lang="en-US" i="1" dirty="0" err="1" smtClean="0"/>
              <a:t>d</a:t>
            </a:r>
            <a:r>
              <a:rPr lang="en-US" dirty="0" smtClean="0"/>
              <a:t> : maximum number of relay between two major nodes</a:t>
            </a:r>
          </a:p>
          <a:p>
            <a:pPr lvl="3"/>
            <a:r>
              <a:rPr lang="en-US" i="1" dirty="0" err="1" smtClean="0"/>
              <a:t>md</a:t>
            </a:r>
            <a:r>
              <a:rPr lang="en-US" dirty="0" smtClean="0"/>
              <a:t> = </a:t>
            </a:r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dirty="0" smtClean="0"/>
              <a:t>) if the spacing between major processes is </a:t>
            </a:r>
            <a:r>
              <a:rPr lang="en-US" dirty="0" err="1" smtClean="0"/>
              <a:t>roughtly</a:t>
            </a:r>
            <a:r>
              <a:rPr lang="en-US" dirty="0" smtClean="0"/>
              <a:t> equal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Idea : </a:t>
            </a:r>
            <a:r>
              <a:rPr lang="en-US" i="1" dirty="0" smtClean="0"/>
              <a:t>distributed bubble sort</a:t>
            </a:r>
            <a:endParaRPr lang="en-US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2671375" y="2588567"/>
            <a:ext cx="3191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Arbitrary Configurations</a:t>
            </a:r>
            <a:endParaRPr lang="en-US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2784698" y="4114800"/>
            <a:ext cx="3006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Normal Configurations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590800" y="5562600"/>
            <a:ext cx="338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Legitimate Configurations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34000" y="3272135"/>
            <a:ext cx="2199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Error Correction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334000" y="4796135"/>
            <a:ext cx="1073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Sorting</a:t>
            </a:r>
            <a:endParaRPr lang="en-US" sz="2400" dirty="0"/>
          </a:p>
        </p:txBody>
      </p:sp>
      <p:sp>
        <p:nvSpPr>
          <p:cNvPr id="13" name="Flèche vers le bas 12"/>
          <p:cNvSpPr/>
          <p:nvPr/>
        </p:nvSpPr>
        <p:spPr>
          <a:xfrm>
            <a:off x="4038600" y="3126432"/>
            <a:ext cx="533400" cy="9883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èche vers le bas 13"/>
          <p:cNvSpPr/>
          <p:nvPr/>
        </p:nvSpPr>
        <p:spPr>
          <a:xfrm>
            <a:off x="4038600" y="4650432"/>
            <a:ext cx="533400" cy="9883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1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2819400"/>
            <a:ext cx="10668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2819400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3800" y="2819400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30555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33600" y="30555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53000" y="30555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67400" y="30555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81800" y="30555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necteur droit 15"/>
          <p:cNvCxnSpPr>
            <a:stCxn id="23" idx="3"/>
            <a:endCxn id="11" idx="1"/>
          </p:cNvCxnSpPr>
          <p:nvPr/>
        </p:nvCxnSpPr>
        <p:spPr>
          <a:xfrm>
            <a:off x="990600" y="3228000"/>
            <a:ext cx="381000" cy="7502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12" idx="1"/>
          </p:cNvCxnSpPr>
          <p:nvPr/>
        </p:nvCxnSpPr>
        <p:spPr>
          <a:xfrm>
            <a:off x="1911600" y="3235502"/>
            <a:ext cx="2220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40" idx="3"/>
            <a:endCxn id="13" idx="1"/>
          </p:cNvCxnSpPr>
          <p:nvPr/>
        </p:nvCxnSpPr>
        <p:spPr>
          <a:xfrm flipV="1">
            <a:off x="4495800" y="3235502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5493000" y="3235502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6407400" y="3235502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5" idx="1"/>
          </p:cNvCxnSpPr>
          <p:nvPr/>
        </p:nvCxnSpPr>
        <p:spPr>
          <a:xfrm flipV="1">
            <a:off x="7321800" y="3228295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0600" y="30480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51600" y="305691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96200" y="3048295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eur droit 35"/>
          <p:cNvCxnSpPr>
            <a:stCxn id="25" idx="3"/>
            <a:endCxn id="24" idx="1"/>
          </p:cNvCxnSpPr>
          <p:nvPr/>
        </p:nvCxnSpPr>
        <p:spPr>
          <a:xfrm>
            <a:off x="8236200" y="3228295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41" idx="3"/>
            <a:endCxn id="40" idx="1"/>
          </p:cNvCxnSpPr>
          <p:nvPr/>
        </p:nvCxnSpPr>
        <p:spPr>
          <a:xfrm>
            <a:off x="3733800" y="3238500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955800" y="30620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93800" y="30585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cteur droit 44"/>
          <p:cNvCxnSpPr>
            <a:stCxn id="12" idx="3"/>
            <a:endCxn id="41" idx="1"/>
          </p:cNvCxnSpPr>
          <p:nvPr/>
        </p:nvCxnSpPr>
        <p:spPr>
          <a:xfrm>
            <a:off x="2673600" y="3235502"/>
            <a:ext cx="520200" cy="299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1" name="Grouper 70"/>
          <p:cNvGrpSpPr/>
          <p:nvPr/>
        </p:nvGrpSpPr>
        <p:grpSpPr>
          <a:xfrm>
            <a:off x="622800" y="1600200"/>
            <a:ext cx="7606800" cy="838200"/>
            <a:chOff x="622800" y="1981200"/>
            <a:chExt cx="7606800" cy="838200"/>
          </a:xfrm>
        </p:grpSpPr>
        <p:sp>
          <p:nvSpPr>
            <p:cNvPr id="9" name="Rectangle 8"/>
            <p:cNvSpPr/>
            <p:nvPr/>
          </p:nvSpPr>
          <p:spPr>
            <a:xfrm>
              <a:off x="1378200" y="1981200"/>
              <a:ext cx="1676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50200" y="1981200"/>
              <a:ext cx="15240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schemeClr val="tx1"/>
                </a:solidFill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59400" y="221730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73800" y="221730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8200" y="221730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Connecteur droit 18"/>
            <p:cNvCxnSpPr>
              <a:stCxn id="40" idx="3"/>
              <a:endCxn id="13" idx="1"/>
            </p:cNvCxnSpPr>
            <p:nvPr/>
          </p:nvCxnSpPr>
          <p:spPr>
            <a:xfrm flipV="1">
              <a:off x="2902200" y="2397302"/>
              <a:ext cx="457200" cy="6586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3" idx="3"/>
              <a:endCxn id="14" idx="1"/>
            </p:cNvCxnSpPr>
            <p:nvPr/>
          </p:nvCxnSpPr>
          <p:spPr>
            <a:xfrm>
              <a:off x="3899400" y="2397302"/>
              <a:ext cx="374400" cy="1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4" idx="3"/>
              <a:endCxn id="15" idx="1"/>
            </p:cNvCxnSpPr>
            <p:nvPr/>
          </p:nvCxnSpPr>
          <p:spPr>
            <a:xfrm>
              <a:off x="4813800" y="2397302"/>
              <a:ext cx="374400" cy="1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5" idx="3"/>
              <a:endCxn id="25" idx="1"/>
            </p:cNvCxnSpPr>
            <p:nvPr/>
          </p:nvCxnSpPr>
          <p:spPr>
            <a:xfrm flipV="1">
              <a:off x="5728200" y="2390095"/>
              <a:ext cx="374400" cy="7207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58000" y="221871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02600" y="2210095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Connecteur droit 35"/>
            <p:cNvCxnSpPr>
              <a:stCxn id="25" idx="3"/>
              <a:endCxn id="24" idx="1"/>
            </p:cNvCxnSpPr>
            <p:nvPr/>
          </p:nvCxnSpPr>
          <p:spPr>
            <a:xfrm>
              <a:off x="6642600" y="2390095"/>
              <a:ext cx="215400" cy="8617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>
              <a:stCxn id="41" idx="3"/>
              <a:endCxn id="40" idx="1"/>
            </p:cNvCxnSpPr>
            <p:nvPr/>
          </p:nvCxnSpPr>
          <p:spPr>
            <a:xfrm>
              <a:off x="2140200" y="2400300"/>
              <a:ext cx="222000" cy="3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2362200" y="2223888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6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600200" y="2220300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cteur droit 44"/>
            <p:cNvCxnSpPr>
              <a:endCxn id="41" idx="1"/>
            </p:cNvCxnSpPr>
            <p:nvPr/>
          </p:nvCxnSpPr>
          <p:spPr>
            <a:xfrm>
              <a:off x="622800" y="2390095"/>
              <a:ext cx="977400" cy="10205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24" idx="3"/>
            </p:cNvCxnSpPr>
            <p:nvPr/>
          </p:nvCxnSpPr>
          <p:spPr>
            <a:xfrm flipV="1">
              <a:off x="7398000" y="2390096"/>
              <a:ext cx="831600" cy="8616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er 71"/>
          <p:cNvGrpSpPr/>
          <p:nvPr/>
        </p:nvGrpSpPr>
        <p:grpSpPr>
          <a:xfrm>
            <a:off x="622800" y="3048000"/>
            <a:ext cx="7606800" cy="838200"/>
            <a:chOff x="622800" y="3429000"/>
            <a:chExt cx="7606800" cy="838200"/>
          </a:xfrm>
        </p:grpSpPr>
        <p:sp>
          <p:nvSpPr>
            <p:cNvPr id="32" name="Rectangle 31"/>
            <p:cNvSpPr/>
            <p:nvPr/>
          </p:nvSpPr>
          <p:spPr>
            <a:xfrm>
              <a:off x="1378200" y="3429000"/>
              <a:ext cx="1676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50200" y="3429000"/>
              <a:ext cx="15240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schemeClr val="tx1"/>
                </a:solidFill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59400" y="366510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6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273800" y="366510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6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88200" y="366510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6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8" name="Connecteur droit 37"/>
            <p:cNvCxnSpPr>
              <a:stCxn id="50" idx="3"/>
              <a:endCxn id="34" idx="1"/>
            </p:cNvCxnSpPr>
            <p:nvPr/>
          </p:nvCxnSpPr>
          <p:spPr>
            <a:xfrm flipV="1">
              <a:off x="2902200" y="3845102"/>
              <a:ext cx="457200" cy="6586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stCxn id="34" idx="3"/>
              <a:endCxn id="35" idx="1"/>
            </p:cNvCxnSpPr>
            <p:nvPr/>
          </p:nvCxnSpPr>
          <p:spPr>
            <a:xfrm>
              <a:off x="3899400" y="3845102"/>
              <a:ext cx="374400" cy="1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35" idx="3"/>
              <a:endCxn id="37" idx="1"/>
            </p:cNvCxnSpPr>
            <p:nvPr/>
          </p:nvCxnSpPr>
          <p:spPr>
            <a:xfrm>
              <a:off x="4813800" y="3845102"/>
              <a:ext cx="374400" cy="1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>
              <a:stCxn id="37" idx="3"/>
              <a:endCxn id="47" idx="1"/>
            </p:cNvCxnSpPr>
            <p:nvPr/>
          </p:nvCxnSpPr>
          <p:spPr>
            <a:xfrm flipV="1">
              <a:off x="5728200" y="3837895"/>
              <a:ext cx="374400" cy="7207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58000" y="366651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102600" y="3657895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6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48" name="Connecteur droit 47"/>
            <p:cNvCxnSpPr>
              <a:stCxn id="47" idx="3"/>
              <a:endCxn id="46" idx="1"/>
            </p:cNvCxnSpPr>
            <p:nvPr/>
          </p:nvCxnSpPr>
          <p:spPr>
            <a:xfrm>
              <a:off x="6642600" y="3837895"/>
              <a:ext cx="215400" cy="8617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>
              <a:stCxn id="51" idx="3"/>
              <a:endCxn id="50" idx="1"/>
            </p:cNvCxnSpPr>
            <p:nvPr/>
          </p:nvCxnSpPr>
          <p:spPr>
            <a:xfrm>
              <a:off x="2140200" y="3848100"/>
              <a:ext cx="222000" cy="3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2362200" y="3671688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6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600200" y="3668100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Connecteur droit 51"/>
            <p:cNvCxnSpPr>
              <a:endCxn id="51" idx="1"/>
            </p:cNvCxnSpPr>
            <p:nvPr/>
          </p:nvCxnSpPr>
          <p:spPr>
            <a:xfrm>
              <a:off x="622800" y="3837895"/>
              <a:ext cx="977400" cy="10205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>
              <a:stCxn id="46" idx="3"/>
            </p:cNvCxnSpPr>
            <p:nvPr/>
          </p:nvCxnSpPr>
          <p:spPr>
            <a:xfrm flipV="1">
              <a:off x="7398000" y="3837896"/>
              <a:ext cx="831600" cy="8616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er 72"/>
          <p:cNvGrpSpPr/>
          <p:nvPr/>
        </p:nvGrpSpPr>
        <p:grpSpPr>
          <a:xfrm>
            <a:off x="609600" y="4495800"/>
            <a:ext cx="7606800" cy="838200"/>
            <a:chOff x="609600" y="4876800"/>
            <a:chExt cx="7606800" cy="838200"/>
          </a:xfrm>
        </p:grpSpPr>
        <p:sp>
          <p:nvSpPr>
            <p:cNvPr id="54" name="Rectangle 53"/>
            <p:cNvSpPr/>
            <p:nvPr/>
          </p:nvSpPr>
          <p:spPr>
            <a:xfrm>
              <a:off x="1365000" y="4876800"/>
              <a:ext cx="1676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37000" y="4876800"/>
              <a:ext cx="15240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schemeClr val="tx1"/>
                </a:solidFill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346200" y="511290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60600" y="511290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75000" y="511290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59" name="Connecteur droit 58"/>
            <p:cNvCxnSpPr>
              <a:stCxn id="67" idx="3"/>
              <a:endCxn id="56" idx="1"/>
            </p:cNvCxnSpPr>
            <p:nvPr/>
          </p:nvCxnSpPr>
          <p:spPr>
            <a:xfrm flipV="1">
              <a:off x="2889000" y="5292902"/>
              <a:ext cx="457200" cy="6586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>
              <a:stCxn id="56" idx="3"/>
              <a:endCxn id="57" idx="1"/>
            </p:cNvCxnSpPr>
            <p:nvPr/>
          </p:nvCxnSpPr>
          <p:spPr>
            <a:xfrm>
              <a:off x="3886200" y="5292902"/>
              <a:ext cx="374400" cy="1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>
              <a:stCxn id="57" idx="3"/>
              <a:endCxn id="58" idx="1"/>
            </p:cNvCxnSpPr>
            <p:nvPr/>
          </p:nvCxnSpPr>
          <p:spPr>
            <a:xfrm>
              <a:off x="4800600" y="5292902"/>
              <a:ext cx="374400" cy="1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>
              <a:stCxn id="58" idx="3"/>
              <a:endCxn id="64" idx="1"/>
            </p:cNvCxnSpPr>
            <p:nvPr/>
          </p:nvCxnSpPr>
          <p:spPr>
            <a:xfrm flipV="1">
              <a:off x="5715000" y="5285695"/>
              <a:ext cx="374400" cy="7207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44800" y="5114312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6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089400" y="5105695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2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65" name="Connecteur droit 64"/>
            <p:cNvCxnSpPr>
              <a:stCxn id="64" idx="3"/>
              <a:endCxn id="63" idx="1"/>
            </p:cNvCxnSpPr>
            <p:nvPr/>
          </p:nvCxnSpPr>
          <p:spPr>
            <a:xfrm>
              <a:off x="6629400" y="5285695"/>
              <a:ext cx="215400" cy="8617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>
              <a:stCxn id="68" idx="3"/>
              <a:endCxn id="67" idx="1"/>
            </p:cNvCxnSpPr>
            <p:nvPr/>
          </p:nvCxnSpPr>
          <p:spPr>
            <a:xfrm>
              <a:off x="2127000" y="5295900"/>
              <a:ext cx="222000" cy="3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2349000" y="5119488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587000" y="5115900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Connecteur droit 68"/>
            <p:cNvCxnSpPr>
              <a:endCxn id="68" idx="1"/>
            </p:cNvCxnSpPr>
            <p:nvPr/>
          </p:nvCxnSpPr>
          <p:spPr>
            <a:xfrm>
              <a:off x="609600" y="5285695"/>
              <a:ext cx="977400" cy="10205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>
              <a:stCxn id="63" idx="3"/>
            </p:cNvCxnSpPr>
            <p:nvPr/>
          </p:nvCxnSpPr>
          <p:spPr>
            <a:xfrm flipV="1">
              <a:off x="7384800" y="5285696"/>
              <a:ext cx="831600" cy="8616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ZoneTexte 73"/>
          <p:cNvSpPr txBox="1"/>
          <p:nvPr/>
        </p:nvSpPr>
        <p:spPr>
          <a:xfrm>
            <a:off x="1870974" y="5715000"/>
            <a:ext cx="5368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Synchronization between swaps : 4 colors</a:t>
            </a:r>
            <a:endParaRPr lang="en-US" sz="2400" dirty="0"/>
          </a:p>
        </p:txBody>
      </p:sp>
      <p:sp>
        <p:nvSpPr>
          <p:cNvPr id="75" name="Flèche vers le bas 74"/>
          <p:cNvSpPr/>
          <p:nvPr/>
        </p:nvSpPr>
        <p:spPr>
          <a:xfrm>
            <a:off x="4280400" y="2364432"/>
            <a:ext cx="533400" cy="7597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lèche vers le bas 75"/>
          <p:cNvSpPr/>
          <p:nvPr/>
        </p:nvSpPr>
        <p:spPr>
          <a:xfrm>
            <a:off x="4280400" y="3886200"/>
            <a:ext cx="533400" cy="7597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 animBg="1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value moves to the left at the crest of wave </a:t>
            </a:r>
            <a:r>
              <a:rPr lang="en-US" b="1" dirty="0" smtClean="0"/>
              <a:t>0</a:t>
            </a:r>
          </a:p>
          <a:p>
            <a:endParaRPr lang="en-US" dirty="0" smtClean="0"/>
          </a:p>
          <a:p>
            <a:r>
              <a:rPr lang="en-US" dirty="0" smtClean="0"/>
              <a:t>A value moves to the right at the crest of wave </a:t>
            </a:r>
            <a:r>
              <a:rPr lang="en-US" b="1" dirty="0" smtClean="0"/>
              <a:t>1</a:t>
            </a:r>
          </a:p>
          <a:p>
            <a:endParaRPr lang="en-US" dirty="0" smtClean="0"/>
          </a:p>
          <a:p>
            <a:r>
              <a:rPr lang="en-US" dirty="0" smtClean="0"/>
              <a:t>Colors </a:t>
            </a:r>
            <a:r>
              <a:rPr lang="en-US" b="1" dirty="0" smtClean="0"/>
              <a:t>2</a:t>
            </a:r>
            <a:r>
              <a:rPr lang="en-US" dirty="0" smtClean="0"/>
              <a:t> and </a:t>
            </a:r>
            <a:r>
              <a:rPr lang="en-US" b="1" dirty="0" smtClean="0"/>
              <a:t>3</a:t>
            </a:r>
            <a:r>
              <a:rPr lang="en-US" dirty="0" smtClean="0"/>
              <a:t> to avoid </a:t>
            </a:r>
            <a:r>
              <a:rPr lang="en-US" dirty="0" err="1" smtClean="0"/>
              <a:t>ambiguïty</a:t>
            </a:r>
            <a:r>
              <a:rPr lang="en-US" dirty="0" smtClean="0"/>
              <a:t> and to synchronize</a:t>
            </a:r>
          </a:p>
          <a:p>
            <a:endParaRPr lang="en-US" dirty="0" smtClean="0"/>
          </a:p>
          <a:p>
            <a:r>
              <a:rPr lang="en-US" dirty="0" smtClean="0"/>
              <a:t>Color </a:t>
            </a:r>
            <a:r>
              <a:rPr lang="en-US" b="1" dirty="0" smtClean="0"/>
              <a:t>E</a:t>
            </a:r>
            <a:r>
              <a:rPr lang="en-US" dirty="0" smtClean="0"/>
              <a:t>: error color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October, 11,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SSS'2011, Grenoble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922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119518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400" y="3516868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3180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7848600" y="2971800"/>
            <a:ext cx="977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7" idx="1"/>
          </p:cNvCxnSpPr>
          <p:nvPr/>
        </p:nvCxnSpPr>
        <p:spPr>
          <a:xfrm flipV="1">
            <a:off x="2590800" y="2986741"/>
            <a:ext cx="10287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</p:cNvCxnSpPr>
          <p:nvPr/>
        </p:nvCxnSpPr>
        <p:spPr>
          <a:xfrm>
            <a:off x="4914900" y="2986741"/>
            <a:ext cx="16383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78400" y="281694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44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62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276600" y="1676400"/>
            <a:ext cx="197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  <p:sp>
        <p:nvSpPr>
          <p:cNvPr id="32" name="ZoneTexte 31"/>
          <p:cNvSpPr txBox="1"/>
          <p:nvPr/>
        </p:nvSpPr>
        <p:spPr>
          <a:xfrm>
            <a:off x="4191000" y="2057400"/>
            <a:ext cx="68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81400" y="2057400"/>
            <a:ext cx="679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933</Words>
  <Application>Microsoft Macintosh PowerPoint</Application>
  <PresentationFormat>Présentation à l'écran (4:3)</PresentationFormat>
  <Paragraphs>337</Paragraphs>
  <Slides>24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Brief Announcement:  Sorting on Skip Chains</vt:lpstr>
      <vt:lpstr>Skip Chain</vt:lpstr>
      <vt:lpstr>Skip Chain Sorting</vt:lpstr>
      <vt:lpstr>Contribution</vt:lpstr>
      <vt:lpstr>Overview</vt:lpstr>
      <vt:lpstr>Data Structure</vt:lpstr>
      <vt:lpstr>Swap</vt:lpstr>
      <vt:lpstr>Colors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Error correction</vt:lpstr>
      <vt:lpstr>Silence</vt:lpstr>
      <vt:lpstr>Perspective</vt:lpstr>
      <vt:lpstr>Thank you</vt:lpstr>
      <vt:lpstr>Min-Max Search Tree</vt:lpstr>
    </vt:vector>
  </TitlesOfParts>
  <Company>VERIMAG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Announcement:  Sorting on Skip Chains</dc:title>
  <dc:creator>Stéphane Devismes</dc:creator>
  <cp:lastModifiedBy>Stéphane Devismes</cp:lastModifiedBy>
  <cp:revision>61</cp:revision>
  <dcterms:created xsi:type="dcterms:W3CDTF">2011-10-11T12:32:20Z</dcterms:created>
  <dcterms:modified xsi:type="dcterms:W3CDTF">2011-10-11T14:28:11Z</dcterms:modified>
</cp:coreProperties>
</file>