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pdf" ContentType="application/pdf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302" r:id="rId4"/>
    <p:sldId id="345" r:id="rId5"/>
    <p:sldId id="259" r:id="rId6"/>
    <p:sldId id="285" r:id="rId7"/>
    <p:sldId id="303" r:id="rId8"/>
    <p:sldId id="306" r:id="rId9"/>
    <p:sldId id="304" r:id="rId10"/>
    <p:sldId id="305" r:id="rId11"/>
    <p:sldId id="311" r:id="rId12"/>
    <p:sldId id="307" r:id="rId13"/>
    <p:sldId id="308" r:id="rId14"/>
    <p:sldId id="309" r:id="rId15"/>
    <p:sldId id="286" r:id="rId16"/>
    <p:sldId id="312" r:id="rId17"/>
    <p:sldId id="287" r:id="rId18"/>
    <p:sldId id="288" r:id="rId19"/>
    <p:sldId id="266" r:id="rId20"/>
    <p:sldId id="313" r:id="rId21"/>
    <p:sldId id="314" r:id="rId22"/>
    <p:sldId id="315" r:id="rId23"/>
    <p:sldId id="316" r:id="rId24"/>
    <p:sldId id="260" r:id="rId25"/>
    <p:sldId id="335" r:id="rId26"/>
    <p:sldId id="336" r:id="rId27"/>
    <p:sldId id="337" r:id="rId28"/>
    <p:sldId id="338" r:id="rId29"/>
    <p:sldId id="269" r:id="rId30"/>
    <p:sldId id="270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22" r:id="rId42"/>
    <p:sldId id="325" r:id="rId43"/>
    <p:sldId id="326" r:id="rId44"/>
    <p:sldId id="324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262" r:id="rId53"/>
    <p:sldId id="340" r:id="rId54"/>
    <p:sldId id="341" r:id="rId55"/>
    <p:sldId id="342" r:id="rId56"/>
    <p:sldId id="343" r:id="rId57"/>
    <p:sldId id="344" r:id="rId58"/>
    <p:sldId id="264" r:id="rId59"/>
    <p:sldId id="265" r:id="rId60"/>
    <p:sldId id="267" r:id="rId6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83" d="100"/>
          <a:sy n="83" d="100"/>
        </p:scale>
        <p:origin x="-968" y="-112"/>
      </p:cViewPr>
      <p:guideLst>
        <p:guide orient="horz" pos="576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handoutMaster" Target="handoutMasters/handoutMaster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notesMaster" Target="notesMasters/notesMaster1.xml"/><Relationship Id="rId66" Type="http://schemas.openxmlformats.org/officeDocument/2006/relationships/viewProps" Target="view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presProps" Target="presProps.xml"/><Relationship Id="rId67" Type="http://schemas.openxmlformats.org/officeDocument/2006/relationships/theme" Target="theme/theme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tableStyles" Target="tableStyle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2427F-20BB-9E41-9444-010636FA2C11}" type="datetimeFigureOut">
              <a:rPr lang="fr-FR" smtClean="0"/>
              <a:pPr/>
              <a:t>23/11/11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0C69B-F41F-B24E-A8BC-70E717D9D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04154-0E33-9D43-BEF3-805D78A658E6}" type="datetimeFigureOut">
              <a:rPr lang="fr-FR" smtClean="0"/>
              <a:pPr/>
              <a:t>23/11/11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C8D9-40B0-804C-8A18-1F2A260CA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6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ADCD0-F7C3-1C45-8D7B-8B45345CB138}" type="slidenum">
              <a:rPr lang="fr-FR"/>
              <a:pPr/>
              <a:t>15</a:t>
            </a:fld>
            <a:endParaRPr lang="fr-FR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ADCD0-F7C3-1C45-8D7B-8B45345CB138}" type="slidenum">
              <a:rPr lang="fr-FR"/>
              <a:pPr/>
              <a:t>16</a:t>
            </a:fld>
            <a:endParaRPr lang="fr-FR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7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8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9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10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11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12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13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678A6-F5D8-D94D-9C0A-5FF868374F42}" type="slidenum">
              <a:rPr lang="fr-FR"/>
              <a:pPr/>
              <a:t>14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1D3F-3FB4-E14C-A100-9B93B3B67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 on Skip Chains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Ajoy</a:t>
            </a:r>
            <a:r>
              <a:rPr lang="en-US" dirty="0" smtClean="0"/>
              <a:t> K. </a:t>
            </a:r>
            <a:r>
              <a:rPr lang="en-US" dirty="0" err="1" smtClean="0"/>
              <a:t>Datta</a:t>
            </a:r>
            <a:r>
              <a:rPr lang="en-US" dirty="0" smtClean="0"/>
              <a:t>, Lawrence L. </a:t>
            </a:r>
            <a:r>
              <a:rPr lang="en-US" dirty="0" err="1" smtClean="0"/>
              <a:t>Larmore</a:t>
            </a:r>
            <a:r>
              <a:rPr lang="en-US" dirty="0" smtClean="0"/>
              <a:t>, and </a:t>
            </a:r>
            <a:r>
              <a:rPr lang="en-US" dirty="0" err="1" smtClean="0"/>
              <a:t>Stéphane</a:t>
            </a:r>
            <a:r>
              <a:rPr lang="en-US" dirty="0" smtClean="0"/>
              <a:t> Devismes</a:t>
            </a:r>
            <a:endParaRPr lang="en-US" dirty="0"/>
          </a:p>
        </p:txBody>
      </p:sp>
      <p:pic>
        <p:nvPicPr>
          <p:cNvPr id="4" name="Image 3" descr="logo_unlv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5334000"/>
            <a:ext cx="1828800" cy="1828800"/>
          </a:xfrm>
          <a:prstGeom prst="rect">
            <a:avLst/>
          </a:prstGeom>
        </p:spPr>
      </p:pic>
      <p:pic>
        <p:nvPicPr>
          <p:cNvPr id="5" name="Image 4" descr="logo_VERIMA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5328249"/>
            <a:ext cx="2133600" cy="1529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4800600" y="3657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562600" y="26670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Closure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4800600" y="3657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562600" y="26670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Closure</a:t>
            </a:r>
            <a:endParaRPr lang="en-GB"/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5181600" y="333851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5105400" y="394811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5624513" y="4010025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5638800" y="310991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8" name="AutoShape 40"/>
          <p:cNvSpPr>
            <a:spLocks noChangeArrowheads="1"/>
          </p:cNvSpPr>
          <p:nvPr/>
        </p:nvSpPr>
        <p:spPr bwMode="auto">
          <a:xfrm>
            <a:off x="6172200" y="312896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6034088" y="43434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6019800" y="387191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4876800" y="341471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V="1">
            <a:off x="5334000" y="3186113"/>
            <a:ext cx="30480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5791200" y="31861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>
            <a:off x="4953000" y="37957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5257800" y="4024313"/>
            <a:ext cx="304800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 flipV="1">
            <a:off x="5715000" y="3948113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6096000" y="4024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8" name="AutoShape 50"/>
          <p:cNvSpPr>
            <a:spLocks noChangeArrowheads="1"/>
          </p:cNvSpPr>
          <p:nvPr/>
        </p:nvSpPr>
        <p:spPr bwMode="auto">
          <a:xfrm>
            <a:off x="5638800" y="364331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6172200" y="3643313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 rot="10800000">
            <a:off x="5786438" y="37004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 rot="5400000">
            <a:off x="6057900" y="34337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 rot="16200000">
            <a:off x="5524500" y="34147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 flipH="1" flipV="1">
            <a:off x="5715000" y="410051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727325" y="495300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Convergence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905000" y="42672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727325" y="495300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Convergence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1905000" y="42672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981200" y="3962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2362200" y="38100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438400" y="45720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876800" y="32766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4191000" y="32004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3505200" y="32004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2895600" y="33528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3200400" y="47244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3810000" y="45720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4419600" y="46482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4343400" y="41148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4876800" y="39624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5257800" y="4495800"/>
            <a:ext cx="152400" cy="1524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V="1">
            <a:off x="2438400" y="3505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V="1">
            <a:off x="3048000" y="3276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35814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343400" y="3276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981200" y="4343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2514600" y="4648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V="1">
            <a:off x="3352800" y="4673600"/>
            <a:ext cx="38100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V="1">
            <a:off x="3962400" y="4267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4419600" y="4038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3886200" y="46482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4572000" y="45720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727325" y="495300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Convergence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Tolerate Transient Faults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1219200"/>
          </a:xfrm>
        </p:spPr>
        <p:txBody>
          <a:bodyPr/>
          <a:lstStyle/>
          <a:p>
            <a:r>
              <a:rPr lang="en-GB"/>
              <a:t>E.g., any </a:t>
            </a:r>
            <a:r>
              <a:rPr lang="en-GB" i="1"/>
              <a:t>finite</a:t>
            </a:r>
            <a:r>
              <a:rPr lang="en-GB"/>
              <a:t> number of memory or message corruptions, or topological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Tolerate Transient Faults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1219200"/>
          </a:xfrm>
        </p:spPr>
        <p:txBody>
          <a:bodyPr/>
          <a:lstStyle/>
          <a:p>
            <a:r>
              <a:rPr lang="en-GB"/>
              <a:t>E.g., any </a:t>
            </a:r>
            <a:r>
              <a:rPr lang="en-GB" i="1"/>
              <a:t>finite</a:t>
            </a:r>
            <a:r>
              <a:rPr lang="en-GB"/>
              <a:t> number of memory or message corruptions, or topological changes</a:t>
            </a:r>
          </a:p>
        </p:txBody>
      </p:sp>
      <p:pic>
        <p:nvPicPr>
          <p:cNvPr id="86020" name="Picture 4" descr="self - cop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681288"/>
            <a:ext cx="7200900" cy="356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“The system eventually reaches a terminal configuration where the values of the variables are fixed” [</a:t>
            </a:r>
            <a:r>
              <a:rPr lang="en-US" dirty="0" err="1" smtClean="0"/>
              <a:t>Dolev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, 1996] 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New problem </a:t>
            </a:r>
          </a:p>
          <a:p>
            <a:endParaRPr lang="en-US" dirty="0" smtClean="0"/>
          </a:p>
          <a:p>
            <a:r>
              <a:rPr lang="en-US" dirty="0" smtClean="0"/>
              <a:t>A generalization of the sorting problem</a:t>
            </a:r>
          </a:p>
          <a:p>
            <a:pPr lvl="1"/>
            <a:r>
              <a:rPr lang="en-US" dirty="0" smtClean="0"/>
              <a:t>Oriented chain [</a:t>
            </a:r>
            <a:r>
              <a:rPr lang="en-US" dirty="0" err="1" smtClean="0"/>
              <a:t>Bein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, 2008]</a:t>
            </a:r>
          </a:p>
          <a:p>
            <a:pPr lvl="2"/>
            <a:r>
              <a:rPr lang="en-US" dirty="0" smtClean="0"/>
              <a:t>Self-stabilizing</a:t>
            </a:r>
          </a:p>
          <a:p>
            <a:pPr lvl="2"/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) round, </a:t>
            </a:r>
            <a:r>
              <a:rPr lang="en-US" i="1" dirty="0" err="1" smtClean="0"/>
              <a:t>O</a:t>
            </a:r>
            <a:r>
              <a:rPr lang="en-US" dirty="0" err="1" smtClean="0"/>
              <a:t>(b</a:t>
            </a:r>
            <a:r>
              <a:rPr lang="en-US" dirty="0" smtClean="0"/>
              <a:t>) space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Chain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3025199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040498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040498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Right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908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2895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/>
          <p:nvPr/>
        </p:nvCxnSpPr>
        <p:spPr>
          <a:xfrm>
            <a:off x="1295400" y="3427412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1" idx="3"/>
            <a:endCxn id="14" idx="1"/>
          </p:cNvCxnSpPr>
          <p:nvPr/>
        </p:nvCxnSpPr>
        <p:spPr>
          <a:xfrm>
            <a:off x="2140200" y="3456600"/>
            <a:ext cx="45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4" idx="3"/>
            <a:endCxn id="8" idx="1"/>
          </p:cNvCxnSpPr>
          <p:nvPr/>
        </p:nvCxnSpPr>
        <p:spPr>
          <a:xfrm>
            <a:off x="3130800" y="3456600"/>
            <a:ext cx="4506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8" idx="3"/>
            <a:endCxn id="15" idx="1"/>
          </p:cNvCxnSpPr>
          <p:nvPr/>
        </p:nvCxnSpPr>
        <p:spPr>
          <a:xfrm flipV="1">
            <a:off x="4800600" y="3456600"/>
            <a:ext cx="3048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15" idx="3"/>
            <a:endCxn id="16" idx="1"/>
          </p:cNvCxnSpPr>
          <p:nvPr/>
        </p:nvCxnSpPr>
        <p:spPr>
          <a:xfrm>
            <a:off x="5645400" y="3456600"/>
            <a:ext cx="3674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16" idx="3"/>
            <a:endCxn id="17" idx="1"/>
          </p:cNvCxnSpPr>
          <p:nvPr/>
        </p:nvCxnSpPr>
        <p:spPr>
          <a:xfrm>
            <a:off x="6552895" y="3456600"/>
            <a:ext cx="38130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7" idx="3"/>
            <a:endCxn id="9" idx="1"/>
          </p:cNvCxnSpPr>
          <p:nvPr/>
        </p:nvCxnSpPr>
        <p:spPr>
          <a:xfrm>
            <a:off x="7474200" y="3456600"/>
            <a:ext cx="3744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990600" y="1981200"/>
            <a:ext cx="2590800" cy="1059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8" idx="0"/>
          </p:cNvCxnSpPr>
          <p:nvPr/>
        </p:nvCxnSpPr>
        <p:spPr>
          <a:xfrm rot="5400000" flipH="1" flipV="1">
            <a:off x="3661351" y="2510849"/>
            <a:ext cx="10592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0800000">
            <a:off x="4800600" y="1981200"/>
            <a:ext cx="3048000" cy="1060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3429000" y="1524000"/>
            <a:ext cx="176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Major nodes</a:t>
            </a:r>
            <a:endParaRPr lang="en-US" sz="2400" dirty="0"/>
          </a:p>
        </p:txBody>
      </p:sp>
      <p:cxnSp>
        <p:nvCxnSpPr>
          <p:cNvPr id="50" name="Connecteur droit avec flèche 49"/>
          <p:cNvCxnSpPr>
            <a:stCxn id="11" idx="2"/>
          </p:cNvCxnSpPr>
          <p:nvPr/>
        </p:nvCxnSpPr>
        <p:spPr>
          <a:xfrm rot="16200000" flipH="1">
            <a:off x="1496100" y="4010700"/>
            <a:ext cx="1240200" cy="49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14" idx="2"/>
          </p:cNvCxnSpPr>
          <p:nvPr/>
        </p:nvCxnSpPr>
        <p:spPr>
          <a:xfrm rot="5400000">
            <a:off x="2105700" y="4121700"/>
            <a:ext cx="1240200" cy="27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672833" y="4876800"/>
            <a:ext cx="1679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Relay nodes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Idea : </a:t>
            </a:r>
            <a:r>
              <a:rPr lang="en-US" i="1" dirty="0" smtClean="0"/>
              <a:t>distributed bubble sort</a:t>
            </a:r>
            <a:endParaRPr lang="en-US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Idea : </a:t>
            </a:r>
            <a:r>
              <a:rPr lang="en-US" i="1" dirty="0" smtClean="0"/>
              <a:t>distributed bubble sort</a:t>
            </a:r>
            <a:endParaRPr lang="en-US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671375" y="2588567"/>
            <a:ext cx="3191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Arbitrary Configurations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Idea : </a:t>
            </a:r>
            <a:r>
              <a:rPr lang="en-US" i="1" dirty="0" smtClean="0"/>
              <a:t>distributed bubble sort</a:t>
            </a:r>
            <a:endParaRPr lang="en-US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671375" y="2588567"/>
            <a:ext cx="3191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Arbitrary Configurations</a:t>
            </a:r>
            <a:endParaRPr lang="en-US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784698" y="4114800"/>
            <a:ext cx="3006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Normal Configurations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34000" y="3272135"/>
            <a:ext cx="2199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Error Correction</a:t>
            </a:r>
            <a:endParaRPr lang="en-US" sz="2400" dirty="0"/>
          </a:p>
        </p:txBody>
      </p:sp>
      <p:sp>
        <p:nvSpPr>
          <p:cNvPr id="13" name="Flèche vers le bas 12"/>
          <p:cNvSpPr/>
          <p:nvPr/>
        </p:nvSpPr>
        <p:spPr>
          <a:xfrm>
            <a:off x="4038600" y="3126432"/>
            <a:ext cx="533400" cy="988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Idea : </a:t>
            </a:r>
            <a:r>
              <a:rPr lang="en-US" i="1" dirty="0" smtClean="0"/>
              <a:t>distributed bubble sort</a:t>
            </a:r>
            <a:endParaRPr lang="en-US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671375" y="2588567"/>
            <a:ext cx="3191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Arbitrary Configurations</a:t>
            </a:r>
            <a:endParaRPr lang="en-US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2784698" y="4114800"/>
            <a:ext cx="3006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Normal Configurations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590800" y="5562600"/>
            <a:ext cx="3387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Legitimate Configurations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334000" y="3272135"/>
            <a:ext cx="2199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Error Correction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34000" y="4796135"/>
            <a:ext cx="1073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Sorting</a:t>
            </a:r>
            <a:endParaRPr lang="en-US" sz="2400" dirty="0"/>
          </a:p>
        </p:txBody>
      </p:sp>
      <p:sp>
        <p:nvSpPr>
          <p:cNvPr id="13" name="Flèche vers le bas 12"/>
          <p:cNvSpPr/>
          <p:nvPr/>
        </p:nvSpPr>
        <p:spPr>
          <a:xfrm>
            <a:off x="4038600" y="3126432"/>
            <a:ext cx="533400" cy="988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èche vers le bas 13"/>
          <p:cNvSpPr/>
          <p:nvPr/>
        </p:nvSpPr>
        <p:spPr>
          <a:xfrm>
            <a:off x="4038600" y="4650432"/>
            <a:ext cx="533400" cy="9883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2819400"/>
            <a:ext cx="10668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8194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28194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1336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81800" y="30555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cteur droit 15"/>
          <p:cNvCxnSpPr>
            <a:stCxn id="23" idx="3"/>
            <a:endCxn id="11" idx="1"/>
          </p:cNvCxnSpPr>
          <p:nvPr/>
        </p:nvCxnSpPr>
        <p:spPr>
          <a:xfrm>
            <a:off x="990600" y="3228000"/>
            <a:ext cx="381000" cy="7502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1911600" y="3235502"/>
            <a:ext cx="2220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40" idx="3"/>
            <a:endCxn id="13" idx="1"/>
          </p:cNvCxnSpPr>
          <p:nvPr/>
        </p:nvCxnSpPr>
        <p:spPr>
          <a:xfrm flipV="1">
            <a:off x="4495800" y="3235502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493000" y="32355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407400" y="32355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5" idx="1"/>
          </p:cNvCxnSpPr>
          <p:nvPr/>
        </p:nvCxnSpPr>
        <p:spPr>
          <a:xfrm flipV="1">
            <a:off x="7321800" y="3228295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0600" y="30480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51600" y="305691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96200" y="30482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>
            <a:stCxn id="25" idx="3"/>
            <a:endCxn id="24" idx="1"/>
          </p:cNvCxnSpPr>
          <p:nvPr/>
        </p:nvCxnSpPr>
        <p:spPr>
          <a:xfrm>
            <a:off x="8236200" y="3228295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1" idx="3"/>
            <a:endCxn id="40" idx="1"/>
          </p:cNvCxnSpPr>
          <p:nvPr/>
        </p:nvCxnSpPr>
        <p:spPr>
          <a:xfrm>
            <a:off x="3733800" y="3238500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955800" y="30620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93800" y="30585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44"/>
          <p:cNvCxnSpPr>
            <a:stCxn id="12" idx="3"/>
            <a:endCxn id="41" idx="1"/>
          </p:cNvCxnSpPr>
          <p:nvPr/>
        </p:nvCxnSpPr>
        <p:spPr>
          <a:xfrm>
            <a:off x="2673600" y="3235502"/>
            <a:ext cx="5202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73742" y="23258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038600" y="2357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8559976" y="2342967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8200" y="16196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0200" y="16196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4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738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82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40" idx="3"/>
            <a:endCxn id="13" idx="1"/>
          </p:cNvCxnSpPr>
          <p:nvPr/>
        </p:nvCxnSpPr>
        <p:spPr>
          <a:xfrm flipV="1">
            <a:off x="2902200" y="20357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38994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48138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5" idx="1"/>
          </p:cNvCxnSpPr>
          <p:nvPr/>
        </p:nvCxnSpPr>
        <p:spPr>
          <a:xfrm flipV="1">
            <a:off x="5728200" y="20285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0" y="18572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02600" y="18485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>
            <a:stCxn id="25" idx="3"/>
            <a:endCxn id="24" idx="1"/>
          </p:cNvCxnSpPr>
          <p:nvPr/>
        </p:nvCxnSpPr>
        <p:spPr>
          <a:xfrm>
            <a:off x="6642600" y="20285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1" idx="3"/>
            <a:endCxn id="40" idx="1"/>
          </p:cNvCxnSpPr>
          <p:nvPr/>
        </p:nvCxnSpPr>
        <p:spPr>
          <a:xfrm>
            <a:off x="2140200" y="20387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62200" y="18623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00200" y="18587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44"/>
          <p:cNvCxnSpPr>
            <a:endCxn id="41" idx="1"/>
          </p:cNvCxnSpPr>
          <p:nvPr/>
        </p:nvCxnSpPr>
        <p:spPr>
          <a:xfrm>
            <a:off x="622800" y="20285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4" idx="3"/>
          </p:cNvCxnSpPr>
          <p:nvPr/>
        </p:nvCxnSpPr>
        <p:spPr>
          <a:xfrm flipV="1">
            <a:off x="7398000" y="20285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2438400" y="12487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959776" y="12339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8200" y="16196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0200" y="16196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4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738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82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40" idx="3"/>
            <a:endCxn id="13" idx="1"/>
          </p:cNvCxnSpPr>
          <p:nvPr/>
        </p:nvCxnSpPr>
        <p:spPr>
          <a:xfrm flipV="1">
            <a:off x="2902200" y="20357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38994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48138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5" idx="1"/>
          </p:cNvCxnSpPr>
          <p:nvPr/>
        </p:nvCxnSpPr>
        <p:spPr>
          <a:xfrm flipV="1">
            <a:off x="5728200" y="20285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0" y="18572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02600" y="18485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>
            <a:stCxn id="25" idx="3"/>
            <a:endCxn id="24" idx="1"/>
          </p:cNvCxnSpPr>
          <p:nvPr/>
        </p:nvCxnSpPr>
        <p:spPr>
          <a:xfrm>
            <a:off x="6642600" y="20285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1" idx="3"/>
            <a:endCxn id="40" idx="1"/>
          </p:cNvCxnSpPr>
          <p:nvPr/>
        </p:nvCxnSpPr>
        <p:spPr>
          <a:xfrm>
            <a:off x="2140200" y="20387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62200" y="18623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00200" y="18587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44"/>
          <p:cNvCxnSpPr>
            <a:endCxn id="41" idx="1"/>
          </p:cNvCxnSpPr>
          <p:nvPr/>
        </p:nvCxnSpPr>
        <p:spPr>
          <a:xfrm>
            <a:off x="622800" y="20285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4" idx="3"/>
          </p:cNvCxnSpPr>
          <p:nvPr/>
        </p:nvCxnSpPr>
        <p:spPr>
          <a:xfrm flipV="1">
            <a:off x="7398000" y="20285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Flèche vers le bas 74"/>
          <p:cNvSpPr/>
          <p:nvPr/>
        </p:nvSpPr>
        <p:spPr>
          <a:xfrm>
            <a:off x="4280400" y="2324848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ZoneTexte 53"/>
          <p:cNvSpPr txBox="1"/>
          <p:nvPr/>
        </p:nvSpPr>
        <p:spPr>
          <a:xfrm>
            <a:off x="2438400" y="12487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959776" y="12339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1378200" y="33722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950200" y="33722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94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738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1882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necteur droit 61"/>
          <p:cNvCxnSpPr>
            <a:stCxn id="70" idx="3"/>
            <a:endCxn id="59" idx="1"/>
          </p:cNvCxnSpPr>
          <p:nvPr/>
        </p:nvCxnSpPr>
        <p:spPr>
          <a:xfrm flipV="1">
            <a:off x="2902200" y="37883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59" idx="3"/>
            <a:endCxn id="60" idx="1"/>
          </p:cNvCxnSpPr>
          <p:nvPr/>
        </p:nvCxnSpPr>
        <p:spPr>
          <a:xfrm>
            <a:off x="3899400" y="37883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60" idx="3"/>
            <a:endCxn id="61" idx="1"/>
          </p:cNvCxnSpPr>
          <p:nvPr/>
        </p:nvCxnSpPr>
        <p:spPr>
          <a:xfrm>
            <a:off x="4813800" y="37883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61" idx="3"/>
            <a:endCxn id="67" idx="1"/>
          </p:cNvCxnSpPr>
          <p:nvPr/>
        </p:nvCxnSpPr>
        <p:spPr>
          <a:xfrm flipV="1">
            <a:off x="5728200" y="37811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858000" y="36098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02600" y="36011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3"/>
            <a:endCxn id="66" idx="1"/>
          </p:cNvCxnSpPr>
          <p:nvPr/>
        </p:nvCxnSpPr>
        <p:spPr>
          <a:xfrm>
            <a:off x="6642600" y="37811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71" idx="3"/>
            <a:endCxn id="70" idx="1"/>
          </p:cNvCxnSpPr>
          <p:nvPr/>
        </p:nvCxnSpPr>
        <p:spPr>
          <a:xfrm>
            <a:off x="2140200" y="37913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362200" y="36149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00200" y="36113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endCxn id="71" idx="1"/>
          </p:cNvCxnSpPr>
          <p:nvPr/>
        </p:nvCxnSpPr>
        <p:spPr>
          <a:xfrm>
            <a:off x="622800" y="37811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66" idx="3"/>
          </p:cNvCxnSpPr>
          <p:nvPr/>
        </p:nvCxnSpPr>
        <p:spPr>
          <a:xfrm flipV="1">
            <a:off x="7398000" y="37811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2438400" y="30013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959776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34693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3837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5298142" y="298420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62125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8200" y="16196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0200" y="16196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4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738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82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40" idx="3"/>
            <a:endCxn id="13" idx="1"/>
          </p:cNvCxnSpPr>
          <p:nvPr/>
        </p:nvCxnSpPr>
        <p:spPr>
          <a:xfrm flipV="1">
            <a:off x="2902200" y="20357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38994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48138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5" idx="1"/>
          </p:cNvCxnSpPr>
          <p:nvPr/>
        </p:nvCxnSpPr>
        <p:spPr>
          <a:xfrm flipV="1">
            <a:off x="5728200" y="20285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0" y="18572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02600" y="18485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>
            <a:stCxn id="25" idx="3"/>
            <a:endCxn id="24" idx="1"/>
          </p:cNvCxnSpPr>
          <p:nvPr/>
        </p:nvCxnSpPr>
        <p:spPr>
          <a:xfrm>
            <a:off x="6642600" y="20285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1" idx="3"/>
            <a:endCxn id="40" idx="1"/>
          </p:cNvCxnSpPr>
          <p:nvPr/>
        </p:nvCxnSpPr>
        <p:spPr>
          <a:xfrm>
            <a:off x="2140200" y="20387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62200" y="18623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00200" y="18587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44"/>
          <p:cNvCxnSpPr>
            <a:endCxn id="41" idx="1"/>
          </p:cNvCxnSpPr>
          <p:nvPr/>
        </p:nvCxnSpPr>
        <p:spPr>
          <a:xfrm>
            <a:off x="622800" y="20285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4" idx="3"/>
          </p:cNvCxnSpPr>
          <p:nvPr/>
        </p:nvCxnSpPr>
        <p:spPr>
          <a:xfrm flipV="1">
            <a:off x="7398000" y="20285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Flèche vers le bas 74"/>
          <p:cNvSpPr/>
          <p:nvPr/>
        </p:nvSpPr>
        <p:spPr>
          <a:xfrm>
            <a:off x="4280400" y="2324848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ZoneTexte 53"/>
          <p:cNvSpPr txBox="1"/>
          <p:nvPr/>
        </p:nvSpPr>
        <p:spPr>
          <a:xfrm>
            <a:off x="2438400" y="12487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959776" y="12339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1378200" y="33722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950200" y="33722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94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738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1882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necteur droit 61"/>
          <p:cNvCxnSpPr>
            <a:stCxn id="70" idx="3"/>
            <a:endCxn id="59" idx="1"/>
          </p:cNvCxnSpPr>
          <p:nvPr/>
        </p:nvCxnSpPr>
        <p:spPr>
          <a:xfrm flipV="1">
            <a:off x="2902200" y="37883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59" idx="3"/>
            <a:endCxn id="60" idx="1"/>
          </p:cNvCxnSpPr>
          <p:nvPr/>
        </p:nvCxnSpPr>
        <p:spPr>
          <a:xfrm>
            <a:off x="3899400" y="37883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60" idx="3"/>
            <a:endCxn id="61" idx="1"/>
          </p:cNvCxnSpPr>
          <p:nvPr/>
        </p:nvCxnSpPr>
        <p:spPr>
          <a:xfrm>
            <a:off x="4813800" y="37883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61" idx="3"/>
            <a:endCxn id="67" idx="1"/>
          </p:cNvCxnSpPr>
          <p:nvPr/>
        </p:nvCxnSpPr>
        <p:spPr>
          <a:xfrm flipV="1">
            <a:off x="5728200" y="37811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858000" y="36098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02600" y="36011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3"/>
            <a:endCxn id="66" idx="1"/>
          </p:cNvCxnSpPr>
          <p:nvPr/>
        </p:nvCxnSpPr>
        <p:spPr>
          <a:xfrm>
            <a:off x="6642600" y="37811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71" idx="3"/>
            <a:endCxn id="70" idx="1"/>
          </p:cNvCxnSpPr>
          <p:nvPr/>
        </p:nvCxnSpPr>
        <p:spPr>
          <a:xfrm>
            <a:off x="2140200" y="37913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362200" y="36149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00200" y="36113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endCxn id="71" idx="1"/>
          </p:cNvCxnSpPr>
          <p:nvPr/>
        </p:nvCxnSpPr>
        <p:spPr>
          <a:xfrm>
            <a:off x="622800" y="37811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66" idx="3"/>
          </p:cNvCxnSpPr>
          <p:nvPr/>
        </p:nvCxnSpPr>
        <p:spPr>
          <a:xfrm flipV="1">
            <a:off x="7398000" y="37811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2438400" y="30013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959776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34693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3837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5298142" y="298420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62125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0" name="Flèche vers le bas 49"/>
          <p:cNvSpPr/>
          <p:nvPr/>
        </p:nvSpPr>
        <p:spPr>
          <a:xfrm>
            <a:off x="4281966" y="4210360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379766" y="52578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951766" y="5257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60966" y="54939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275366" y="54939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9766" y="54939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onnecteur droit 82"/>
          <p:cNvCxnSpPr>
            <a:stCxn id="91" idx="3"/>
            <a:endCxn id="56" idx="1"/>
          </p:cNvCxnSpPr>
          <p:nvPr/>
        </p:nvCxnSpPr>
        <p:spPr>
          <a:xfrm flipV="1">
            <a:off x="2903766" y="5673902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56" idx="3"/>
            <a:endCxn id="81" idx="1"/>
          </p:cNvCxnSpPr>
          <p:nvPr/>
        </p:nvCxnSpPr>
        <p:spPr>
          <a:xfrm>
            <a:off x="3900966" y="56739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>
            <a:stCxn id="81" idx="3"/>
            <a:endCxn id="82" idx="1"/>
          </p:cNvCxnSpPr>
          <p:nvPr/>
        </p:nvCxnSpPr>
        <p:spPr>
          <a:xfrm>
            <a:off x="4815366" y="56739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82" idx="3"/>
            <a:endCxn id="88" idx="1"/>
          </p:cNvCxnSpPr>
          <p:nvPr/>
        </p:nvCxnSpPr>
        <p:spPr>
          <a:xfrm flipV="1">
            <a:off x="5729766" y="5666695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859566" y="549531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04166" y="54866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3"/>
            <a:endCxn id="87" idx="1"/>
          </p:cNvCxnSpPr>
          <p:nvPr/>
        </p:nvCxnSpPr>
        <p:spPr>
          <a:xfrm>
            <a:off x="6644166" y="5666695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>
            <a:stCxn id="92" idx="3"/>
            <a:endCxn id="91" idx="1"/>
          </p:cNvCxnSpPr>
          <p:nvPr/>
        </p:nvCxnSpPr>
        <p:spPr>
          <a:xfrm>
            <a:off x="2141766" y="5676900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363766" y="55004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601766" y="54969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endCxn id="92" idx="1"/>
          </p:cNvCxnSpPr>
          <p:nvPr/>
        </p:nvCxnSpPr>
        <p:spPr>
          <a:xfrm>
            <a:off x="624366" y="5666695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87" idx="3"/>
          </p:cNvCxnSpPr>
          <p:nvPr/>
        </p:nvCxnSpPr>
        <p:spPr>
          <a:xfrm flipV="1">
            <a:off x="7399566" y="5666696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2439966" y="488684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6" name="ZoneTexte 95"/>
          <p:cNvSpPr txBox="1"/>
          <p:nvPr/>
        </p:nvSpPr>
        <p:spPr>
          <a:xfrm>
            <a:off x="6961342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470908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8" name="ZoneTexte 97"/>
          <p:cNvSpPr txBox="1"/>
          <p:nvPr/>
        </p:nvSpPr>
        <p:spPr>
          <a:xfrm>
            <a:off x="4385308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299708" y="486972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6214108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8200" y="16196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0200" y="16196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4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738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8200" y="18557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40" idx="3"/>
            <a:endCxn id="13" idx="1"/>
          </p:cNvCxnSpPr>
          <p:nvPr/>
        </p:nvCxnSpPr>
        <p:spPr>
          <a:xfrm flipV="1">
            <a:off x="2902200" y="20357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38994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4813800" y="20357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5" idx="1"/>
          </p:cNvCxnSpPr>
          <p:nvPr/>
        </p:nvCxnSpPr>
        <p:spPr>
          <a:xfrm flipV="1">
            <a:off x="5728200" y="20285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0" y="18572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02600" y="18485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necteur droit 35"/>
          <p:cNvCxnSpPr>
            <a:stCxn id="25" idx="3"/>
            <a:endCxn id="24" idx="1"/>
          </p:cNvCxnSpPr>
          <p:nvPr/>
        </p:nvCxnSpPr>
        <p:spPr>
          <a:xfrm>
            <a:off x="6642600" y="20285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41" idx="3"/>
            <a:endCxn id="40" idx="1"/>
          </p:cNvCxnSpPr>
          <p:nvPr/>
        </p:nvCxnSpPr>
        <p:spPr>
          <a:xfrm>
            <a:off x="2140200" y="20387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62200" y="18623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00200" y="18587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44"/>
          <p:cNvCxnSpPr>
            <a:endCxn id="41" idx="1"/>
          </p:cNvCxnSpPr>
          <p:nvPr/>
        </p:nvCxnSpPr>
        <p:spPr>
          <a:xfrm>
            <a:off x="622800" y="20285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4" idx="3"/>
          </p:cNvCxnSpPr>
          <p:nvPr/>
        </p:nvCxnSpPr>
        <p:spPr>
          <a:xfrm flipV="1">
            <a:off x="7398000" y="20285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Flèche vers le bas 74"/>
          <p:cNvSpPr/>
          <p:nvPr/>
        </p:nvSpPr>
        <p:spPr>
          <a:xfrm>
            <a:off x="4280400" y="2324848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ZoneTexte 53"/>
          <p:cNvSpPr txBox="1"/>
          <p:nvPr/>
        </p:nvSpPr>
        <p:spPr>
          <a:xfrm>
            <a:off x="2438400" y="12487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959776" y="12339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7" name="Rectangle 56"/>
          <p:cNvSpPr/>
          <p:nvPr/>
        </p:nvSpPr>
        <p:spPr>
          <a:xfrm>
            <a:off x="1378200" y="3372288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950200" y="3372288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594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2738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188200" y="36083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necteur droit 61"/>
          <p:cNvCxnSpPr>
            <a:stCxn id="70" idx="3"/>
            <a:endCxn id="59" idx="1"/>
          </p:cNvCxnSpPr>
          <p:nvPr/>
        </p:nvCxnSpPr>
        <p:spPr>
          <a:xfrm flipV="1">
            <a:off x="2902200" y="3788390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59" idx="3"/>
            <a:endCxn id="60" idx="1"/>
          </p:cNvCxnSpPr>
          <p:nvPr/>
        </p:nvCxnSpPr>
        <p:spPr>
          <a:xfrm>
            <a:off x="3899400" y="37883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60" idx="3"/>
            <a:endCxn id="61" idx="1"/>
          </p:cNvCxnSpPr>
          <p:nvPr/>
        </p:nvCxnSpPr>
        <p:spPr>
          <a:xfrm>
            <a:off x="4813800" y="3788390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61" idx="3"/>
            <a:endCxn id="67" idx="1"/>
          </p:cNvCxnSpPr>
          <p:nvPr/>
        </p:nvCxnSpPr>
        <p:spPr>
          <a:xfrm flipV="1">
            <a:off x="5728200" y="3781183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858000" y="36098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02600" y="36011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67"/>
          <p:cNvCxnSpPr>
            <a:stCxn id="67" idx="3"/>
            <a:endCxn id="66" idx="1"/>
          </p:cNvCxnSpPr>
          <p:nvPr/>
        </p:nvCxnSpPr>
        <p:spPr>
          <a:xfrm>
            <a:off x="6642600" y="3781183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71" idx="3"/>
            <a:endCxn id="70" idx="1"/>
          </p:cNvCxnSpPr>
          <p:nvPr/>
        </p:nvCxnSpPr>
        <p:spPr>
          <a:xfrm>
            <a:off x="2140200" y="3791388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362200" y="361497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00200" y="36113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cteur droit 71"/>
          <p:cNvCxnSpPr>
            <a:endCxn id="71" idx="1"/>
          </p:cNvCxnSpPr>
          <p:nvPr/>
        </p:nvCxnSpPr>
        <p:spPr>
          <a:xfrm>
            <a:off x="622800" y="3781183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66" idx="3"/>
          </p:cNvCxnSpPr>
          <p:nvPr/>
        </p:nvCxnSpPr>
        <p:spPr>
          <a:xfrm flipV="1">
            <a:off x="7398000" y="3781184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2438400" y="3001336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959776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34693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3837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5298142" y="298420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6212542" y="298656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50" name="Flèche vers le bas 49"/>
          <p:cNvSpPr/>
          <p:nvPr/>
        </p:nvSpPr>
        <p:spPr>
          <a:xfrm>
            <a:off x="4281966" y="4210360"/>
            <a:ext cx="533400" cy="75976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379766" y="52578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951766" y="5257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360966" y="54939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275366" y="54939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189766" y="549390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onnecteur droit 82"/>
          <p:cNvCxnSpPr>
            <a:stCxn id="91" idx="3"/>
            <a:endCxn id="56" idx="1"/>
          </p:cNvCxnSpPr>
          <p:nvPr/>
        </p:nvCxnSpPr>
        <p:spPr>
          <a:xfrm flipV="1">
            <a:off x="2903766" y="5673902"/>
            <a:ext cx="4572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>
            <a:stCxn id="56" idx="3"/>
            <a:endCxn id="81" idx="1"/>
          </p:cNvCxnSpPr>
          <p:nvPr/>
        </p:nvCxnSpPr>
        <p:spPr>
          <a:xfrm>
            <a:off x="3900966" y="56739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>
            <a:stCxn id="81" idx="3"/>
            <a:endCxn id="82" idx="1"/>
          </p:cNvCxnSpPr>
          <p:nvPr/>
        </p:nvCxnSpPr>
        <p:spPr>
          <a:xfrm>
            <a:off x="4815366" y="5673902"/>
            <a:ext cx="3744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>
            <a:stCxn id="82" idx="3"/>
            <a:endCxn id="88" idx="1"/>
          </p:cNvCxnSpPr>
          <p:nvPr/>
        </p:nvCxnSpPr>
        <p:spPr>
          <a:xfrm flipV="1">
            <a:off x="5729766" y="5666695"/>
            <a:ext cx="3744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859566" y="5495312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04166" y="54866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onnecteur droit 88"/>
          <p:cNvCxnSpPr>
            <a:stCxn id="88" idx="3"/>
            <a:endCxn id="87" idx="1"/>
          </p:cNvCxnSpPr>
          <p:nvPr/>
        </p:nvCxnSpPr>
        <p:spPr>
          <a:xfrm>
            <a:off x="6644166" y="5666695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>
            <a:stCxn id="92" idx="3"/>
            <a:endCxn id="91" idx="1"/>
          </p:cNvCxnSpPr>
          <p:nvPr/>
        </p:nvCxnSpPr>
        <p:spPr>
          <a:xfrm>
            <a:off x="2141766" y="5676900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2363766" y="550048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601766" y="54969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Connecteur droit 92"/>
          <p:cNvCxnSpPr>
            <a:endCxn id="92" idx="1"/>
          </p:cNvCxnSpPr>
          <p:nvPr/>
        </p:nvCxnSpPr>
        <p:spPr>
          <a:xfrm>
            <a:off x="624366" y="5666695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87" idx="3"/>
          </p:cNvCxnSpPr>
          <p:nvPr/>
        </p:nvCxnSpPr>
        <p:spPr>
          <a:xfrm flipV="1">
            <a:off x="7399566" y="5666696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2439966" y="4886848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6" name="ZoneTexte 95"/>
          <p:cNvSpPr txBox="1"/>
          <p:nvPr/>
        </p:nvSpPr>
        <p:spPr>
          <a:xfrm>
            <a:off x="6961342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470908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8" name="ZoneTexte 97"/>
          <p:cNvSpPr txBox="1"/>
          <p:nvPr/>
        </p:nvSpPr>
        <p:spPr>
          <a:xfrm>
            <a:off x="4385308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99" name="ZoneTexte 98"/>
          <p:cNvSpPr txBox="1"/>
          <p:nvPr/>
        </p:nvSpPr>
        <p:spPr>
          <a:xfrm>
            <a:off x="5299708" y="486972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6214108" y="487208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1870974" y="6015335"/>
            <a:ext cx="5368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Synchronization between swaps : 4 colors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value moves to the left at the crest of wave </a:t>
            </a:r>
            <a:r>
              <a:rPr lang="en-US" b="1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A value moves to the right at the crest of wave </a:t>
            </a:r>
            <a:r>
              <a:rPr lang="en-US" b="1" dirty="0" smtClean="0"/>
              <a:t>1</a:t>
            </a:r>
          </a:p>
          <a:p>
            <a:endParaRPr lang="en-US" dirty="0" smtClean="0"/>
          </a:p>
          <a:p>
            <a:r>
              <a:rPr lang="en-US" dirty="0" smtClean="0"/>
              <a:t>Colors </a:t>
            </a:r>
            <a:r>
              <a:rPr lang="en-US" b="1" dirty="0" smtClean="0"/>
              <a:t>2</a:t>
            </a:r>
            <a:r>
              <a:rPr lang="en-US" dirty="0" smtClean="0"/>
              <a:t> and </a:t>
            </a:r>
            <a:r>
              <a:rPr lang="en-US" b="1" dirty="0" smtClean="0"/>
              <a:t>3</a:t>
            </a:r>
            <a:r>
              <a:rPr lang="en-US" dirty="0" smtClean="0"/>
              <a:t> to avoid </a:t>
            </a:r>
            <a:r>
              <a:rPr lang="en-US" dirty="0" err="1" smtClean="0"/>
              <a:t>ambiguïty</a:t>
            </a:r>
            <a:r>
              <a:rPr lang="en-US" dirty="0" smtClean="0"/>
              <a:t> and to synchronize</a:t>
            </a:r>
          </a:p>
          <a:p>
            <a:endParaRPr lang="en-US" dirty="0" smtClean="0"/>
          </a:p>
          <a:p>
            <a:r>
              <a:rPr lang="en-US" dirty="0" smtClean="0"/>
              <a:t>Color </a:t>
            </a:r>
            <a:r>
              <a:rPr lang="en-US" b="1" dirty="0" smtClean="0"/>
              <a:t>E</a:t>
            </a:r>
            <a:r>
              <a:rPr lang="en-US" dirty="0" smtClean="0"/>
              <a:t>: error color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Chain Sorting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1833265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848564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48600" y="1905000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2895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342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1295400" y="2235478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3"/>
            <a:endCxn id="11" idx="1"/>
          </p:cNvCxnSpPr>
          <p:nvPr/>
        </p:nvCxnSpPr>
        <p:spPr>
          <a:xfrm>
            <a:off x="2140200" y="2264666"/>
            <a:ext cx="45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8" idx="1"/>
          </p:cNvCxnSpPr>
          <p:nvPr/>
        </p:nvCxnSpPr>
        <p:spPr>
          <a:xfrm>
            <a:off x="3130800" y="2264666"/>
            <a:ext cx="4506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8" idx="3"/>
            <a:endCxn id="12" idx="1"/>
          </p:cNvCxnSpPr>
          <p:nvPr/>
        </p:nvCxnSpPr>
        <p:spPr>
          <a:xfrm flipV="1">
            <a:off x="4800600" y="2264666"/>
            <a:ext cx="3048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2" idx="3"/>
            <a:endCxn id="13" idx="1"/>
          </p:cNvCxnSpPr>
          <p:nvPr/>
        </p:nvCxnSpPr>
        <p:spPr>
          <a:xfrm>
            <a:off x="5645400" y="2264666"/>
            <a:ext cx="3674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6552895" y="2264666"/>
            <a:ext cx="38130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</p:cNvCxnSpPr>
          <p:nvPr/>
        </p:nvCxnSpPr>
        <p:spPr>
          <a:xfrm>
            <a:off x="7474200" y="2264666"/>
            <a:ext cx="3744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33400" y="1371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4038600" y="138689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8305800" y="141987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78901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79147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583685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2" name="ZoneTexte 31"/>
          <p:cNvSpPr txBox="1"/>
          <p:nvPr/>
        </p:nvSpPr>
        <p:spPr>
          <a:xfrm>
            <a:off x="4498085" y="2057400"/>
            <a:ext cx="685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679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498085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75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Flèche vers la gauche 33"/>
          <p:cNvSpPr/>
          <p:nvPr/>
        </p:nvSpPr>
        <p:spPr>
          <a:xfrm>
            <a:off x="2514599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ZoneTexte 34"/>
          <p:cNvSpPr txBox="1"/>
          <p:nvPr/>
        </p:nvSpPr>
        <p:spPr>
          <a:xfrm>
            <a:off x="2796751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51054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52351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498085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75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81000" y="1750368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85799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498085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75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85799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4" name="Flèche vers la gauche 33"/>
          <p:cNvSpPr/>
          <p:nvPr/>
        </p:nvSpPr>
        <p:spPr>
          <a:xfrm>
            <a:off x="5768552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ZoneTexte 34"/>
          <p:cNvSpPr txBox="1"/>
          <p:nvPr/>
        </p:nvSpPr>
        <p:spPr>
          <a:xfrm>
            <a:off x="67591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1828800" y="3874532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1958552" y="35052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85799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2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85799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1" name="Flèche vers la gauche 30"/>
          <p:cNvSpPr/>
          <p:nvPr/>
        </p:nvSpPr>
        <p:spPr>
          <a:xfrm>
            <a:off x="25146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ZoneTexte 33"/>
          <p:cNvSpPr txBox="1"/>
          <p:nvPr/>
        </p:nvSpPr>
        <p:spPr>
          <a:xfrm>
            <a:off x="3558752" y="3516868"/>
            <a:ext cx="32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5" name="Flèche vers la gauche 34"/>
          <p:cNvSpPr/>
          <p:nvPr/>
        </p:nvSpPr>
        <p:spPr>
          <a:xfrm rot="10800000">
            <a:off x="5181600" y="3874532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ZoneTexte 35"/>
          <p:cNvSpPr txBox="1"/>
          <p:nvPr/>
        </p:nvSpPr>
        <p:spPr>
          <a:xfrm>
            <a:off x="5181600" y="3505200"/>
            <a:ext cx="47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85799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7" name="Flèche vers la gauche 36"/>
          <p:cNvSpPr/>
          <p:nvPr/>
        </p:nvSpPr>
        <p:spPr>
          <a:xfrm>
            <a:off x="8248200" y="3886200"/>
            <a:ext cx="8958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ZoneTexte 37"/>
          <p:cNvSpPr txBox="1"/>
          <p:nvPr/>
        </p:nvSpPr>
        <p:spPr>
          <a:xfrm>
            <a:off x="8248200" y="3516868"/>
            <a:ext cx="9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V(z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1" name="Flèche vers la gauche 40"/>
          <p:cNvSpPr/>
          <p:nvPr/>
        </p:nvSpPr>
        <p:spPr>
          <a:xfrm rot="10800000">
            <a:off x="0" y="3798332"/>
            <a:ext cx="11430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ZoneTexte 41"/>
          <p:cNvSpPr txBox="1"/>
          <p:nvPr/>
        </p:nvSpPr>
        <p:spPr>
          <a:xfrm>
            <a:off x="-46990" y="3429000"/>
            <a:ext cx="1189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V(u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December</a:t>
            </a:r>
            <a:r>
              <a:rPr lang="fr-FR" dirty="0" smtClean="0"/>
              <a:t> 2, 2011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1361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7203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781800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December</a:t>
            </a:r>
            <a:r>
              <a:rPr lang="fr-FR" dirty="0" smtClean="0"/>
              <a:t> 2, 2011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1506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7203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4" name="Flèche vers la gauche 33"/>
          <p:cNvSpPr/>
          <p:nvPr/>
        </p:nvSpPr>
        <p:spPr>
          <a:xfrm>
            <a:off x="59436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ZoneTexte 35"/>
          <p:cNvSpPr txBox="1"/>
          <p:nvPr/>
        </p:nvSpPr>
        <p:spPr>
          <a:xfrm>
            <a:off x="64543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endParaRPr lang="en-US" sz="2400" dirty="0"/>
          </a:p>
        </p:txBody>
      </p:sp>
      <p:sp>
        <p:nvSpPr>
          <p:cNvPr id="37" name="Flèche vers la gauche 36"/>
          <p:cNvSpPr/>
          <p:nvPr/>
        </p:nvSpPr>
        <p:spPr>
          <a:xfrm rot="10800000">
            <a:off x="1546648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ZoneTexte 37"/>
          <p:cNvSpPr txBox="1"/>
          <p:nvPr/>
        </p:nvSpPr>
        <p:spPr>
          <a:xfrm>
            <a:off x="1524000" y="35007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December</a:t>
            </a:r>
            <a:r>
              <a:rPr lang="fr-FR" dirty="0" smtClean="0"/>
              <a:t> 2, 2011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83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1468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7203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5" name="Flèche vers la gauche 34"/>
          <p:cNvSpPr/>
          <p:nvPr/>
        </p:nvSpPr>
        <p:spPr>
          <a:xfrm rot="10800000">
            <a:off x="22648" y="3886200"/>
            <a:ext cx="66315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ZoneTexte 40"/>
          <p:cNvSpPr txBox="1"/>
          <p:nvPr/>
        </p:nvSpPr>
        <p:spPr>
          <a:xfrm>
            <a:off x="0" y="3500735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2" name="Flèche vers la gauche 41"/>
          <p:cNvSpPr/>
          <p:nvPr/>
        </p:nvSpPr>
        <p:spPr>
          <a:xfrm>
            <a:off x="8458200" y="3886200"/>
            <a:ext cx="609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ZoneTexte 48"/>
          <p:cNvSpPr txBox="1"/>
          <p:nvPr/>
        </p:nvSpPr>
        <p:spPr>
          <a:xfrm>
            <a:off x="8740352" y="3516868"/>
            <a:ext cx="327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Chain Sorting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" y="1833265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848564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48600" y="1905000"/>
            <a:ext cx="12192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2895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34200" y="2084666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1295400" y="2235478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3"/>
            <a:endCxn id="11" idx="1"/>
          </p:cNvCxnSpPr>
          <p:nvPr/>
        </p:nvCxnSpPr>
        <p:spPr>
          <a:xfrm>
            <a:off x="2140200" y="2264666"/>
            <a:ext cx="45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8" idx="1"/>
          </p:cNvCxnSpPr>
          <p:nvPr/>
        </p:nvCxnSpPr>
        <p:spPr>
          <a:xfrm>
            <a:off x="3130800" y="2264666"/>
            <a:ext cx="4506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8" idx="3"/>
            <a:endCxn id="12" idx="1"/>
          </p:cNvCxnSpPr>
          <p:nvPr/>
        </p:nvCxnSpPr>
        <p:spPr>
          <a:xfrm flipV="1">
            <a:off x="4800600" y="2264666"/>
            <a:ext cx="3048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2" idx="3"/>
            <a:endCxn id="13" idx="1"/>
          </p:cNvCxnSpPr>
          <p:nvPr/>
        </p:nvCxnSpPr>
        <p:spPr>
          <a:xfrm>
            <a:off x="5645400" y="2264666"/>
            <a:ext cx="3674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6552895" y="2264666"/>
            <a:ext cx="38130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</p:cNvCxnSpPr>
          <p:nvPr/>
        </p:nvCxnSpPr>
        <p:spPr>
          <a:xfrm>
            <a:off x="7474200" y="2264666"/>
            <a:ext cx="374400" cy="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èche vers le bas 21"/>
          <p:cNvSpPr/>
          <p:nvPr/>
        </p:nvSpPr>
        <p:spPr>
          <a:xfrm>
            <a:off x="4038600" y="2900065"/>
            <a:ext cx="533400" cy="1371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er 37"/>
          <p:cNvGrpSpPr/>
          <p:nvPr/>
        </p:nvGrpSpPr>
        <p:grpSpPr>
          <a:xfrm>
            <a:off x="76200" y="4632901"/>
            <a:ext cx="8991600" cy="853499"/>
            <a:chOff x="76200" y="4114800"/>
            <a:chExt cx="8991600" cy="853499"/>
          </a:xfrm>
        </p:grpSpPr>
        <p:sp>
          <p:nvSpPr>
            <p:cNvPr id="23" name="Rectangle 22"/>
            <p:cNvSpPr/>
            <p:nvPr/>
          </p:nvSpPr>
          <p:spPr>
            <a:xfrm>
              <a:off x="76200" y="4114800"/>
              <a:ext cx="1219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4130099"/>
              <a:ext cx="1219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48600" y="4130099"/>
              <a:ext cx="1219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 smtClean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002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908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054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2895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4366201"/>
              <a:ext cx="540000" cy="36000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Connecteur droit 30"/>
            <p:cNvCxnSpPr/>
            <p:nvPr/>
          </p:nvCxnSpPr>
          <p:spPr>
            <a:xfrm>
              <a:off x="1295400" y="4517013"/>
              <a:ext cx="304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6" idx="3"/>
              <a:endCxn id="27" idx="1"/>
            </p:cNvCxnSpPr>
            <p:nvPr/>
          </p:nvCxnSpPr>
          <p:spPr>
            <a:xfrm>
              <a:off x="2140200" y="4546201"/>
              <a:ext cx="450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27" idx="3"/>
              <a:endCxn id="24" idx="1"/>
            </p:cNvCxnSpPr>
            <p:nvPr/>
          </p:nvCxnSpPr>
          <p:spPr>
            <a:xfrm>
              <a:off x="3130800" y="4546201"/>
              <a:ext cx="450600" cy="29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24" idx="3"/>
              <a:endCxn id="28" idx="1"/>
            </p:cNvCxnSpPr>
            <p:nvPr/>
          </p:nvCxnSpPr>
          <p:spPr>
            <a:xfrm flipV="1">
              <a:off x="4800600" y="4546201"/>
              <a:ext cx="304800" cy="29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stCxn id="28" idx="3"/>
              <a:endCxn id="29" idx="1"/>
            </p:cNvCxnSpPr>
            <p:nvPr/>
          </p:nvCxnSpPr>
          <p:spPr>
            <a:xfrm>
              <a:off x="5645400" y="4546201"/>
              <a:ext cx="36749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29" idx="3"/>
              <a:endCxn id="30" idx="1"/>
            </p:cNvCxnSpPr>
            <p:nvPr/>
          </p:nvCxnSpPr>
          <p:spPr>
            <a:xfrm>
              <a:off x="6552895" y="4546201"/>
              <a:ext cx="381305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30" idx="3"/>
              <a:endCxn id="25" idx="1"/>
            </p:cNvCxnSpPr>
            <p:nvPr/>
          </p:nvCxnSpPr>
          <p:spPr>
            <a:xfrm>
              <a:off x="7474200" y="4546201"/>
              <a:ext cx="374400" cy="29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ZoneTexte 37"/>
          <p:cNvSpPr txBox="1"/>
          <p:nvPr/>
        </p:nvSpPr>
        <p:spPr>
          <a:xfrm>
            <a:off x="533400" y="1371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4038600" y="138689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8305800" y="141987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1" name="ZoneTexte 40"/>
          <p:cNvSpPr txBox="1"/>
          <p:nvPr/>
        </p:nvSpPr>
        <p:spPr>
          <a:xfrm>
            <a:off x="533400" y="421446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4038600" y="4229764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8305800" y="426273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err="1" smtClean="0"/>
              <a:t>December</a:t>
            </a:r>
            <a:r>
              <a:rPr lang="fr-FR" dirty="0" smtClean="0"/>
              <a:t> 2, 2011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71952" y="2057400"/>
            <a:ext cx="83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888485" y="2057400"/>
            <a:ext cx="83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62800" y="2052935"/>
            <a:ext cx="1468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V(y</a:t>
            </a:r>
            <a:r>
              <a:rPr lang="en-US" sz="2400" dirty="0" smtClean="0"/>
              <a:t>)’’ </a:t>
            </a:r>
            <a:r>
              <a:rPr lang="en-US" sz="2400" dirty="0" err="1" smtClean="0"/>
              <a:t>V(z</a:t>
            </a:r>
            <a:r>
              <a:rPr lang="en-US" sz="2400" dirty="0" smtClean="0"/>
              <a:t>)’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597203" y="2052935"/>
            <a:ext cx="167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V(u</a:t>
            </a:r>
            <a:r>
              <a:rPr lang="en-US" sz="2400" dirty="0" smtClean="0"/>
              <a:t>)’’  </a:t>
            </a:r>
            <a:r>
              <a:rPr lang="en-US" sz="2400" dirty="0" err="1" smtClean="0"/>
              <a:t>V(x</a:t>
            </a:r>
            <a:r>
              <a:rPr lang="en-US" sz="2400" dirty="0" smtClean="0"/>
              <a:t>)’’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7800" y="3037795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000" y="3037795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>
            <a:stCxn id="21" idx="3"/>
            <a:endCxn id="10" idx="1"/>
          </p:cNvCxnSpPr>
          <p:nvPr/>
        </p:nvCxnSpPr>
        <p:spPr>
          <a:xfrm flipV="1">
            <a:off x="2431800" y="3453897"/>
            <a:ext cx="4638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0" idx="3"/>
            <a:endCxn id="11" idx="1"/>
          </p:cNvCxnSpPr>
          <p:nvPr/>
        </p:nvCxnSpPr>
        <p:spPr>
          <a:xfrm>
            <a:off x="3435600" y="3453897"/>
            <a:ext cx="2982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1" idx="3"/>
            <a:endCxn id="12" idx="1"/>
          </p:cNvCxnSpPr>
          <p:nvPr/>
        </p:nvCxnSpPr>
        <p:spPr>
          <a:xfrm>
            <a:off x="4273800" y="3453897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3"/>
            <a:endCxn id="18" idx="1"/>
          </p:cNvCxnSpPr>
          <p:nvPr/>
        </p:nvCxnSpPr>
        <p:spPr>
          <a:xfrm flipV="1">
            <a:off x="5264400" y="3446690"/>
            <a:ext cx="15240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27530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400" y="32666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  <a:endCxn id="17" idx="1"/>
          </p:cNvCxnSpPr>
          <p:nvPr/>
        </p:nvCxnSpPr>
        <p:spPr>
          <a:xfrm>
            <a:off x="7328400" y="3446690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22" idx="3"/>
            <a:endCxn id="21" idx="1"/>
          </p:cNvCxnSpPr>
          <p:nvPr/>
        </p:nvCxnSpPr>
        <p:spPr>
          <a:xfrm>
            <a:off x="1669800" y="3456895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1800" y="32804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9800" y="32768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endCxn id="22" idx="1"/>
          </p:cNvCxnSpPr>
          <p:nvPr/>
        </p:nvCxnSpPr>
        <p:spPr>
          <a:xfrm>
            <a:off x="152400" y="3446690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3"/>
          </p:cNvCxnSpPr>
          <p:nvPr/>
        </p:nvCxnSpPr>
        <p:spPr>
          <a:xfrm flipV="1">
            <a:off x="8083800" y="3446691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èche vers le bas 25"/>
          <p:cNvSpPr/>
          <p:nvPr/>
        </p:nvSpPr>
        <p:spPr>
          <a:xfrm>
            <a:off x="3810000" y="2514600"/>
            <a:ext cx="457200" cy="52319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7800" y="3037795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000" y="3037795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273897"/>
            <a:ext cx="540000" cy="3600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>
            <a:stCxn id="21" idx="3"/>
            <a:endCxn id="10" idx="1"/>
          </p:cNvCxnSpPr>
          <p:nvPr/>
        </p:nvCxnSpPr>
        <p:spPr>
          <a:xfrm flipV="1">
            <a:off x="2431800" y="3453897"/>
            <a:ext cx="4638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0" idx="3"/>
            <a:endCxn id="11" idx="1"/>
          </p:cNvCxnSpPr>
          <p:nvPr/>
        </p:nvCxnSpPr>
        <p:spPr>
          <a:xfrm>
            <a:off x="3435600" y="3453897"/>
            <a:ext cx="2982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1" idx="3"/>
            <a:endCxn id="12" idx="1"/>
          </p:cNvCxnSpPr>
          <p:nvPr/>
        </p:nvCxnSpPr>
        <p:spPr>
          <a:xfrm>
            <a:off x="4273800" y="3453897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3"/>
            <a:endCxn id="18" idx="1"/>
          </p:cNvCxnSpPr>
          <p:nvPr/>
        </p:nvCxnSpPr>
        <p:spPr>
          <a:xfrm flipV="1">
            <a:off x="5264400" y="3446690"/>
            <a:ext cx="15240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27530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400" y="32666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  <a:endCxn id="17" idx="1"/>
          </p:cNvCxnSpPr>
          <p:nvPr/>
        </p:nvCxnSpPr>
        <p:spPr>
          <a:xfrm>
            <a:off x="7328400" y="3446690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22" idx="3"/>
            <a:endCxn id="21" idx="1"/>
          </p:cNvCxnSpPr>
          <p:nvPr/>
        </p:nvCxnSpPr>
        <p:spPr>
          <a:xfrm>
            <a:off x="1669800" y="3456895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1800" y="32804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9800" y="32768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endCxn id="22" idx="1"/>
          </p:cNvCxnSpPr>
          <p:nvPr/>
        </p:nvCxnSpPr>
        <p:spPr>
          <a:xfrm>
            <a:off x="152400" y="3446690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3"/>
          </p:cNvCxnSpPr>
          <p:nvPr/>
        </p:nvCxnSpPr>
        <p:spPr>
          <a:xfrm flipV="1">
            <a:off x="8083800" y="3446691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èche vers le bas 25"/>
          <p:cNvSpPr/>
          <p:nvPr/>
        </p:nvSpPr>
        <p:spPr>
          <a:xfrm>
            <a:off x="3810000" y="2514600"/>
            <a:ext cx="457200" cy="52319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7800" y="3037795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000" y="3037795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273897"/>
            <a:ext cx="540000" cy="3600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73897"/>
            <a:ext cx="540000" cy="3600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>
            <a:stCxn id="21" idx="3"/>
            <a:endCxn id="10" idx="1"/>
          </p:cNvCxnSpPr>
          <p:nvPr/>
        </p:nvCxnSpPr>
        <p:spPr>
          <a:xfrm flipV="1">
            <a:off x="2431800" y="3453897"/>
            <a:ext cx="4638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0" idx="3"/>
            <a:endCxn id="11" idx="1"/>
          </p:cNvCxnSpPr>
          <p:nvPr/>
        </p:nvCxnSpPr>
        <p:spPr>
          <a:xfrm>
            <a:off x="3435600" y="3453897"/>
            <a:ext cx="2982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1" idx="3"/>
            <a:endCxn id="12" idx="1"/>
          </p:cNvCxnSpPr>
          <p:nvPr/>
        </p:nvCxnSpPr>
        <p:spPr>
          <a:xfrm>
            <a:off x="4273800" y="3453897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3"/>
            <a:endCxn id="18" idx="1"/>
          </p:cNvCxnSpPr>
          <p:nvPr/>
        </p:nvCxnSpPr>
        <p:spPr>
          <a:xfrm flipV="1">
            <a:off x="5264400" y="3446690"/>
            <a:ext cx="15240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27530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400" y="32666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  <a:endCxn id="17" idx="1"/>
          </p:cNvCxnSpPr>
          <p:nvPr/>
        </p:nvCxnSpPr>
        <p:spPr>
          <a:xfrm>
            <a:off x="7328400" y="3446690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22" idx="3"/>
            <a:endCxn id="21" idx="1"/>
          </p:cNvCxnSpPr>
          <p:nvPr/>
        </p:nvCxnSpPr>
        <p:spPr>
          <a:xfrm>
            <a:off x="1669800" y="3456895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1800" y="32804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9800" y="32768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endCxn id="22" idx="1"/>
          </p:cNvCxnSpPr>
          <p:nvPr/>
        </p:nvCxnSpPr>
        <p:spPr>
          <a:xfrm>
            <a:off x="152400" y="3446690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3"/>
          </p:cNvCxnSpPr>
          <p:nvPr/>
        </p:nvCxnSpPr>
        <p:spPr>
          <a:xfrm flipV="1">
            <a:off x="8083800" y="3446691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èche vers le bas 25"/>
          <p:cNvSpPr/>
          <p:nvPr/>
        </p:nvSpPr>
        <p:spPr>
          <a:xfrm>
            <a:off x="3810000" y="2514600"/>
            <a:ext cx="457200" cy="52319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7800" y="3037795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000" y="3037795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273897"/>
            <a:ext cx="540000" cy="3600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73897"/>
            <a:ext cx="540000" cy="3600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>
            <a:stCxn id="21" idx="3"/>
            <a:endCxn id="10" idx="1"/>
          </p:cNvCxnSpPr>
          <p:nvPr/>
        </p:nvCxnSpPr>
        <p:spPr>
          <a:xfrm flipV="1">
            <a:off x="2431800" y="3453897"/>
            <a:ext cx="4638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0" idx="3"/>
            <a:endCxn id="11" idx="1"/>
          </p:cNvCxnSpPr>
          <p:nvPr/>
        </p:nvCxnSpPr>
        <p:spPr>
          <a:xfrm>
            <a:off x="3435600" y="3453897"/>
            <a:ext cx="2982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1" idx="3"/>
            <a:endCxn id="12" idx="1"/>
          </p:cNvCxnSpPr>
          <p:nvPr/>
        </p:nvCxnSpPr>
        <p:spPr>
          <a:xfrm>
            <a:off x="4273800" y="3453897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3"/>
            <a:endCxn id="18" idx="1"/>
          </p:cNvCxnSpPr>
          <p:nvPr/>
        </p:nvCxnSpPr>
        <p:spPr>
          <a:xfrm flipV="1">
            <a:off x="5264400" y="3446690"/>
            <a:ext cx="15240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27530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400" y="32666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  <a:endCxn id="17" idx="1"/>
          </p:cNvCxnSpPr>
          <p:nvPr/>
        </p:nvCxnSpPr>
        <p:spPr>
          <a:xfrm>
            <a:off x="7328400" y="3446690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22" idx="3"/>
            <a:endCxn id="21" idx="1"/>
          </p:cNvCxnSpPr>
          <p:nvPr/>
        </p:nvCxnSpPr>
        <p:spPr>
          <a:xfrm>
            <a:off x="1669800" y="3456895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1800" y="32804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9800" y="32768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endCxn id="22" idx="1"/>
          </p:cNvCxnSpPr>
          <p:nvPr/>
        </p:nvCxnSpPr>
        <p:spPr>
          <a:xfrm>
            <a:off x="152400" y="3446690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3"/>
          </p:cNvCxnSpPr>
          <p:nvPr/>
        </p:nvCxnSpPr>
        <p:spPr>
          <a:xfrm flipV="1">
            <a:off x="8083800" y="3446691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èche vers la droite 26"/>
          <p:cNvSpPr/>
          <p:nvPr/>
        </p:nvSpPr>
        <p:spPr>
          <a:xfrm>
            <a:off x="3346200" y="3875995"/>
            <a:ext cx="540000" cy="3150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èche vers la droite 27"/>
          <p:cNvSpPr/>
          <p:nvPr/>
        </p:nvSpPr>
        <p:spPr>
          <a:xfrm>
            <a:off x="4994400" y="3875995"/>
            <a:ext cx="540000" cy="3150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7800" y="3037795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6000" y="3037795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56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27389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273897"/>
            <a:ext cx="540000" cy="3600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necteur droit 12"/>
          <p:cNvCxnSpPr>
            <a:stCxn id="21" idx="3"/>
            <a:endCxn id="10" idx="1"/>
          </p:cNvCxnSpPr>
          <p:nvPr/>
        </p:nvCxnSpPr>
        <p:spPr>
          <a:xfrm flipV="1">
            <a:off x="2431800" y="3453897"/>
            <a:ext cx="463800" cy="658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10" idx="3"/>
            <a:endCxn id="11" idx="1"/>
          </p:cNvCxnSpPr>
          <p:nvPr/>
        </p:nvCxnSpPr>
        <p:spPr>
          <a:xfrm>
            <a:off x="3435600" y="3453897"/>
            <a:ext cx="2982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11" idx="3"/>
            <a:endCxn id="12" idx="1"/>
          </p:cNvCxnSpPr>
          <p:nvPr/>
        </p:nvCxnSpPr>
        <p:spPr>
          <a:xfrm>
            <a:off x="4273800" y="3453897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3"/>
            <a:endCxn id="18" idx="1"/>
          </p:cNvCxnSpPr>
          <p:nvPr/>
        </p:nvCxnSpPr>
        <p:spPr>
          <a:xfrm flipV="1">
            <a:off x="5264400" y="3446690"/>
            <a:ext cx="1524000" cy="720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3275307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88400" y="326669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eur droit 18"/>
          <p:cNvCxnSpPr>
            <a:stCxn id="18" idx="3"/>
            <a:endCxn id="17" idx="1"/>
          </p:cNvCxnSpPr>
          <p:nvPr/>
        </p:nvCxnSpPr>
        <p:spPr>
          <a:xfrm>
            <a:off x="7328400" y="3446690"/>
            <a:ext cx="215400" cy="8617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22" idx="3"/>
            <a:endCxn id="21" idx="1"/>
          </p:cNvCxnSpPr>
          <p:nvPr/>
        </p:nvCxnSpPr>
        <p:spPr>
          <a:xfrm>
            <a:off x="1669800" y="3456895"/>
            <a:ext cx="222000" cy="3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91800" y="3280483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9800" y="3276895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eur droit 22"/>
          <p:cNvCxnSpPr>
            <a:endCxn id="22" idx="1"/>
          </p:cNvCxnSpPr>
          <p:nvPr/>
        </p:nvCxnSpPr>
        <p:spPr>
          <a:xfrm>
            <a:off x="152400" y="3446690"/>
            <a:ext cx="977400" cy="10205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7" idx="3"/>
          </p:cNvCxnSpPr>
          <p:nvPr/>
        </p:nvCxnSpPr>
        <p:spPr>
          <a:xfrm flipV="1">
            <a:off x="8083800" y="3446691"/>
            <a:ext cx="831600" cy="861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715000" y="32766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èche vers la droite 26"/>
          <p:cNvSpPr/>
          <p:nvPr/>
        </p:nvSpPr>
        <p:spPr>
          <a:xfrm>
            <a:off x="4994400" y="3875995"/>
            <a:ext cx="540000" cy="3150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Uncorrect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Connecteur droit 11"/>
          <p:cNvCxnSpPr>
            <a:endCxn id="7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8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7" idx="3"/>
            <a:endCxn id="6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6" idx="3"/>
            <a:endCxn id="8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468800" y="278901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279147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583685" y="1676400"/>
            <a:ext cx="197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23" name="ZoneTexte 22"/>
          <p:cNvSpPr txBox="1"/>
          <p:nvPr/>
        </p:nvSpPr>
        <p:spPr>
          <a:xfrm>
            <a:off x="472440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10479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182308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03066" y="205293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772732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3404224" y="2070063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220980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541020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60544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66640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3498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Uncorrect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Flèche vers la gauche 33"/>
          <p:cNvSpPr/>
          <p:nvPr/>
        </p:nvSpPr>
        <p:spPr>
          <a:xfrm>
            <a:off x="2514599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ZoneTexte 34"/>
          <p:cNvSpPr txBox="1"/>
          <p:nvPr/>
        </p:nvSpPr>
        <p:spPr>
          <a:xfrm>
            <a:off x="32539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51054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5105400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3951524" y="1676400"/>
            <a:ext cx="10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Bad swap</a:t>
            </a:r>
            <a:endParaRPr lang="en-US" dirty="0"/>
          </a:p>
        </p:txBody>
      </p:sp>
      <p:sp>
        <p:nvSpPr>
          <p:cNvPr id="55" name="ZoneTexte 54"/>
          <p:cNvSpPr txBox="1"/>
          <p:nvPr/>
        </p:nvSpPr>
        <p:spPr>
          <a:xfrm>
            <a:off x="47244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10479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503066" y="205293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772732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04224" y="2070063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20980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541020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544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6640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73498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Uncorrect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Flèche vers la gauche 33"/>
          <p:cNvSpPr/>
          <p:nvPr/>
        </p:nvSpPr>
        <p:spPr>
          <a:xfrm>
            <a:off x="2514599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ZoneTexte 34"/>
          <p:cNvSpPr txBox="1"/>
          <p:nvPr/>
        </p:nvSpPr>
        <p:spPr>
          <a:xfrm>
            <a:off x="3253952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 </a:t>
            </a:r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51054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5105400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244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10479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503066" y="205293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772732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04224" y="2070063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20980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541020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544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6640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73498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42" name="Flèche vers la gauche 41"/>
          <p:cNvSpPr/>
          <p:nvPr/>
        </p:nvSpPr>
        <p:spPr>
          <a:xfrm rot="10800000">
            <a:off x="2540130" y="1817132"/>
            <a:ext cx="54741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ZoneTexte 48"/>
          <p:cNvSpPr txBox="1"/>
          <p:nvPr/>
        </p:nvSpPr>
        <p:spPr>
          <a:xfrm>
            <a:off x="2540130" y="14478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2446405" y="1230868"/>
            <a:ext cx="166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Uncorrect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63246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6324600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244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10479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503066" y="205293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772732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04224" y="207006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20980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54102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54431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6640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73498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42" name="Flèche vers la gauche 41"/>
          <p:cNvSpPr/>
          <p:nvPr/>
        </p:nvSpPr>
        <p:spPr>
          <a:xfrm rot="10800000">
            <a:off x="3606930" y="1817132"/>
            <a:ext cx="54741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ZoneTexte 48"/>
          <p:cNvSpPr txBox="1"/>
          <p:nvPr/>
        </p:nvSpPr>
        <p:spPr>
          <a:xfrm>
            <a:off x="3606930" y="14478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3513205" y="1230868"/>
            <a:ext cx="166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Skip Chain Sorting Algorithm</a:t>
            </a:r>
          </a:p>
          <a:p>
            <a:pPr lvl="1"/>
            <a:r>
              <a:rPr lang="en-US" dirty="0" smtClean="0"/>
              <a:t>Self-stabilizing</a:t>
            </a:r>
          </a:p>
          <a:p>
            <a:pPr lvl="1"/>
            <a:r>
              <a:rPr lang="en-US" dirty="0" smtClean="0"/>
              <a:t>Silent</a:t>
            </a:r>
          </a:p>
          <a:p>
            <a:pPr lvl="1"/>
            <a:r>
              <a:rPr lang="en-US" dirty="0" smtClean="0"/>
              <a:t>Locally shared memory model</a:t>
            </a:r>
          </a:p>
          <a:p>
            <a:pPr lvl="2"/>
            <a:r>
              <a:rPr lang="en-US" dirty="0" smtClean="0"/>
              <a:t>Unfair demon</a:t>
            </a:r>
          </a:p>
          <a:p>
            <a:pPr lvl="2"/>
            <a:r>
              <a:rPr lang="en-US" i="1" dirty="0" err="1" smtClean="0"/>
              <a:t>O</a:t>
            </a:r>
            <a:r>
              <a:rPr lang="en-US" dirty="0" err="1" smtClean="0"/>
              <a:t>(b</a:t>
            </a:r>
            <a:r>
              <a:rPr lang="en-US" dirty="0" smtClean="0"/>
              <a:t>) space, </a:t>
            </a:r>
            <a:r>
              <a:rPr lang="en-US" dirty="0" err="1" smtClean="0"/>
              <a:t>b</a:t>
            </a:r>
            <a:r>
              <a:rPr lang="en-US" dirty="0" smtClean="0"/>
              <a:t> = number of bits to encode a value</a:t>
            </a:r>
          </a:p>
          <a:p>
            <a:pPr lvl="2"/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md</a:t>
            </a:r>
            <a:r>
              <a:rPr lang="en-US" dirty="0" smtClean="0"/>
              <a:t>) rounds</a:t>
            </a:r>
          </a:p>
          <a:p>
            <a:pPr lvl="3"/>
            <a:r>
              <a:rPr lang="en-US" i="1" dirty="0" err="1" smtClean="0"/>
              <a:t>m</a:t>
            </a:r>
            <a:r>
              <a:rPr lang="en-US" dirty="0" smtClean="0"/>
              <a:t> : number of major nodes</a:t>
            </a:r>
          </a:p>
          <a:p>
            <a:pPr lvl="3"/>
            <a:r>
              <a:rPr lang="en-US" i="1" dirty="0" err="1" smtClean="0"/>
              <a:t>d</a:t>
            </a:r>
            <a:r>
              <a:rPr lang="en-US" dirty="0" smtClean="0"/>
              <a:t> : maximum number of relay between two major nodes</a:t>
            </a:r>
          </a:p>
          <a:p>
            <a:pPr lvl="3"/>
            <a:r>
              <a:rPr lang="en-US" i="1" dirty="0" err="1" smtClean="0"/>
              <a:t>md</a:t>
            </a:r>
            <a:r>
              <a:rPr lang="en-US" dirty="0" smtClean="0"/>
              <a:t> =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) if the spacing between major processes is </a:t>
            </a:r>
            <a:r>
              <a:rPr lang="en-US" dirty="0" err="1" smtClean="0"/>
              <a:t>roughtly</a:t>
            </a:r>
            <a:r>
              <a:rPr lang="en-US" dirty="0" smtClean="0"/>
              <a:t> equal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Uncorrect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63246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6324600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244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10479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503066" y="205293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772732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04224" y="207006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20980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54102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54431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6640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73498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42" name="Flèche vers la gauche 41"/>
          <p:cNvSpPr/>
          <p:nvPr/>
        </p:nvSpPr>
        <p:spPr>
          <a:xfrm rot="10800000">
            <a:off x="3606930" y="1817132"/>
            <a:ext cx="54741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ZoneTexte 48"/>
          <p:cNvSpPr txBox="1"/>
          <p:nvPr/>
        </p:nvSpPr>
        <p:spPr>
          <a:xfrm>
            <a:off x="3606930" y="14478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3513205" y="1230868"/>
            <a:ext cx="166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51" name="ZoneTexte 50"/>
          <p:cNvSpPr txBox="1"/>
          <p:nvPr/>
        </p:nvSpPr>
        <p:spPr>
          <a:xfrm>
            <a:off x="589407" y="4191000"/>
            <a:ext cx="3240785" cy="1981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 smtClean="0"/>
              <a:t>To undo the swap, </a:t>
            </a:r>
          </a:p>
          <a:p>
            <a:r>
              <a:rPr lang="en-US" sz="2400" dirty="0" smtClean="0"/>
              <a:t>we should remember that we do a swap!</a:t>
            </a:r>
          </a:p>
          <a:p>
            <a:r>
              <a:rPr lang="en-US" sz="2400" dirty="0" smtClean="0"/>
              <a:t>Status : S or U</a:t>
            </a:r>
          </a:p>
          <a:p>
            <a:endParaRPr lang="en-US" sz="2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4435958" y="28194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Uncorrect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PDAA'2011, Osaka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26585" y="256764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25527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89990" y="342900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4426603" y="3516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7693830" y="3516868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5" name="Connecteur droit 14"/>
          <p:cNvCxnSpPr>
            <a:endCxn id="8" idx="1"/>
          </p:cNvCxnSpPr>
          <p:nvPr/>
        </p:nvCxnSpPr>
        <p:spPr>
          <a:xfrm>
            <a:off x="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9" idx="3"/>
          </p:cNvCxnSpPr>
          <p:nvPr/>
        </p:nvCxnSpPr>
        <p:spPr>
          <a:xfrm>
            <a:off x="8458200" y="2971800"/>
            <a:ext cx="68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3"/>
            <a:endCxn id="7" idx="1"/>
          </p:cNvCxnSpPr>
          <p:nvPr/>
        </p:nvCxnSpPr>
        <p:spPr>
          <a:xfrm>
            <a:off x="1981200" y="2971800"/>
            <a:ext cx="194538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7" idx="3"/>
            <a:endCxn id="9" idx="1"/>
          </p:cNvCxnSpPr>
          <p:nvPr/>
        </p:nvCxnSpPr>
        <p:spPr>
          <a:xfrm flipV="1">
            <a:off x="5221985" y="2971800"/>
            <a:ext cx="1940815" cy="1494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68800" y="280217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80463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1485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1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17085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0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4580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91400" y="2821854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82308" y="2806898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2732" y="279609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9034" y="2793736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27006" y="2830202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7430" y="281940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732" y="2817040"/>
            <a:ext cx="36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Flèche vers la gauche 35"/>
          <p:cNvSpPr/>
          <p:nvPr/>
        </p:nvSpPr>
        <p:spPr>
          <a:xfrm rot="10800000">
            <a:off x="6324600" y="3886200"/>
            <a:ext cx="1371600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6324600" y="3516868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1, 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24400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10479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503066" y="2052935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772732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04224" y="2070063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endParaRPr lang="en-US" sz="2400" dirty="0"/>
          </a:p>
        </p:txBody>
      </p:sp>
      <p:sp>
        <p:nvSpPr>
          <p:cNvPr id="60" name="ZoneTexte 59"/>
          <p:cNvSpPr txBox="1"/>
          <p:nvPr/>
        </p:nvSpPr>
        <p:spPr>
          <a:xfrm>
            <a:off x="2209800" y="2057400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5410200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054431" y="20574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66640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7349831" y="20574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endParaRPr lang="en-US" sz="2400" dirty="0"/>
          </a:p>
        </p:txBody>
      </p:sp>
      <p:sp>
        <p:nvSpPr>
          <p:cNvPr id="42" name="Flèche vers la gauche 41"/>
          <p:cNvSpPr/>
          <p:nvPr/>
        </p:nvSpPr>
        <p:spPr>
          <a:xfrm rot="10800000">
            <a:off x="5054730" y="1817132"/>
            <a:ext cx="547412" cy="4572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ZoneTexte 48"/>
          <p:cNvSpPr txBox="1"/>
          <p:nvPr/>
        </p:nvSpPr>
        <p:spPr>
          <a:xfrm>
            <a:off x="5054730" y="1447800"/>
            <a:ext cx="1165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961005" y="1230868"/>
            <a:ext cx="166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correction</a:t>
            </a:r>
            <a:endParaRPr lang="en-US" dirty="0"/>
          </a:p>
        </p:txBody>
      </p:sp>
      <p:sp>
        <p:nvSpPr>
          <p:cNvPr id="51" name="ZoneTexte 50"/>
          <p:cNvSpPr txBox="1"/>
          <p:nvPr/>
        </p:nvSpPr>
        <p:spPr>
          <a:xfrm>
            <a:off x="589407" y="4191000"/>
            <a:ext cx="3240785" cy="1981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 smtClean="0"/>
              <a:t>To undo the swap, </a:t>
            </a:r>
          </a:p>
          <a:p>
            <a:r>
              <a:rPr lang="en-US" sz="2400" dirty="0" smtClean="0"/>
              <a:t>we should remember that we do a swap!</a:t>
            </a:r>
          </a:p>
          <a:p>
            <a:r>
              <a:rPr lang="en-US" sz="2400" dirty="0" smtClean="0"/>
              <a:t>Status : S or U</a:t>
            </a:r>
          </a:p>
          <a:p>
            <a:endParaRPr lang="en-US" sz="2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4435958" y="2819400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5650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71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28600" y="44196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additional Boolean variable : Done</a:t>
            </a:r>
          </a:p>
          <a:p>
            <a:r>
              <a:rPr lang="en-US" sz="2400" dirty="0" smtClean="0"/>
              <a:t>Done =&gt; Stop initiating wave color</a:t>
            </a:r>
            <a:endParaRPr lang="en-US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21996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167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7073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6576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43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219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6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10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001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6868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5650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71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28600" y="44196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additional Boolean variable : Done</a:t>
            </a:r>
          </a:p>
          <a:p>
            <a:r>
              <a:rPr lang="en-US" sz="2400" dirty="0" smtClean="0"/>
              <a:t>Done =&gt; Stop initiating wave color</a:t>
            </a:r>
            <a:endParaRPr lang="en-US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21996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167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7073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6576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43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219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6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10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001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6868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Flèche vers la gauche 39"/>
          <p:cNvSpPr/>
          <p:nvPr/>
        </p:nvSpPr>
        <p:spPr>
          <a:xfrm>
            <a:off x="7918200" y="5238929"/>
            <a:ext cx="984000" cy="3693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5650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71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28600" y="44196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additional Boolean variable : Done</a:t>
            </a:r>
          </a:p>
          <a:p>
            <a:r>
              <a:rPr lang="en-US" sz="2400" dirty="0" smtClean="0"/>
              <a:t>Done =&gt; Stop initiating wave color</a:t>
            </a:r>
            <a:endParaRPr lang="en-US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21996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167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7073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6576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43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219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6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10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001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6868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Flèche vers la gauche 39"/>
          <p:cNvSpPr/>
          <p:nvPr/>
        </p:nvSpPr>
        <p:spPr>
          <a:xfrm>
            <a:off x="7918200" y="5238929"/>
            <a:ext cx="984000" cy="3693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ZoneTexte 40"/>
          <p:cNvSpPr txBox="1"/>
          <p:nvPr/>
        </p:nvSpPr>
        <p:spPr>
          <a:xfrm>
            <a:off x="7620000" y="4038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3≤6 &amp; Color=3 →</a:t>
            </a:r>
          </a:p>
          <a:p>
            <a:r>
              <a:rPr lang="en-US" dirty="0" smtClean="0"/>
              <a:t>Done&lt;-True; </a:t>
            </a:r>
          </a:p>
          <a:p>
            <a:r>
              <a:rPr lang="en-US" dirty="0" smtClean="0"/>
              <a:t>Color&lt;-0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5650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71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21996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167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7073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6576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43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219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6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10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001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6868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257800" y="3886200"/>
            <a:ext cx="2508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Color=3  &amp; </a:t>
            </a:r>
            <a:r>
              <a:rPr lang="en-US" dirty="0" err="1" smtClean="0"/>
              <a:t>R.color</a:t>
            </a:r>
            <a:r>
              <a:rPr lang="en-US" dirty="0" smtClean="0"/>
              <a:t>=0 &amp; </a:t>
            </a:r>
            <a:r>
              <a:rPr lang="en-US" dirty="0" err="1" smtClean="0"/>
              <a:t>R.done</a:t>
            </a:r>
            <a:endParaRPr lang="en-US" dirty="0" smtClean="0"/>
          </a:p>
          <a:p>
            <a:r>
              <a:rPr lang="en-US" dirty="0" smtClean="0"/>
              <a:t>→</a:t>
            </a:r>
          </a:p>
          <a:p>
            <a:r>
              <a:rPr lang="en-US" dirty="0" smtClean="0"/>
              <a:t>Done&lt;-True; </a:t>
            </a:r>
          </a:p>
          <a:p>
            <a:r>
              <a:rPr lang="en-US" dirty="0" smtClean="0"/>
              <a:t>Color&lt;-0</a:t>
            </a:r>
          </a:p>
          <a:p>
            <a:r>
              <a:rPr lang="en-US" dirty="0" smtClean="0"/>
              <a:t>Value&lt;-</a:t>
            </a:r>
            <a:r>
              <a:rPr lang="en-US" dirty="0" err="1" smtClean="0"/>
              <a:t>R.Value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3" name="Flèche vers la gauche 42"/>
          <p:cNvSpPr/>
          <p:nvPr/>
        </p:nvSpPr>
        <p:spPr>
          <a:xfrm>
            <a:off x="5403600" y="5574268"/>
            <a:ext cx="984000" cy="3693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5650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71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21996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167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7073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6576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43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219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6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10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001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6868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3048000" y="3886200"/>
            <a:ext cx="2508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Color=3  &amp; </a:t>
            </a:r>
            <a:r>
              <a:rPr lang="en-US" dirty="0" err="1" smtClean="0"/>
              <a:t>R.color</a:t>
            </a:r>
            <a:r>
              <a:rPr lang="en-US" dirty="0" smtClean="0"/>
              <a:t>=0 &amp; </a:t>
            </a:r>
            <a:r>
              <a:rPr lang="en-US" dirty="0" err="1" smtClean="0"/>
              <a:t>R.done</a:t>
            </a:r>
            <a:r>
              <a:rPr lang="en-US" dirty="0" smtClean="0"/>
              <a:t> &amp;</a:t>
            </a:r>
          </a:p>
          <a:p>
            <a:r>
              <a:rPr lang="en-US" dirty="0" err="1" smtClean="0"/>
              <a:t>Value≤R.Value</a:t>
            </a:r>
            <a:r>
              <a:rPr lang="en-US" dirty="0" smtClean="0"/>
              <a:t> </a:t>
            </a:r>
          </a:p>
          <a:p>
            <a:r>
              <a:rPr lang="en-US" dirty="0" smtClean="0"/>
              <a:t>→</a:t>
            </a:r>
          </a:p>
          <a:p>
            <a:r>
              <a:rPr lang="en-US" dirty="0" smtClean="0"/>
              <a:t>Done&lt;-True; </a:t>
            </a:r>
          </a:p>
          <a:p>
            <a:r>
              <a:rPr lang="en-US" dirty="0" smtClean="0"/>
              <a:t>Color&lt;-0</a:t>
            </a:r>
          </a:p>
          <a:p>
            <a:endParaRPr lang="en-US" dirty="0"/>
          </a:p>
        </p:txBody>
      </p:sp>
      <p:sp>
        <p:nvSpPr>
          <p:cNvPr id="41" name="Flèche vers la gauche 40"/>
          <p:cNvSpPr/>
          <p:nvPr/>
        </p:nvSpPr>
        <p:spPr>
          <a:xfrm>
            <a:off x="3664200" y="5574268"/>
            <a:ext cx="984000" cy="3693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2956501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2971800"/>
            <a:ext cx="15240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48600" y="2971800"/>
            <a:ext cx="1295400" cy="838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32232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054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895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34200" y="319331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990600" y="3374013"/>
            <a:ext cx="609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3"/>
            <a:endCxn id="12" idx="1"/>
          </p:cNvCxnSpPr>
          <p:nvPr/>
        </p:nvCxnSpPr>
        <p:spPr>
          <a:xfrm>
            <a:off x="2140200" y="3403201"/>
            <a:ext cx="4506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3"/>
            <a:endCxn id="26" idx="1"/>
          </p:cNvCxnSpPr>
          <p:nvPr/>
        </p:nvCxnSpPr>
        <p:spPr>
          <a:xfrm>
            <a:off x="3130800" y="3403201"/>
            <a:ext cx="444000" cy="299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endCxn id="27" idx="3"/>
          </p:cNvCxnSpPr>
          <p:nvPr/>
        </p:nvCxnSpPr>
        <p:spPr>
          <a:xfrm rot="10800000">
            <a:off x="4800600" y="3406199"/>
            <a:ext cx="304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3" idx="3"/>
            <a:endCxn id="14" idx="1"/>
          </p:cNvCxnSpPr>
          <p:nvPr/>
        </p:nvCxnSpPr>
        <p:spPr>
          <a:xfrm>
            <a:off x="5645400" y="3373319"/>
            <a:ext cx="36749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3"/>
            <a:endCxn id="15" idx="1"/>
          </p:cNvCxnSpPr>
          <p:nvPr/>
        </p:nvCxnSpPr>
        <p:spPr>
          <a:xfrm>
            <a:off x="6552895" y="3373319"/>
            <a:ext cx="381305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5" idx="3"/>
            <a:endCxn id="24" idx="1"/>
          </p:cNvCxnSpPr>
          <p:nvPr/>
        </p:nvCxnSpPr>
        <p:spPr>
          <a:xfrm>
            <a:off x="7474200" y="3373319"/>
            <a:ext cx="444000" cy="708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18200" y="3200400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04000" y="3195601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748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600" y="3226199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191518"/>
            <a:ext cx="540000" cy="360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Connecteur droit 43"/>
          <p:cNvCxnSpPr>
            <a:stCxn id="27" idx="1"/>
            <a:endCxn id="26" idx="3"/>
          </p:cNvCxnSpPr>
          <p:nvPr/>
        </p:nvCxnSpPr>
        <p:spPr>
          <a:xfrm rot="10800000">
            <a:off x="4114800" y="3406199"/>
            <a:ext cx="145800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4" idx="3"/>
            <a:endCxn id="25" idx="1"/>
          </p:cNvCxnSpPr>
          <p:nvPr/>
        </p:nvCxnSpPr>
        <p:spPr>
          <a:xfrm flipV="1">
            <a:off x="8458200" y="3375601"/>
            <a:ext cx="145800" cy="479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21996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7167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7073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36576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43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21942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096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0104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0010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686800" y="25146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2895600" y="4157008"/>
            <a:ext cx="35048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the end, for all node:</a:t>
            </a:r>
          </a:p>
          <a:p>
            <a:pPr lvl="1">
              <a:buFontTx/>
              <a:buChar char="-"/>
            </a:pPr>
            <a:r>
              <a:rPr lang="en-US" sz="2400" dirty="0" smtClean="0"/>
              <a:t> Color = 0</a:t>
            </a:r>
          </a:p>
          <a:p>
            <a:pPr lvl="1">
              <a:buFontTx/>
              <a:buChar char="-"/>
            </a:pPr>
            <a:r>
              <a:rPr lang="en-US" sz="2400" dirty="0" smtClean="0"/>
              <a:t> Done = true</a:t>
            </a:r>
          </a:p>
          <a:p>
            <a:pPr lvl="1"/>
            <a:r>
              <a:rPr lang="en-US" sz="2400" dirty="0" smtClean="0"/>
              <a:t>No enabled action  </a:t>
            </a:r>
          </a:p>
          <a:p>
            <a:pPr>
              <a:buFontTx/>
              <a:buChar char="-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we enhance the round complexity to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rounds ?</a:t>
            </a:r>
          </a:p>
          <a:p>
            <a:endParaRPr lang="en-US" dirty="0" smtClean="0"/>
          </a:p>
          <a:p>
            <a:r>
              <a:rPr lang="en-US" dirty="0" smtClean="0"/>
              <a:t>Step complexity ? 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Min-Max Search Tree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PDAA'2011, Osaka</a:t>
            </a:r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5943600" y="2804319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343400" y="1417638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43400" y="27892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819400" y="2804319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562600" y="51514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295400" y="51514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343400" y="5151438"/>
            <a:ext cx="609600" cy="639762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343400" y="3886200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2209800" y="3901281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11" idx="7"/>
            <a:endCxn id="9" idx="3"/>
          </p:cNvCxnSpPr>
          <p:nvPr/>
        </p:nvCxnSpPr>
        <p:spPr>
          <a:xfrm rot="5400000" flipH="1" flipV="1">
            <a:off x="3419050" y="1884386"/>
            <a:ext cx="934301" cy="1092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7" idx="7"/>
          </p:cNvCxnSpPr>
          <p:nvPr/>
        </p:nvCxnSpPr>
        <p:spPr>
          <a:xfrm rot="5400000" flipH="1" flipV="1">
            <a:off x="2625688" y="3533438"/>
            <a:ext cx="565972" cy="357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4" idx="7"/>
            <a:endCxn id="17" idx="3"/>
          </p:cNvCxnSpPr>
          <p:nvPr/>
        </p:nvCxnSpPr>
        <p:spPr>
          <a:xfrm rot="5400000" flipH="1" flipV="1">
            <a:off x="1658512" y="4604567"/>
            <a:ext cx="797777" cy="483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0" idx="0"/>
            <a:endCxn id="9" idx="4"/>
          </p:cNvCxnSpPr>
          <p:nvPr/>
        </p:nvCxnSpPr>
        <p:spPr>
          <a:xfrm rot="5400000" flipH="1" flipV="1">
            <a:off x="4282281" y="2423319"/>
            <a:ext cx="7318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8" idx="1"/>
            <a:endCxn id="9" idx="5"/>
          </p:cNvCxnSpPr>
          <p:nvPr/>
        </p:nvCxnSpPr>
        <p:spPr>
          <a:xfrm rot="16200000" flipV="1">
            <a:off x="4981150" y="1846286"/>
            <a:ext cx="934301" cy="1169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6" idx="0"/>
            <a:endCxn id="10" idx="4"/>
          </p:cNvCxnSpPr>
          <p:nvPr/>
        </p:nvCxnSpPr>
        <p:spPr>
          <a:xfrm rot="5400000" flipH="1" flipV="1">
            <a:off x="4419600" y="3657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3" idx="1"/>
            <a:endCxn id="16" idx="5"/>
          </p:cNvCxnSpPr>
          <p:nvPr/>
        </p:nvCxnSpPr>
        <p:spPr>
          <a:xfrm rot="16200000" flipV="1">
            <a:off x="4851371" y="4444626"/>
            <a:ext cx="812858" cy="788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15" idx="0"/>
            <a:endCxn id="16" idx="4"/>
          </p:cNvCxnSpPr>
          <p:nvPr/>
        </p:nvCxnSpPr>
        <p:spPr>
          <a:xfrm rot="5400000" flipH="1" flipV="1">
            <a:off x="4335462" y="4838700"/>
            <a:ext cx="625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3733800" y="2895600"/>
            <a:ext cx="41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</a:t>
            </a:r>
            <a:endParaRPr lang="en-US" dirty="0"/>
          </a:p>
        </p:txBody>
      </p:sp>
      <p:sp>
        <p:nvSpPr>
          <p:cNvPr id="48" name="ZoneTexte 47"/>
          <p:cNvSpPr txBox="1"/>
          <p:nvPr/>
        </p:nvSpPr>
        <p:spPr>
          <a:xfrm>
            <a:off x="5224203" y="2907268"/>
            <a:ext cx="41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</a:t>
            </a:r>
            <a:endParaRPr lang="en-US" dirty="0"/>
          </a:p>
        </p:txBody>
      </p:sp>
      <p:sp>
        <p:nvSpPr>
          <p:cNvPr id="49" name="Ellipse 48"/>
          <p:cNvSpPr/>
          <p:nvPr/>
        </p:nvSpPr>
        <p:spPr>
          <a:xfrm>
            <a:off x="3429000" y="3901281"/>
            <a:ext cx="609600" cy="639762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Connecteur droit avec flèche 49"/>
          <p:cNvCxnSpPr>
            <a:stCxn id="49" idx="1"/>
            <a:endCxn id="11" idx="5"/>
          </p:cNvCxnSpPr>
          <p:nvPr/>
        </p:nvCxnSpPr>
        <p:spPr>
          <a:xfrm rot="16200000" flipV="1">
            <a:off x="3106709" y="3583407"/>
            <a:ext cx="644582" cy="178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2925129" y="4038600"/>
            <a:ext cx="41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&lt;=</a:t>
            </a:r>
            <a:endParaRPr lang="en-US" dirty="0"/>
          </a:p>
        </p:txBody>
      </p:sp>
      <p:sp>
        <p:nvSpPr>
          <p:cNvPr id="56" name="ZoneTexte 55"/>
          <p:cNvSpPr txBox="1"/>
          <p:nvPr/>
        </p:nvSpPr>
        <p:spPr>
          <a:xfrm>
            <a:off x="7152887" y="1535668"/>
            <a:ext cx="54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57" name="ZoneTexte 56"/>
          <p:cNvSpPr txBox="1"/>
          <p:nvPr/>
        </p:nvSpPr>
        <p:spPr>
          <a:xfrm>
            <a:off x="7152887" y="3974068"/>
            <a:ext cx="54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58" name="ZoneTexte 57"/>
          <p:cNvSpPr txBox="1"/>
          <p:nvPr/>
        </p:nvSpPr>
        <p:spPr>
          <a:xfrm>
            <a:off x="7162800" y="283106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59" name="ZoneTexte 58"/>
          <p:cNvSpPr txBox="1"/>
          <p:nvPr/>
        </p:nvSpPr>
        <p:spPr>
          <a:xfrm>
            <a:off x="7162800" y="526946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46225" y="3505200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Illegitimate States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29200" y="3429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Legitimate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December 2, 2011</a:t>
            </a:r>
            <a:endParaRPr lang="fr-FR"/>
          </a:p>
        </p:txBody>
      </p:sp>
      <p:sp>
        <p:nvSpPr>
          <p:cNvPr id="5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PDAA'2011, Osaka</a:t>
            </a:r>
            <a:endParaRPr lang="fr-F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GB" sz="3600"/>
              <a:t>Self-Stabilization: Closure + Convergence</a:t>
            </a:r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723900" y="1828800"/>
            <a:ext cx="7696200" cy="396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73313" y="5791200"/>
            <a:ext cx="439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States of the System 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572000" y="2362200"/>
            <a:ext cx="3352800" cy="2667000"/>
          </a:xfrm>
          <a:prstGeom prst="ellipse">
            <a:avLst/>
          </a:prstGeom>
          <a:solidFill>
            <a:srgbClr val="F6F72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562600" y="26670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Closure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1999</Words>
  <Application>Microsoft Macintosh PowerPoint</Application>
  <PresentationFormat>Présentation à l'écran (4:3)</PresentationFormat>
  <Paragraphs>803</Paragraphs>
  <Slides>60</Slides>
  <Notes>11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1" baseType="lpstr">
      <vt:lpstr>Thème Office</vt:lpstr>
      <vt:lpstr>Sorting on Skip Chains</vt:lpstr>
      <vt:lpstr>Skip Chain</vt:lpstr>
      <vt:lpstr>Skip Chain Sorting</vt:lpstr>
      <vt:lpstr>Skip Chain Sorting</vt:lpstr>
      <vt:lpstr>Contribution</vt:lpstr>
      <vt:lpstr>Self-Stabilization: Closure + Convergence</vt:lpstr>
      <vt:lpstr>Self-Stabilization: Closure + Convergence</vt:lpstr>
      <vt:lpstr>Self-Stabilization: Closure + Convergence</vt:lpstr>
      <vt:lpstr>Self-Stabilization: Closure + Convergence</vt:lpstr>
      <vt:lpstr>Self-Stabilization: Closure + Convergence</vt:lpstr>
      <vt:lpstr>Self-Stabilization: Closure + Convergence</vt:lpstr>
      <vt:lpstr>Self-Stabilization: Closure + Convergence</vt:lpstr>
      <vt:lpstr>Self-Stabilization: Closure + Convergence</vt:lpstr>
      <vt:lpstr>Self-Stabilization: Closure + Convergence</vt:lpstr>
      <vt:lpstr>Tolerate Transient Faults</vt:lpstr>
      <vt:lpstr>Tolerate Transient Faults</vt:lpstr>
      <vt:lpstr>Silence</vt:lpstr>
      <vt:lpstr>Related Work</vt:lpstr>
      <vt:lpstr>Overview</vt:lpstr>
      <vt:lpstr>Overview</vt:lpstr>
      <vt:lpstr>Overview</vt:lpstr>
      <vt:lpstr>Overview</vt:lpstr>
      <vt:lpstr>Overview</vt:lpstr>
      <vt:lpstr>Data Structure</vt:lpstr>
      <vt:lpstr>Swap</vt:lpstr>
      <vt:lpstr>Swap</vt:lpstr>
      <vt:lpstr>Swap</vt:lpstr>
      <vt:lpstr>Swap</vt:lpstr>
      <vt:lpstr>Colors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Error correction</vt:lpstr>
      <vt:lpstr>Error correction</vt:lpstr>
      <vt:lpstr>Error correction</vt:lpstr>
      <vt:lpstr>Error correction</vt:lpstr>
      <vt:lpstr>Error correction</vt:lpstr>
      <vt:lpstr>Uncorrect swap</vt:lpstr>
      <vt:lpstr>Uncorrect swap</vt:lpstr>
      <vt:lpstr>Uncorrect swap</vt:lpstr>
      <vt:lpstr>Uncorrect swap</vt:lpstr>
      <vt:lpstr>Uncorrect swap</vt:lpstr>
      <vt:lpstr>Uncorrect swap</vt:lpstr>
      <vt:lpstr>Silence</vt:lpstr>
      <vt:lpstr>Silence</vt:lpstr>
      <vt:lpstr>Silence</vt:lpstr>
      <vt:lpstr>Silence</vt:lpstr>
      <vt:lpstr>Silence</vt:lpstr>
      <vt:lpstr>Silence</vt:lpstr>
      <vt:lpstr>Perspective</vt:lpstr>
      <vt:lpstr>Thank you</vt:lpstr>
      <vt:lpstr>Min-Max Search Tree</vt:lpstr>
    </vt:vector>
  </TitlesOfParts>
  <Company>VERIMAG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Announcement:  Sorting on Skip Chains</dc:title>
  <dc:creator>Stéphane Devismes</dc:creator>
  <cp:lastModifiedBy>Stéphane Devismes</cp:lastModifiedBy>
  <cp:revision>101</cp:revision>
  <cp:lastPrinted>2011-11-03T14:53:43Z</cp:lastPrinted>
  <dcterms:created xsi:type="dcterms:W3CDTF">2011-11-23T16:08:52Z</dcterms:created>
  <dcterms:modified xsi:type="dcterms:W3CDTF">2011-11-23T16:16:17Z</dcterms:modified>
</cp:coreProperties>
</file>