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2"/>
  </p:notesMasterIdLst>
  <p:sldIdLst>
    <p:sldId id="282" r:id="rId2"/>
    <p:sldId id="294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57A"/>
    <a:srgbClr val="F47B20"/>
    <a:srgbClr val="9093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3011" autoAdjust="0"/>
  </p:normalViewPr>
  <p:slideViewPr>
    <p:cSldViewPr>
      <p:cViewPr>
        <p:scale>
          <a:sx n="90" d="100"/>
          <a:sy n="90" d="100"/>
        </p:scale>
        <p:origin x="-778" y="2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03857-4302-4129-B74C-B029373C748B}" type="datetimeFigureOut">
              <a:rPr lang="fr-FR" smtClean="0"/>
              <a:pPr/>
              <a:t>28/02/2014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F3183-4216-4BB2-B6B4-BCD9B589EBC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46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93D51C-FC72-4598-BF76-BB58056F09D6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886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F3183-4216-4BB2-B6B4-BCD9B589EBC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50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6357A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47B2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2" name="Image 11" descr="CERTAINTY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7504" y="5301208"/>
            <a:ext cx="2993142" cy="1039370"/>
          </a:xfrm>
          <a:prstGeom prst="rect">
            <a:avLst/>
          </a:prstGeom>
        </p:spPr>
      </p:pic>
      <p:pic>
        <p:nvPicPr>
          <p:cNvPr id="13" name="Image 12" descr="images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0392" y="5373216"/>
            <a:ext cx="897830" cy="72836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06357A"/>
            </a:solidFill>
            <a:ln>
              <a:solidFill>
                <a:srgbClr val="F47B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83568" y="548680"/>
              <a:ext cx="3096344" cy="6120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" name="Image 10" descr="CERTAINTY logo rvb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683568" y="764704"/>
              <a:ext cx="3084576" cy="1133856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 userDrawn="1"/>
          </p:nvSpPr>
          <p:spPr>
            <a:xfrm>
              <a:off x="4572000" y="2764085"/>
              <a:ext cx="381642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Coordinator:</a:t>
              </a:r>
              <a:r>
                <a:rPr lang="en-GB" sz="1400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/>
              </a:r>
              <a:br>
                <a:rPr lang="en-GB" sz="1400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</a:br>
              <a:r>
                <a:rPr lang="en-GB" sz="1400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Mrs. Madeleine </a:t>
              </a:r>
              <a:r>
                <a:rPr lang="en-GB" sz="1400" kern="1200" dirty="0" err="1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Faugère</a:t>
              </a:r>
              <a:endParaRPr lang="fr-FR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r>
                <a:rPr lang="en-GB" sz="1400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THALES Research and Technology</a:t>
              </a:r>
              <a:endParaRPr lang="fr-FR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r>
                <a:rPr lang="en-GB" sz="1400" u="sng" kern="1200" dirty="0" smtClean="0">
                  <a:solidFill>
                    <a:schemeClr val="bg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madeleine.faugere@thalesgroup.com</a:t>
              </a:r>
              <a:endParaRPr lang="fr-FR" sz="1400" kern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r>
                <a:rPr lang="en-GB" sz="1400" kern="1200" dirty="0" smtClean="0">
                  <a:solidFill>
                    <a:srgbClr val="F47B2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Phone: +33 1 69 41 60 43</a:t>
              </a:r>
              <a:endParaRPr lang="fr-FR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endParaRPr lang="fr-FR" sz="1400" dirty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35" name="Image 34" descr="logo-KALRAY.jpg"/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862420" y="3136106"/>
              <a:ext cx="936104" cy="360040"/>
            </a:xfrm>
            <a:prstGeom prst="rect">
              <a:avLst/>
            </a:prstGeom>
          </p:spPr>
        </p:pic>
        <p:pic>
          <p:nvPicPr>
            <p:cNvPr id="36" name="Image 35" descr="Arttic logo 650x290.jpg"/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92748" y="3655536"/>
              <a:ext cx="864096" cy="432048"/>
            </a:xfrm>
            <a:prstGeom prst="rect">
              <a:avLst/>
            </a:prstGeom>
          </p:spPr>
        </p:pic>
        <p:pic>
          <p:nvPicPr>
            <p:cNvPr id="37" name="Image 36" descr="logo-TUBS.jpg"/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873465" y="4246974"/>
              <a:ext cx="864096" cy="432048"/>
            </a:xfrm>
            <a:prstGeom prst="rect">
              <a:avLst/>
            </a:prstGeom>
          </p:spPr>
        </p:pic>
        <p:pic>
          <p:nvPicPr>
            <p:cNvPr id="38" name="Image 37" descr="logo-ETHZ.gif"/>
            <p:cNvPicPr/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864756" y="4838412"/>
              <a:ext cx="1080120" cy="360040"/>
            </a:xfrm>
            <a:prstGeom prst="rect">
              <a:avLst/>
            </a:prstGeom>
          </p:spPr>
        </p:pic>
        <p:pic>
          <p:nvPicPr>
            <p:cNvPr id="39" name="Image 38" descr="logo-UU.png"/>
            <p:cNvPicPr/>
            <p:nvPr userDrawn="1"/>
          </p:nvPicPr>
          <p:blipFill>
            <a:blip r:embed="rId7" cstate="print"/>
            <a:stretch>
              <a:fillRect/>
            </a:stretch>
          </p:blipFill>
          <p:spPr>
            <a:xfrm>
              <a:off x="864756" y="5805264"/>
              <a:ext cx="792088" cy="72008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40" name="Image 39" descr="logo-AbsInt.png"/>
            <p:cNvPicPr/>
            <p:nvPr userDrawn="1"/>
          </p:nvPicPr>
          <p:blipFill>
            <a:blip r:embed="rId8" cstate="print"/>
            <a:stretch>
              <a:fillRect/>
            </a:stretch>
          </p:blipFill>
          <p:spPr>
            <a:xfrm>
              <a:off x="873465" y="5357842"/>
              <a:ext cx="1152128" cy="288032"/>
            </a:xfrm>
            <a:prstGeom prst="rect">
              <a:avLst/>
            </a:prstGeom>
          </p:spPr>
        </p:pic>
        <p:pic>
          <p:nvPicPr>
            <p:cNvPr id="41" name="Picture 16" descr="thales_couleur_blanc_lge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72994" y="2057950"/>
              <a:ext cx="1296144" cy="32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 descr="logo-UJF-couleur-droite.gif"/>
            <p:cNvPicPr>
              <a:picLocks noChangeAspect="1"/>
            </p:cNvPicPr>
            <p:nvPr userDrawn="1"/>
          </p:nvPicPr>
          <p:blipFill>
            <a:blip r:embed="rId10" cstate="print"/>
            <a:stretch>
              <a:fillRect/>
            </a:stretch>
          </p:blipFill>
          <p:spPr>
            <a:xfrm>
              <a:off x="860719" y="2492896"/>
              <a:ext cx="864096" cy="480053"/>
            </a:xfrm>
            <a:prstGeom prst="rect">
              <a:avLst/>
            </a:prstGeom>
          </p:spPr>
        </p:pic>
      </p:grpSp>
      <p:sp>
        <p:nvSpPr>
          <p:cNvPr id="20" name="ZoneTexte 19"/>
          <p:cNvSpPr txBox="1"/>
          <p:nvPr userDrawn="1"/>
        </p:nvSpPr>
        <p:spPr>
          <a:xfrm>
            <a:off x="4355976" y="43950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Thank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you</a:t>
            </a:r>
            <a:r>
              <a:rPr lang="fr-FR" sz="2000" b="1" dirty="0" smtClean="0">
                <a:solidFill>
                  <a:schemeClr val="bg1"/>
                </a:solidFill>
              </a:rPr>
              <a:t> for </a:t>
            </a:r>
            <a:r>
              <a:rPr lang="fr-FR" sz="2000" b="1" dirty="0" err="1" smtClean="0">
                <a:solidFill>
                  <a:schemeClr val="bg1"/>
                </a:solidFill>
              </a:rPr>
              <a:t>your</a:t>
            </a:r>
            <a:r>
              <a:rPr lang="fr-FR" sz="2000" b="1" dirty="0" smtClean="0">
                <a:solidFill>
                  <a:schemeClr val="bg1"/>
                </a:solidFill>
              </a:rPr>
              <a:t> attention!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 userDrawn="1"/>
        </p:nvSpPr>
        <p:spPr>
          <a:xfrm>
            <a:off x="4572000" y="4207728"/>
            <a:ext cx="38164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 Office:</a:t>
            </a:r>
            <a:endParaRPr lang="fr-FR" sz="1400" b="1" kern="1200" dirty="0" smtClean="0">
              <a:solidFill>
                <a:srgbClr val="F47B2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Mrs. Emmanuelle Da Silva</a:t>
            </a:r>
            <a: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ARTTIC</a:t>
            </a:r>
          </a:p>
          <a:p>
            <a:r>
              <a:rPr lang="en-GB" sz="1400" u="sng" kern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certainty-arttic@eurtd.com</a:t>
            </a:r>
            <a: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Phone: +33 1 53 94 54 78</a:t>
            </a:r>
          </a:p>
          <a:p>
            <a:endParaRPr lang="en-GB" sz="1400" kern="1200" dirty="0" smtClean="0">
              <a:solidFill>
                <a:srgbClr val="F47B2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 err="1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Mrs.</a:t>
            </a: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Nathalie Jaworski</a:t>
            </a:r>
            <a: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ARTTIC</a:t>
            </a:r>
          </a:p>
          <a:p>
            <a:r>
              <a:rPr lang="en-GB" sz="1400" u="sng" kern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certainty-arttic@eurtd.com</a:t>
            </a:r>
            <a: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1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400" kern="1200" dirty="0" smtClean="0">
                <a:solidFill>
                  <a:srgbClr val="F47B2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Phone: +33 1 53 94 54 71</a:t>
            </a:r>
            <a:endParaRPr lang="fr-FR" sz="1400" kern="1200" dirty="0" smtClean="0">
              <a:solidFill>
                <a:srgbClr val="F47B2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FR" sz="1400" kern="1200" dirty="0" smtClean="0">
              <a:solidFill>
                <a:srgbClr val="F47B2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FR" sz="1400" dirty="0">
              <a:solidFill>
                <a:srgbClr val="F47B2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  <a:solidFill>
            <a:srgbClr val="06357A"/>
          </a:solidFill>
        </p:spPr>
        <p:txBody>
          <a:bodyPr/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"/>
              <a:defRPr>
                <a:solidFill>
                  <a:srgbClr val="06357A"/>
                </a:solidFill>
              </a:defRPr>
            </a:lvl1pPr>
            <a:lvl2pPr>
              <a:buFont typeface="Wingdings" pitchFamily="2" charset="2"/>
              <a:buChar char=""/>
              <a:defRPr>
                <a:solidFill>
                  <a:srgbClr val="06357A"/>
                </a:solidFill>
              </a:defRPr>
            </a:lvl2pPr>
            <a:lvl3pPr>
              <a:buClr>
                <a:schemeClr val="accent4">
                  <a:lumMod val="50000"/>
                </a:schemeClr>
              </a:buClr>
              <a:defRPr>
                <a:solidFill>
                  <a:srgbClr val="06357A"/>
                </a:solidFill>
              </a:defRPr>
            </a:lvl3pPr>
            <a:lvl4pPr>
              <a:buClr>
                <a:schemeClr val="accent6">
                  <a:lumMod val="50000"/>
                </a:schemeClr>
              </a:buClr>
              <a:defRPr>
                <a:solidFill>
                  <a:srgbClr val="06357A"/>
                </a:solidFill>
              </a:defRPr>
            </a:lvl4pPr>
            <a:lvl5pPr>
              <a:defRPr>
                <a:solidFill>
                  <a:srgbClr val="06357A"/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43808" y="6476999"/>
            <a:ext cx="5112568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endParaRPr lang="fr-FR" dirty="0" smtClean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 vert="horz" bIns="0" rtlCol="0" anchor="b"/>
          <a:lstStyle>
            <a:lvl1pPr algn="l" eaLnBrk="1" latinLnBrk="0" hangingPunct="1">
              <a:defRPr kumimoji="0" lang="fr-FR" sz="1200" kern="1200" smtClean="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fld id="{D6E084B2-0B38-46C6-9D4F-7586C2AE6AD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1628799"/>
          </a:xfrm>
          <a:prstGeom prst="rect">
            <a:avLst/>
          </a:prstGeom>
          <a:solidFill>
            <a:srgbClr val="06357A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1628800"/>
            <a:ext cx="9144000" cy="45720"/>
          </a:xfrm>
          <a:prstGeom prst="rect">
            <a:avLst/>
          </a:prstGeom>
          <a:solidFill>
            <a:srgbClr val="F47B2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64583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2400" b="0" cap="none" baseline="0">
                <a:solidFill>
                  <a:srgbClr val="F47B20"/>
                </a:solidFill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5576" y="836712"/>
            <a:ext cx="8022336" cy="685800"/>
          </a:xfrm>
        </p:spPr>
        <p:txBody>
          <a:bodyPr lIns="146304" tIns="0" rIns="45720" bIns="0" anchor="t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</p:txBody>
      </p:sp>
      <p:pic>
        <p:nvPicPr>
          <p:cNvPr id="10" name="Image 9" descr="CERTAINTY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40352" y="6424873"/>
            <a:ext cx="1048926" cy="364240"/>
          </a:xfrm>
          <a:prstGeom prst="rect">
            <a:avLst/>
          </a:prstGeom>
        </p:spPr>
      </p:pic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fld id="{49FAC5AD-84C8-427F-BAB1-BDF4A2881421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43808" y="6476999"/>
            <a:ext cx="5112568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 vert="horz" bIns="0" rtlCol="0" anchor="b"/>
          <a:lstStyle>
            <a:lvl1pPr algn="l" eaLnBrk="1" latinLnBrk="0" hangingPunct="1">
              <a:defRPr kumimoji="0" lang="fr-FR" sz="1200" kern="1200" smtClean="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fld id="{D6E084B2-0B38-46C6-9D4F-7586C2AE6AD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489032"/>
          </a:xfrm>
        </p:spPr>
        <p:txBody>
          <a:bodyPr lIns="9144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48903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E3A3-0622-480B-A9A8-7E3F9532318D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648E-0214-4655-A0C1-2148435154CF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A6887-DC81-4D2A-8843-62FF36DD78A5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" name="Image 4" descr="CERTAINTY 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22406" y="6424873"/>
            <a:ext cx="1048926" cy="364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838" y="0"/>
            <a:ext cx="2675970" cy="764704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1800" b="0"/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817" y="980729"/>
            <a:ext cx="6024202" cy="53212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7838" y="980728"/>
            <a:ext cx="2675970" cy="53212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6" y="0"/>
            <a:ext cx="60079" cy="1484784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247-D884-4B24-82FB-5C31A4BA2601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592" y="0"/>
            <a:ext cx="2607208" cy="692696"/>
          </a:xfrm>
        </p:spPr>
        <p:txBody>
          <a:bodyPr lIns="73152" bIns="0" anchor="b">
            <a:sp3d prstMaterial="matte"/>
          </a:bodyPr>
          <a:lstStyle>
            <a:lvl1pPr algn="l">
              <a:defRPr sz="1800" b="0">
                <a:solidFill>
                  <a:srgbClr val="F47B20"/>
                </a:solidFill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03805" y="908720"/>
            <a:ext cx="6247397" cy="547260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4592" y="1196752"/>
            <a:ext cx="2607208" cy="52565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64592" y="908720"/>
            <a:ext cx="2607208" cy="216024"/>
          </a:xfrm>
        </p:spPr>
        <p:txBody>
          <a:bodyPr/>
          <a:lstStyle/>
          <a:p>
            <a:fld id="{809E4777-704E-468F-953B-9CB36A3D5E5B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4" name="Espace réservé de la date 3"/>
          <p:cNvSpPr txBox="1">
            <a:spLocks/>
          </p:cNvSpPr>
          <p:nvPr userDrawn="1"/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9BB708-69FF-4206-B08E-C10BB2DD2730}" type="datetime1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6357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28/02/2014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6357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915816" y="6476999"/>
            <a:ext cx="5040560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 vert="horz" bIns="0" rtlCol="0" anchor="b"/>
          <a:lstStyle>
            <a:lvl1pPr algn="l" eaLnBrk="1" latinLnBrk="0" hangingPunct="1">
              <a:defRPr kumimoji="0" lang="fr-FR" sz="1200" kern="1200" smtClean="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fld id="{D6E084B2-0B38-46C6-9D4F-7586C2AE6AD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7AAED-5B07-47BD-962B-D30BDFD07C2A}" type="datetime1">
              <a:rPr lang="fr-FR" smtClean="0"/>
              <a:pPr/>
              <a:t>28/02/2014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/>
          <p:nvPr userDrawn="1"/>
        </p:nvGrpSpPr>
        <p:grpSpPr>
          <a:xfrm>
            <a:off x="0" y="0"/>
            <a:ext cx="9144001" cy="708026"/>
            <a:chOff x="0" y="0"/>
            <a:chExt cx="9144001" cy="708026"/>
          </a:xfrm>
        </p:grpSpPr>
        <p:sp>
          <p:nvSpPr>
            <p:cNvPr id="12" name="AutoShape 5"/>
            <p:cNvSpPr>
              <a:spLocks noChangeArrowheads="1"/>
            </p:cNvSpPr>
            <p:nvPr userDrawn="1"/>
          </p:nvSpPr>
          <p:spPr bwMode="auto">
            <a:xfrm rot="10800000">
              <a:off x="2727325" y="404813"/>
              <a:ext cx="301625" cy="301625"/>
            </a:xfrm>
            <a:prstGeom prst="rtTriangle">
              <a:avLst/>
            </a:prstGeom>
            <a:solidFill>
              <a:srgbClr val="F47B2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Rectangle 6"/>
            <p:cNvSpPr>
              <a:spLocks noChangeArrowheads="1"/>
            </p:cNvSpPr>
            <p:nvPr userDrawn="1"/>
          </p:nvSpPr>
          <p:spPr bwMode="auto">
            <a:xfrm>
              <a:off x="3027363" y="461963"/>
              <a:ext cx="6116638" cy="246063"/>
            </a:xfrm>
            <a:prstGeom prst="rect">
              <a:avLst/>
            </a:prstGeom>
            <a:solidFill>
              <a:srgbClr val="F47B2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" name="Rectangle 7"/>
            <p:cNvSpPr>
              <a:spLocks noChangeArrowheads="1"/>
            </p:cNvSpPr>
            <p:nvPr userDrawn="1"/>
          </p:nvSpPr>
          <p:spPr bwMode="auto">
            <a:xfrm>
              <a:off x="0" y="0"/>
              <a:ext cx="9144000" cy="484188"/>
            </a:xfrm>
            <a:prstGeom prst="rect">
              <a:avLst/>
            </a:prstGeom>
            <a:solidFill>
              <a:srgbClr val="06357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8"/>
            <p:cNvSpPr>
              <a:spLocks noChangeArrowheads="1"/>
            </p:cNvSpPr>
            <p:nvPr/>
          </p:nvSpPr>
          <p:spPr bwMode="auto">
            <a:xfrm rot="10800000">
              <a:off x="4692650" y="352425"/>
              <a:ext cx="254000" cy="254000"/>
            </a:xfrm>
            <a:prstGeom prst="rtTriangle">
              <a:avLst/>
            </a:prstGeom>
            <a:solidFill>
              <a:srgbClr val="06357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" name="Rectangle 9"/>
            <p:cNvSpPr>
              <a:spLocks noChangeArrowheads="1"/>
            </p:cNvSpPr>
            <p:nvPr userDrawn="1"/>
          </p:nvSpPr>
          <p:spPr bwMode="auto">
            <a:xfrm>
              <a:off x="4940300" y="371475"/>
              <a:ext cx="4203700" cy="234950"/>
            </a:xfrm>
            <a:prstGeom prst="rect">
              <a:avLst/>
            </a:prstGeom>
            <a:solidFill>
              <a:srgbClr val="06357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" name="Espace réservé du titre 1"/>
          <p:cNvSpPr>
            <a:spLocks noGrp="1"/>
          </p:cNvSpPr>
          <p:nvPr userDrawn="1">
            <p:ph type="title"/>
          </p:nvPr>
        </p:nvSpPr>
        <p:spPr>
          <a:xfrm>
            <a:off x="0" y="30044"/>
            <a:ext cx="9144032" cy="469998"/>
          </a:xfrm>
          <a:prstGeom prst="rect">
            <a:avLst/>
          </a:prstGeom>
        </p:spPr>
        <p:txBody>
          <a:bodyPr vert="horz" lIns="46800" tIns="0" rIns="45720" bIns="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 userDrawn="1">
            <p:ph type="body" idx="1"/>
          </p:nvPr>
        </p:nvSpPr>
        <p:spPr>
          <a:xfrm>
            <a:off x="457200" y="785794"/>
            <a:ext cx="8229600" cy="56150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 userDrawn="1">
            <p:ph type="dt" sz="half" idx="2"/>
          </p:nvPr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fld id="{B03598DF-775B-46BB-9972-3076DDD19235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 userDrawn="1">
            <p:ph type="ftr" sz="quarter" idx="3"/>
          </p:nvPr>
        </p:nvSpPr>
        <p:spPr>
          <a:xfrm>
            <a:off x="2843808" y="6476999"/>
            <a:ext cx="5112568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rgbClr val="06357A"/>
                </a:solidFill>
              </a:defRPr>
            </a:lvl1pPr>
            <a:extLst/>
          </a:lstStyle>
          <a:p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 userDrawn="1">
            <p:ph type="sldNum" sz="quarter" idx="4"/>
          </p:nvPr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 vert="horz" bIns="0" rtlCol="0" anchor="b"/>
          <a:lstStyle>
            <a:lvl1pPr algn="l" eaLnBrk="1" latinLnBrk="0" hangingPunct="1">
              <a:defRPr kumimoji="0" lang="fr-FR" sz="1200" kern="1200" smtClean="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fld id="{D6E084B2-0B38-46C6-9D4F-7586C2AE6AD1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 descr="CERTAINTY logo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8022406" y="6424873"/>
            <a:ext cx="1048926" cy="3642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</p:sldLayoutIdLst>
  <p:hf hdr="0" ftr="0"/>
  <p:txStyles>
    <p:titleStyle>
      <a:lvl1pPr algn="r" rtl="0" eaLnBrk="1" latinLnBrk="0" hangingPunct="1">
        <a:spcBef>
          <a:spcPct val="0"/>
        </a:spcBef>
        <a:buNone/>
        <a:defRPr kumimoji="0" sz="2800" b="1" kern="1200">
          <a:ln>
            <a:noFill/>
          </a:ln>
          <a:solidFill>
            <a:schemeClr val="bg1"/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rgbClr val="F47B20"/>
        </a:buClr>
        <a:buSzPct val="80000"/>
        <a:buFont typeface="Wingdings" pitchFamily="2" charset="2"/>
        <a:buChar char="¤"/>
        <a:defRPr kumimoji="0" sz="2400" kern="1200">
          <a:solidFill>
            <a:srgbClr val="06357A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31520" indent="-274320" algn="l" rtl="0" eaLnBrk="1" latinLnBrk="0" hangingPunct="1">
        <a:spcBef>
          <a:spcPct val="20000"/>
        </a:spcBef>
        <a:buClr>
          <a:srgbClr val="06357A"/>
        </a:buClr>
        <a:buSzPct val="90000"/>
        <a:buFont typeface="Wingdings" pitchFamily="2" charset="2"/>
        <a:buChar char="°"/>
        <a:defRPr kumimoji="0" sz="2000" kern="1200">
          <a:solidFill>
            <a:srgbClr val="06357A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4">
            <a:lumMod val="50000"/>
          </a:schemeClr>
        </a:buClr>
        <a:buFont typeface="Arial"/>
        <a:buChar char="▪"/>
        <a:defRPr kumimoji="0" sz="1800" kern="1200">
          <a:solidFill>
            <a:srgbClr val="06357A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1600" kern="1200">
          <a:solidFill>
            <a:srgbClr val="06357A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1600" kern="1200" smtClean="0">
          <a:solidFill>
            <a:srgbClr val="06357A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8077200" cy="1673352"/>
          </a:xfrm>
        </p:spPr>
        <p:txBody>
          <a:bodyPr anchor="ctr">
            <a:normAutofit/>
          </a:bodyPr>
          <a:lstStyle/>
          <a:p>
            <a:pPr algn="ctr"/>
            <a:r>
              <a:rPr lang="en-US" b="1" dirty="0" smtClean="0"/>
              <a:t>DOL-Critical/BIP</a:t>
            </a:r>
            <a:br>
              <a:rPr lang="en-US" b="1" dirty="0" smtClean="0"/>
            </a:br>
            <a:r>
              <a:rPr lang="en-US" b="1" dirty="0" smtClean="0"/>
              <a:t> Tool Chain Demo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8077200" cy="1499616"/>
          </a:xfrm>
        </p:spPr>
        <p:txBody>
          <a:bodyPr/>
          <a:lstStyle/>
          <a:p>
            <a:pPr algn="ctr"/>
            <a:r>
              <a:rPr lang="en-US" b="1" dirty="0" smtClean="0"/>
              <a:t>ETH Zurich, UJF </a:t>
            </a:r>
            <a:r>
              <a:rPr lang="en-US" b="1" dirty="0" err="1" smtClean="0"/>
              <a:t>Verimag</a:t>
            </a:r>
            <a:endParaRPr lang="fr-FR" b="1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3"/>
          <p:cNvSpPr>
            <a:spLocks noChangeArrowheads="1"/>
          </p:cNvSpPr>
          <p:nvPr/>
        </p:nvSpPr>
        <p:spPr bwMode="auto">
          <a:xfrm flipH="1">
            <a:off x="107504" y="1628801"/>
            <a:ext cx="6437228" cy="48651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Step 4: Functional Simulation </a:t>
            </a:r>
            <a:endParaRPr lang="en-US" sz="2600" dirty="0"/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Flowchart: Multidocument 37"/>
          <p:cNvSpPr/>
          <p:nvPr/>
        </p:nvSpPr>
        <p:spPr>
          <a:xfrm>
            <a:off x="7164288" y="1208627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28" name="Flowchart: Process 27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2" name="Flowchart: Process 21"/>
          <p:cNvSpPr/>
          <p:nvPr/>
        </p:nvSpPr>
        <p:spPr>
          <a:xfrm>
            <a:off x="7164288" y="5589240"/>
            <a:ext cx="1575792" cy="517282"/>
          </a:xfrm>
          <a:prstGeom prst="flowChartProcess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sp>
        <p:nvSpPr>
          <p:cNvPr id="23" name="TextBox 17"/>
          <p:cNvSpPr txBox="1"/>
          <p:nvPr/>
        </p:nvSpPr>
        <p:spPr>
          <a:xfrm>
            <a:off x="6660232" y="3709392"/>
            <a:ext cx="237626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app.xml;mapping.xml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TextBox 18"/>
          <p:cNvSpPr txBox="1"/>
          <p:nvPr/>
        </p:nvSpPr>
        <p:spPr>
          <a:xfrm>
            <a:off x="6804248" y="4861520"/>
            <a:ext cx="2232248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APP+TTS Scheduler</a:t>
            </a:r>
          </a:p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BIP Models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Slide Number Placeholder 4"/>
          <p:cNvSpPr txBox="1">
            <a:spLocks/>
          </p:cNvSpPr>
          <p:nvPr/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 vert="horz" bIns="0" rtlCol="0" anchor="b"/>
          <a:lstStyle>
            <a:defPPr>
              <a:defRPr lang="fr-FR"/>
            </a:defPPr>
            <a:lvl1pPr marL="0" algn="l" defTabSz="914400" rtl="0" eaLnBrk="1" latinLnBrk="0" hangingPunct="1">
              <a:defRPr kumimoji="0" lang="fr-FR" sz="1200" kern="1200" smtClean="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E084B2-0B38-46C6-9D4F-7586C2AE6AD1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6" name="Date Placeholder 3"/>
          <p:cNvSpPr txBox="1">
            <a:spLocks/>
          </p:cNvSpPr>
          <p:nvPr/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defPPr>
              <a:defRPr lang="fr-FR"/>
            </a:defPPr>
            <a:lvl1pPr marL="0" algn="l" defTabSz="914400" rtl="0" eaLnBrk="1" latinLnBrk="0" hangingPunct="1">
              <a:defRPr kumimoji="0" sz="1200" kern="1200">
                <a:solidFill>
                  <a:srgbClr val="0635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 flipH="1">
            <a:off x="1619672" y="3573016"/>
            <a:ext cx="3024335" cy="467866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31" name="Text Box 44"/>
          <p:cNvSpPr txBox="1">
            <a:spLocks noChangeArrowheads="1"/>
          </p:cNvSpPr>
          <p:nvPr/>
        </p:nvSpPr>
        <p:spPr bwMode="auto">
          <a:xfrm flipH="1">
            <a:off x="2043287" y="3594240"/>
            <a:ext cx="252524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 b="1" dirty="0" smtClean="0"/>
              <a:t>TTS Cycle BIP component</a:t>
            </a:r>
            <a:br>
              <a:rPr lang="en-US" sz="1400" b="1" dirty="0" smtClean="0"/>
            </a:br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</a:rPr>
              <a:t>cycle length 200ms </a:t>
            </a:r>
            <a:endParaRPr lang="en-US" sz="14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 flipH="1">
            <a:off x="285456" y="4150196"/>
            <a:ext cx="1334216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34" name="Text Box 44"/>
          <p:cNvSpPr txBox="1">
            <a:spLocks noChangeArrowheads="1"/>
          </p:cNvSpPr>
          <p:nvPr/>
        </p:nvSpPr>
        <p:spPr bwMode="auto">
          <a:xfrm flipH="1">
            <a:off x="179512" y="4150196"/>
            <a:ext cx="144016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TTS Frame f1</a:t>
            </a:r>
            <a:endParaRPr lang="en-US" sz="1600" b="1" dirty="0" smtClean="0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 flipH="1">
            <a:off x="1797624" y="4160121"/>
            <a:ext cx="1334216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37" name="Text Box 44"/>
          <p:cNvSpPr txBox="1">
            <a:spLocks noChangeArrowheads="1"/>
          </p:cNvSpPr>
          <p:nvPr/>
        </p:nvSpPr>
        <p:spPr bwMode="auto">
          <a:xfrm flipH="1">
            <a:off x="1691680" y="4160121"/>
            <a:ext cx="144016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TTS Frame f1</a:t>
            </a:r>
            <a:endParaRPr lang="en-US" sz="1600" b="1" dirty="0" smtClean="0"/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 flipH="1">
            <a:off x="3453808" y="4177651"/>
            <a:ext cx="1334216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41" name="Text Box 44"/>
          <p:cNvSpPr txBox="1">
            <a:spLocks noChangeArrowheads="1"/>
          </p:cNvSpPr>
          <p:nvPr/>
        </p:nvSpPr>
        <p:spPr bwMode="auto">
          <a:xfrm flipH="1">
            <a:off x="3347864" y="4177651"/>
            <a:ext cx="144016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TTS Frame f3</a:t>
            </a:r>
            <a:endParaRPr lang="en-US" sz="1600" b="1" dirty="0" smtClean="0"/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 flipH="1">
            <a:off x="5046368" y="4169515"/>
            <a:ext cx="1334216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44" name="Text Box 44"/>
          <p:cNvSpPr txBox="1">
            <a:spLocks noChangeArrowheads="1"/>
          </p:cNvSpPr>
          <p:nvPr/>
        </p:nvSpPr>
        <p:spPr bwMode="auto">
          <a:xfrm flipH="1">
            <a:off x="4940424" y="4169515"/>
            <a:ext cx="144016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TTS Frame f3</a:t>
            </a:r>
            <a:endParaRPr lang="en-US" sz="1600" b="1" dirty="0" smtClean="0"/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 flipH="1">
            <a:off x="291878" y="4565541"/>
            <a:ext cx="680540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47" name="Text Box 44"/>
          <p:cNvSpPr txBox="1">
            <a:spLocks noChangeArrowheads="1"/>
          </p:cNvSpPr>
          <p:nvPr/>
        </p:nvSpPr>
        <p:spPr bwMode="auto">
          <a:xfrm flipH="1">
            <a:off x="237840" y="4565542"/>
            <a:ext cx="73457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A</a:t>
            </a:r>
            <a:endParaRPr lang="en-US" sz="1600" b="1" dirty="0" smtClean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 flipH="1">
            <a:off x="1024572" y="4565541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50" name="Text Box 44"/>
          <p:cNvSpPr txBox="1">
            <a:spLocks noChangeArrowheads="1"/>
          </p:cNvSpPr>
          <p:nvPr/>
        </p:nvSpPr>
        <p:spPr bwMode="auto">
          <a:xfrm flipH="1">
            <a:off x="971600" y="4565542"/>
            <a:ext cx="72008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B</a:t>
            </a:r>
            <a:endParaRPr lang="en-US" sz="1600" b="1" dirty="0" smtClean="0"/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 flipH="1">
            <a:off x="1837980" y="4565541"/>
            <a:ext cx="680540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53" name="Text Box 44"/>
          <p:cNvSpPr txBox="1">
            <a:spLocks noChangeArrowheads="1"/>
          </p:cNvSpPr>
          <p:nvPr/>
        </p:nvSpPr>
        <p:spPr bwMode="auto">
          <a:xfrm flipH="1">
            <a:off x="1783942" y="4565542"/>
            <a:ext cx="73457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A</a:t>
            </a:r>
            <a:endParaRPr lang="en-US" sz="1600" b="1" dirty="0" smtClean="0"/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 flipH="1">
            <a:off x="2570674" y="4565541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56" name="Text Box 44"/>
          <p:cNvSpPr txBox="1">
            <a:spLocks noChangeArrowheads="1"/>
          </p:cNvSpPr>
          <p:nvPr/>
        </p:nvSpPr>
        <p:spPr bwMode="auto">
          <a:xfrm flipH="1">
            <a:off x="2517702" y="4565542"/>
            <a:ext cx="72008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B</a:t>
            </a:r>
            <a:endParaRPr lang="en-US" sz="1600" b="1" dirty="0" smtClean="0"/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 flipH="1">
            <a:off x="3388222" y="4578767"/>
            <a:ext cx="680540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59" name="Text Box 44"/>
          <p:cNvSpPr txBox="1">
            <a:spLocks noChangeArrowheads="1"/>
          </p:cNvSpPr>
          <p:nvPr/>
        </p:nvSpPr>
        <p:spPr bwMode="auto">
          <a:xfrm flipH="1">
            <a:off x="3334184" y="4578768"/>
            <a:ext cx="73457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A</a:t>
            </a:r>
            <a:endParaRPr lang="en-US" sz="1600" b="1" dirty="0" smtClean="0"/>
          </a:p>
        </p:txBody>
      </p:sp>
      <p:sp>
        <p:nvSpPr>
          <p:cNvPr id="61" name="Rectangle 3"/>
          <p:cNvSpPr>
            <a:spLocks noChangeArrowheads="1"/>
          </p:cNvSpPr>
          <p:nvPr/>
        </p:nvSpPr>
        <p:spPr bwMode="auto">
          <a:xfrm flipH="1">
            <a:off x="4120916" y="4578767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62" name="Text Box 44"/>
          <p:cNvSpPr txBox="1">
            <a:spLocks noChangeArrowheads="1"/>
          </p:cNvSpPr>
          <p:nvPr/>
        </p:nvSpPr>
        <p:spPr bwMode="auto">
          <a:xfrm flipH="1">
            <a:off x="4067944" y="4578768"/>
            <a:ext cx="72008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B</a:t>
            </a:r>
            <a:endParaRPr lang="en-US" sz="1600" b="1" dirty="0" smtClean="0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 flipH="1">
            <a:off x="5033754" y="4578768"/>
            <a:ext cx="680540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65" name="Text Box 44"/>
          <p:cNvSpPr txBox="1">
            <a:spLocks noChangeArrowheads="1"/>
          </p:cNvSpPr>
          <p:nvPr/>
        </p:nvSpPr>
        <p:spPr bwMode="auto">
          <a:xfrm flipH="1">
            <a:off x="4979716" y="4578769"/>
            <a:ext cx="73457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A</a:t>
            </a:r>
            <a:endParaRPr lang="en-US" sz="1600" b="1" dirty="0" smtClean="0"/>
          </a:p>
        </p:txBody>
      </p:sp>
      <p:sp>
        <p:nvSpPr>
          <p:cNvPr id="67" name="Rectangle 3"/>
          <p:cNvSpPr>
            <a:spLocks noChangeArrowheads="1"/>
          </p:cNvSpPr>
          <p:nvPr/>
        </p:nvSpPr>
        <p:spPr bwMode="auto">
          <a:xfrm flipH="1">
            <a:off x="5766448" y="4578768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68" name="Text Box 44"/>
          <p:cNvSpPr txBox="1">
            <a:spLocks noChangeArrowheads="1"/>
          </p:cNvSpPr>
          <p:nvPr/>
        </p:nvSpPr>
        <p:spPr bwMode="auto">
          <a:xfrm flipH="1">
            <a:off x="5713476" y="4578769"/>
            <a:ext cx="72008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f1 B</a:t>
            </a:r>
            <a:endParaRPr lang="en-US" sz="1600" b="1" dirty="0" smtClean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 flipH="1">
            <a:off x="2574973" y="5153070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70" name="Text Box 44"/>
          <p:cNvSpPr txBox="1">
            <a:spLocks noChangeArrowheads="1"/>
          </p:cNvSpPr>
          <p:nvPr/>
        </p:nvSpPr>
        <p:spPr bwMode="auto">
          <a:xfrm flipH="1">
            <a:off x="2522001" y="5153071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p5</a:t>
            </a:r>
            <a:endParaRPr lang="en-US" sz="1600" b="1" dirty="0" smtClean="0"/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 flipH="1">
            <a:off x="3391829" y="5085184"/>
            <a:ext cx="553682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73" name="Text Box 44"/>
          <p:cNvSpPr txBox="1">
            <a:spLocks noChangeArrowheads="1"/>
          </p:cNvSpPr>
          <p:nvPr/>
        </p:nvSpPr>
        <p:spPr bwMode="auto">
          <a:xfrm flipH="1">
            <a:off x="3347864" y="5085185"/>
            <a:ext cx="597647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BB</a:t>
            </a:r>
            <a:endParaRPr lang="en-US" sz="1600" b="1" dirty="0" smtClean="0"/>
          </a:p>
        </p:txBody>
      </p:sp>
      <p:sp>
        <p:nvSpPr>
          <p:cNvPr id="75" name="Rectangle 3"/>
          <p:cNvSpPr>
            <a:spLocks noChangeArrowheads="1"/>
          </p:cNvSpPr>
          <p:nvPr/>
        </p:nvSpPr>
        <p:spPr bwMode="auto">
          <a:xfrm flipH="1">
            <a:off x="4120916" y="5085185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76" name="Text Box 44"/>
          <p:cNvSpPr txBox="1">
            <a:spLocks noChangeArrowheads="1"/>
          </p:cNvSpPr>
          <p:nvPr/>
        </p:nvSpPr>
        <p:spPr bwMode="auto">
          <a:xfrm flipH="1">
            <a:off x="4067944" y="5085186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p6</a:t>
            </a:r>
            <a:endParaRPr lang="en-US" sz="1600" b="1" dirty="0" smtClean="0"/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 flipH="1">
            <a:off x="1232292" y="5661249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79" name="Text Box 44"/>
          <p:cNvSpPr txBox="1">
            <a:spLocks noChangeArrowheads="1"/>
          </p:cNvSpPr>
          <p:nvPr/>
        </p:nvSpPr>
        <p:spPr bwMode="auto">
          <a:xfrm flipH="1">
            <a:off x="1179320" y="5661250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mb</a:t>
            </a:r>
            <a:endParaRPr lang="en-US" sz="1600" b="1" dirty="0" smtClean="0"/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 flipH="1">
            <a:off x="2370173" y="5661250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82" name="Text Box 44"/>
          <p:cNvSpPr txBox="1">
            <a:spLocks noChangeArrowheads="1"/>
          </p:cNvSpPr>
          <p:nvPr/>
        </p:nvSpPr>
        <p:spPr bwMode="auto">
          <a:xfrm flipH="1">
            <a:off x="2317201" y="5661251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err="1" smtClean="0"/>
              <a:t>mb</a:t>
            </a:r>
            <a:endParaRPr lang="en-US" sz="1600" b="1" dirty="0" smtClean="0"/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 flipH="1">
            <a:off x="3631772" y="5661248"/>
            <a:ext cx="660503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85" name="Text Box 44"/>
          <p:cNvSpPr txBox="1">
            <a:spLocks noChangeArrowheads="1"/>
          </p:cNvSpPr>
          <p:nvPr/>
        </p:nvSpPr>
        <p:spPr bwMode="auto">
          <a:xfrm flipH="1">
            <a:off x="3579325" y="5661249"/>
            <a:ext cx="71295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mb</a:t>
            </a:r>
            <a:endParaRPr lang="en-US" sz="1600" b="1" dirty="0" smtClean="0"/>
          </a:p>
        </p:txBody>
      </p:sp>
      <p:sp>
        <p:nvSpPr>
          <p:cNvPr id="87" name="Rectangle 3"/>
          <p:cNvSpPr>
            <a:spLocks noChangeArrowheads="1"/>
          </p:cNvSpPr>
          <p:nvPr/>
        </p:nvSpPr>
        <p:spPr bwMode="auto">
          <a:xfrm flipH="1">
            <a:off x="4552964" y="5689008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88" name="Text Box 44"/>
          <p:cNvSpPr txBox="1">
            <a:spLocks noChangeArrowheads="1"/>
          </p:cNvSpPr>
          <p:nvPr/>
        </p:nvSpPr>
        <p:spPr bwMode="auto">
          <a:xfrm flipH="1">
            <a:off x="4499992" y="5689009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</a:t>
            </a:r>
            <a:r>
              <a:rPr lang="en-US" sz="1600" b="1" dirty="0" err="1" smtClean="0"/>
              <a:t>mb</a:t>
            </a:r>
            <a:endParaRPr lang="en-US" sz="1600" b="1" dirty="0" smtClean="0"/>
          </a:p>
        </p:txBody>
      </p:sp>
      <p:sp>
        <p:nvSpPr>
          <p:cNvPr id="90" name="Rectangle 3"/>
          <p:cNvSpPr>
            <a:spLocks noChangeArrowheads="1"/>
          </p:cNvSpPr>
          <p:nvPr/>
        </p:nvSpPr>
        <p:spPr bwMode="auto">
          <a:xfrm flipH="1">
            <a:off x="1232292" y="6140626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91" name="Text Box 44"/>
          <p:cNvSpPr txBox="1">
            <a:spLocks noChangeArrowheads="1"/>
          </p:cNvSpPr>
          <p:nvPr/>
        </p:nvSpPr>
        <p:spPr bwMode="auto">
          <a:xfrm flipH="1">
            <a:off x="1179320" y="6140627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p1</a:t>
            </a:r>
            <a:endParaRPr lang="en-US" sz="1600" b="1" dirty="0" smtClean="0"/>
          </a:p>
        </p:txBody>
      </p:sp>
      <p:sp>
        <p:nvSpPr>
          <p:cNvPr id="93" name="Rectangle 3"/>
          <p:cNvSpPr>
            <a:spLocks noChangeArrowheads="1"/>
          </p:cNvSpPr>
          <p:nvPr/>
        </p:nvSpPr>
        <p:spPr bwMode="auto">
          <a:xfrm flipH="1">
            <a:off x="2370173" y="6140627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94" name="Text Box 44"/>
          <p:cNvSpPr txBox="1">
            <a:spLocks noChangeArrowheads="1"/>
          </p:cNvSpPr>
          <p:nvPr/>
        </p:nvSpPr>
        <p:spPr bwMode="auto">
          <a:xfrm flipH="1">
            <a:off x="2317201" y="6140628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p2</a:t>
            </a:r>
            <a:endParaRPr lang="en-US" sz="1600" b="1" dirty="0" smtClean="0"/>
          </a:p>
        </p:txBody>
      </p:sp>
      <p:sp>
        <p:nvSpPr>
          <p:cNvPr id="96" name="Rectangle 3"/>
          <p:cNvSpPr>
            <a:spLocks noChangeArrowheads="1"/>
          </p:cNvSpPr>
          <p:nvPr/>
        </p:nvSpPr>
        <p:spPr bwMode="auto">
          <a:xfrm flipH="1">
            <a:off x="3628732" y="6140625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97" name="Text Box 44"/>
          <p:cNvSpPr txBox="1">
            <a:spLocks noChangeArrowheads="1"/>
          </p:cNvSpPr>
          <p:nvPr/>
        </p:nvSpPr>
        <p:spPr bwMode="auto">
          <a:xfrm flipH="1">
            <a:off x="3575760" y="6140626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p3</a:t>
            </a:r>
            <a:endParaRPr lang="en-US" sz="1600" b="1" dirty="0" smtClean="0"/>
          </a:p>
        </p:txBody>
      </p:sp>
      <p:sp>
        <p:nvSpPr>
          <p:cNvPr id="99" name="Rectangle 3"/>
          <p:cNvSpPr>
            <a:spLocks noChangeArrowheads="1"/>
          </p:cNvSpPr>
          <p:nvPr/>
        </p:nvSpPr>
        <p:spPr bwMode="auto">
          <a:xfrm flipH="1">
            <a:off x="4552964" y="6168385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100" name="Text Box 44"/>
          <p:cNvSpPr txBox="1">
            <a:spLocks noChangeArrowheads="1"/>
          </p:cNvSpPr>
          <p:nvPr/>
        </p:nvSpPr>
        <p:spPr bwMode="auto">
          <a:xfrm flipH="1">
            <a:off x="4499992" y="6168386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p4</a:t>
            </a:r>
            <a:endParaRPr lang="en-US" sz="1600" b="1" dirty="0" smtClean="0"/>
          </a:p>
        </p:txBody>
      </p:sp>
      <p:cxnSp>
        <p:nvCxnSpPr>
          <p:cNvPr id="101" name="AutoShape 44"/>
          <p:cNvCxnSpPr>
            <a:cxnSpLocks noChangeShapeType="1"/>
            <a:stCxn id="78" idx="0"/>
          </p:cNvCxnSpPr>
          <p:nvPr/>
        </p:nvCxnSpPr>
        <p:spPr bwMode="auto">
          <a:xfrm flipV="1">
            <a:off x="1565846" y="5438021"/>
            <a:ext cx="1111395" cy="223228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2" name="AutoShape 44"/>
          <p:cNvCxnSpPr>
            <a:cxnSpLocks noChangeShapeType="1"/>
            <a:endCxn id="69" idx="2"/>
          </p:cNvCxnSpPr>
          <p:nvPr/>
        </p:nvCxnSpPr>
        <p:spPr bwMode="auto">
          <a:xfrm flipV="1">
            <a:off x="2877743" y="5438020"/>
            <a:ext cx="30784" cy="223231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3" name="AutoShape 44"/>
          <p:cNvCxnSpPr>
            <a:cxnSpLocks noChangeShapeType="1"/>
          </p:cNvCxnSpPr>
          <p:nvPr/>
        </p:nvCxnSpPr>
        <p:spPr bwMode="auto">
          <a:xfrm flipH="1" flipV="1">
            <a:off x="3131840" y="5438020"/>
            <a:ext cx="520476" cy="223229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4" name="AutoShape 44"/>
          <p:cNvCxnSpPr>
            <a:cxnSpLocks noChangeShapeType="1"/>
          </p:cNvCxnSpPr>
          <p:nvPr/>
        </p:nvCxnSpPr>
        <p:spPr bwMode="auto">
          <a:xfrm flipH="1" flipV="1">
            <a:off x="3237783" y="5438021"/>
            <a:ext cx="1315181" cy="250987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5" name="AutoShape 44"/>
          <p:cNvCxnSpPr>
            <a:cxnSpLocks noChangeShapeType="1"/>
          </p:cNvCxnSpPr>
          <p:nvPr/>
        </p:nvCxnSpPr>
        <p:spPr bwMode="auto">
          <a:xfrm flipV="1">
            <a:off x="1570225" y="5927326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6" name="AutoShape 44"/>
          <p:cNvCxnSpPr>
            <a:cxnSpLocks noChangeShapeType="1"/>
          </p:cNvCxnSpPr>
          <p:nvPr/>
        </p:nvCxnSpPr>
        <p:spPr bwMode="auto">
          <a:xfrm flipV="1">
            <a:off x="2771800" y="5927326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7" name="AutoShape 44"/>
          <p:cNvCxnSpPr>
            <a:cxnSpLocks noChangeShapeType="1"/>
          </p:cNvCxnSpPr>
          <p:nvPr/>
        </p:nvCxnSpPr>
        <p:spPr bwMode="auto">
          <a:xfrm flipV="1">
            <a:off x="4886518" y="5955084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8" name="AutoShape 44"/>
          <p:cNvCxnSpPr>
            <a:cxnSpLocks noChangeShapeType="1"/>
          </p:cNvCxnSpPr>
          <p:nvPr/>
        </p:nvCxnSpPr>
        <p:spPr bwMode="auto">
          <a:xfrm flipV="1">
            <a:off x="3935800" y="5955084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09" name="AutoShape 44"/>
          <p:cNvCxnSpPr>
            <a:cxnSpLocks noChangeShapeType="1"/>
            <a:endCxn id="29" idx="3"/>
          </p:cNvCxnSpPr>
          <p:nvPr/>
        </p:nvCxnSpPr>
        <p:spPr bwMode="auto">
          <a:xfrm flipV="1">
            <a:off x="1024572" y="3806949"/>
            <a:ext cx="595100" cy="340584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0" name="AutoShape 44"/>
          <p:cNvCxnSpPr>
            <a:cxnSpLocks noChangeShapeType="1"/>
            <a:stCxn id="43" idx="0"/>
            <a:endCxn id="29" idx="1"/>
          </p:cNvCxnSpPr>
          <p:nvPr/>
        </p:nvCxnSpPr>
        <p:spPr bwMode="auto">
          <a:xfrm flipH="1" flipV="1">
            <a:off x="4644007" y="3806949"/>
            <a:ext cx="1069469" cy="362566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1" name="AutoShape 44"/>
          <p:cNvCxnSpPr>
            <a:cxnSpLocks noChangeShapeType="1"/>
          </p:cNvCxnSpPr>
          <p:nvPr/>
        </p:nvCxnSpPr>
        <p:spPr bwMode="auto">
          <a:xfrm flipH="1" flipV="1">
            <a:off x="1607773" y="4323403"/>
            <a:ext cx="189851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2" name="AutoShape 44"/>
          <p:cNvCxnSpPr>
            <a:cxnSpLocks noChangeShapeType="1"/>
          </p:cNvCxnSpPr>
          <p:nvPr/>
        </p:nvCxnSpPr>
        <p:spPr bwMode="auto">
          <a:xfrm flipH="1">
            <a:off x="3158014" y="4292671"/>
            <a:ext cx="295794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3" name="AutoShape 44"/>
          <p:cNvCxnSpPr>
            <a:cxnSpLocks noChangeShapeType="1"/>
          </p:cNvCxnSpPr>
          <p:nvPr/>
        </p:nvCxnSpPr>
        <p:spPr bwMode="auto">
          <a:xfrm flipH="1">
            <a:off x="4770754" y="4288834"/>
            <a:ext cx="295794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4" name="AutoShape 44"/>
          <p:cNvCxnSpPr>
            <a:cxnSpLocks noChangeShapeType="1"/>
          </p:cNvCxnSpPr>
          <p:nvPr/>
        </p:nvCxnSpPr>
        <p:spPr bwMode="auto">
          <a:xfrm flipV="1">
            <a:off x="670302" y="4445071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5" name="AutoShape 44"/>
          <p:cNvCxnSpPr>
            <a:cxnSpLocks noChangeShapeType="1"/>
          </p:cNvCxnSpPr>
          <p:nvPr/>
        </p:nvCxnSpPr>
        <p:spPr bwMode="auto">
          <a:xfrm flipV="1">
            <a:off x="1377797" y="4435146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6" name="AutoShape 44"/>
          <p:cNvCxnSpPr>
            <a:cxnSpLocks noChangeShapeType="1"/>
          </p:cNvCxnSpPr>
          <p:nvPr/>
        </p:nvCxnSpPr>
        <p:spPr bwMode="auto">
          <a:xfrm flipV="1">
            <a:off x="2195736" y="4445071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7" name="AutoShape 44"/>
          <p:cNvCxnSpPr>
            <a:cxnSpLocks noChangeShapeType="1"/>
          </p:cNvCxnSpPr>
          <p:nvPr/>
        </p:nvCxnSpPr>
        <p:spPr bwMode="auto">
          <a:xfrm flipV="1">
            <a:off x="2903231" y="4435146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8" name="AutoShape 44"/>
          <p:cNvCxnSpPr>
            <a:cxnSpLocks noChangeShapeType="1"/>
          </p:cNvCxnSpPr>
          <p:nvPr/>
        </p:nvCxnSpPr>
        <p:spPr bwMode="auto">
          <a:xfrm flipV="1">
            <a:off x="3747312" y="4456555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19" name="AutoShape 44"/>
          <p:cNvCxnSpPr>
            <a:cxnSpLocks noChangeShapeType="1"/>
          </p:cNvCxnSpPr>
          <p:nvPr/>
        </p:nvCxnSpPr>
        <p:spPr bwMode="auto">
          <a:xfrm flipV="1">
            <a:off x="4454807" y="4446630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0" name="AutoShape 44"/>
          <p:cNvCxnSpPr>
            <a:cxnSpLocks noChangeShapeType="1"/>
          </p:cNvCxnSpPr>
          <p:nvPr/>
        </p:nvCxnSpPr>
        <p:spPr bwMode="auto">
          <a:xfrm flipV="1">
            <a:off x="5347043" y="4467352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1" name="AutoShape 44"/>
          <p:cNvCxnSpPr>
            <a:cxnSpLocks noChangeShapeType="1"/>
          </p:cNvCxnSpPr>
          <p:nvPr/>
        </p:nvCxnSpPr>
        <p:spPr bwMode="auto">
          <a:xfrm flipV="1">
            <a:off x="6054538" y="4457427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2" name="AutoShape 44"/>
          <p:cNvCxnSpPr>
            <a:cxnSpLocks noChangeShapeType="1"/>
            <a:endCxn id="70" idx="1"/>
          </p:cNvCxnSpPr>
          <p:nvPr/>
        </p:nvCxnSpPr>
        <p:spPr bwMode="auto">
          <a:xfrm flipH="1">
            <a:off x="3242081" y="5227659"/>
            <a:ext cx="146141" cy="67887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3" name="AutoShape 44"/>
          <p:cNvCxnSpPr>
            <a:cxnSpLocks noChangeShapeType="1"/>
          </p:cNvCxnSpPr>
          <p:nvPr/>
        </p:nvCxnSpPr>
        <p:spPr bwMode="auto">
          <a:xfrm flipH="1">
            <a:off x="3953684" y="5261602"/>
            <a:ext cx="167232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4" name="AutoShape 44"/>
          <p:cNvCxnSpPr>
            <a:cxnSpLocks noChangeShapeType="1"/>
            <a:stCxn id="50" idx="2"/>
          </p:cNvCxnSpPr>
          <p:nvPr/>
        </p:nvCxnSpPr>
        <p:spPr bwMode="auto">
          <a:xfrm>
            <a:off x="1331640" y="4873319"/>
            <a:ext cx="46824" cy="1267306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25" name="AutoShape 44"/>
          <p:cNvCxnSpPr>
            <a:cxnSpLocks noChangeShapeType="1"/>
            <a:stCxn id="49" idx="2"/>
          </p:cNvCxnSpPr>
          <p:nvPr/>
        </p:nvCxnSpPr>
        <p:spPr bwMode="auto">
          <a:xfrm>
            <a:off x="1358126" y="4850491"/>
            <a:ext cx="1159576" cy="1317894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26" name="AutoShape 44"/>
          <p:cNvCxnSpPr>
            <a:cxnSpLocks noChangeShapeType="1"/>
          </p:cNvCxnSpPr>
          <p:nvPr/>
        </p:nvCxnSpPr>
        <p:spPr bwMode="auto">
          <a:xfrm>
            <a:off x="1570225" y="4863718"/>
            <a:ext cx="2131248" cy="1276907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27" name="AutoShape 44"/>
          <p:cNvCxnSpPr>
            <a:cxnSpLocks noChangeShapeType="1"/>
          </p:cNvCxnSpPr>
          <p:nvPr/>
        </p:nvCxnSpPr>
        <p:spPr bwMode="auto">
          <a:xfrm>
            <a:off x="1702698" y="4863717"/>
            <a:ext cx="2865837" cy="1304668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28" name="AutoShape 44"/>
          <p:cNvCxnSpPr>
            <a:cxnSpLocks noChangeShapeType="1"/>
          </p:cNvCxnSpPr>
          <p:nvPr/>
        </p:nvCxnSpPr>
        <p:spPr bwMode="auto">
          <a:xfrm>
            <a:off x="2259725" y="4841682"/>
            <a:ext cx="444002" cy="302579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29" name="AutoShape 44"/>
          <p:cNvCxnSpPr>
            <a:cxnSpLocks noChangeShapeType="1"/>
          </p:cNvCxnSpPr>
          <p:nvPr/>
        </p:nvCxnSpPr>
        <p:spPr bwMode="auto">
          <a:xfrm>
            <a:off x="3723510" y="4853721"/>
            <a:ext cx="444002" cy="23146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30" name="AutoShape 44"/>
          <p:cNvCxnSpPr>
            <a:cxnSpLocks noChangeShapeType="1"/>
          </p:cNvCxnSpPr>
          <p:nvPr/>
        </p:nvCxnSpPr>
        <p:spPr bwMode="auto">
          <a:xfrm flipH="1">
            <a:off x="1783942" y="4845690"/>
            <a:ext cx="2625452" cy="1267306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31" name="AutoShape 44"/>
          <p:cNvCxnSpPr>
            <a:cxnSpLocks noChangeShapeType="1"/>
          </p:cNvCxnSpPr>
          <p:nvPr/>
        </p:nvCxnSpPr>
        <p:spPr bwMode="auto">
          <a:xfrm flipH="1">
            <a:off x="2908527" y="4886545"/>
            <a:ext cx="1644437" cy="1254080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32" name="AutoShape 44"/>
          <p:cNvCxnSpPr>
            <a:cxnSpLocks noChangeShapeType="1"/>
          </p:cNvCxnSpPr>
          <p:nvPr/>
        </p:nvCxnSpPr>
        <p:spPr bwMode="auto">
          <a:xfrm flipH="1">
            <a:off x="4120917" y="4886546"/>
            <a:ext cx="1831766" cy="1254082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33" name="AutoShape 44"/>
          <p:cNvCxnSpPr>
            <a:cxnSpLocks noChangeShapeType="1"/>
            <a:stCxn id="67" idx="2"/>
          </p:cNvCxnSpPr>
          <p:nvPr/>
        </p:nvCxnSpPr>
        <p:spPr bwMode="auto">
          <a:xfrm flipH="1">
            <a:off x="5066548" y="4863718"/>
            <a:ext cx="1033454" cy="1249278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sp>
        <p:nvSpPr>
          <p:cNvPr id="136" name="Text Box 44"/>
          <p:cNvSpPr txBox="1">
            <a:spLocks noChangeArrowheads="1"/>
          </p:cNvSpPr>
          <p:nvPr/>
        </p:nvSpPr>
        <p:spPr bwMode="auto">
          <a:xfrm flipH="1">
            <a:off x="571111" y="1827486"/>
            <a:ext cx="4932339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 smtClean="0"/>
              <a:t>BIP Components </a:t>
            </a:r>
            <a:r>
              <a:rPr lang="en-US" sz="2800" b="1" dirty="0" smtClean="0">
                <a:sym typeface="Wingdings" panose="05000000000000000000" pitchFamily="2" charset="2"/>
              </a:rPr>
              <a:t> C++ classes</a:t>
            </a: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7" name="Rectangle 3"/>
          <p:cNvSpPr>
            <a:spLocks noChangeArrowheads="1"/>
          </p:cNvSpPr>
          <p:nvPr/>
        </p:nvSpPr>
        <p:spPr bwMode="auto">
          <a:xfrm flipH="1">
            <a:off x="291876" y="2441462"/>
            <a:ext cx="6141679" cy="9785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138" name="Text Box 44"/>
          <p:cNvSpPr txBox="1">
            <a:spLocks noChangeArrowheads="1"/>
          </p:cNvSpPr>
          <p:nvPr/>
        </p:nvSpPr>
        <p:spPr bwMode="auto">
          <a:xfrm flipH="1">
            <a:off x="571111" y="2527592"/>
            <a:ext cx="5033569" cy="6924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dirty="0" smtClean="0">
                <a:solidFill>
                  <a:srgbClr val="0070C0"/>
                </a:solidFill>
              </a:rPr>
              <a:t>BIP Engine Class</a:t>
            </a:r>
            <a:endParaRPr lang="en-US" sz="1400" b="1" dirty="0" smtClean="0">
              <a:solidFill>
                <a:srgbClr val="0070C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1400" b="1" dirty="0" smtClean="0"/>
              <a:t>Trigger component execution according to BIP semantics</a:t>
            </a:r>
            <a:endParaRPr lang="en-US" sz="14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1" y="1102759"/>
            <a:ext cx="8896947" cy="4407933"/>
          </a:xfrm>
          <a:prstGeom prst="rect">
            <a:avLst/>
          </a:prstGeom>
          <a:noFill/>
          <a:ln w="508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9" name="Rectangle 3"/>
          <p:cNvSpPr>
            <a:spLocks noChangeArrowheads="1"/>
          </p:cNvSpPr>
          <p:nvPr/>
        </p:nvSpPr>
        <p:spPr bwMode="auto">
          <a:xfrm flipH="1">
            <a:off x="0" y="1460628"/>
            <a:ext cx="7956376" cy="287091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141" name="Text Box 44"/>
          <p:cNvSpPr txBox="1">
            <a:spLocks noChangeArrowheads="1"/>
          </p:cNvSpPr>
          <p:nvPr/>
        </p:nvSpPr>
        <p:spPr bwMode="auto">
          <a:xfrm flipH="1">
            <a:off x="5263277" y="1628801"/>
            <a:ext cx="252524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TTS Cycle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/>
      <p:bldP spid="33" grpId="0" animBg="1"/>
      <p:bldP spid="34" grpId="0"/>
      <p:bldP spid="36" grpId="0" animBg="1"/>
      <p:bldP spid="37" grpId="0"/>
      <p:bldP spid="40" grpId="0" animBg="1"/>
      <p:bldP spid="41" grpId="0"/>
      <p:bldP spid="43" grpId="0" animBg="1"/>
      <p:bldP spid="44" grpId="0"/>
      <p:bldP spid="46" grpId="0" animBg="1"/>
      <p:bldP spid="47" grpId="0"/>
      <p:bldP spid="49" grpId="0" animBg="1"/>
      <p:bldP spid="50" grpId="0"/>
      <p:bldP spid="52" grpId="0" animBg="1"/>
      <p:bldP spid="53" grpId="0"/>
      <p:bldP spid="55" grpId="0" animBg="1"/>
      <p:bldP spid="56" grpId="0"/>
      <p:bldP spid="58" grpId="0" animBg="1"/>
      <p:bldP spid="59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69" grpId="0" animBg="1"/>
      <p:bldP spid="70" grpId="0"/>
      <p:bldP spid="72" grpId="0" animBg="1"/>
      <p:bldP spid="73" grpId="0"/>
      <p:bldP spid="75" grpId="0" animBg="1"/>
      <p:bldP spid="76" grpId="0"/>
      <p:bldP spid="78" grpId="0" animBg="1"/>
      <p:bldP spid="79" grpId="0"/>
      <p:bldP spid="81" grpId="0" animBg="1"/>
      <p:bldP spid="82" grpId="0"/>
      <p:bldP spid="84" grpId="0" animBg="1"/>
      <p:bldP spid="85" grpId="0"/>
      <p:bldP spid="87" grpId="0" animBg="1"/>
      <p:bldP spid="88" grpId="0"/>
      <p:bldP spid="90" grpId="0" animBg="1"/>
      <p:bldP spid="91" grpId="0"/>
      <p:bldP spid="93" grpId="0" animBg="1"/>
      <p:bldP spid="94" grpId="0"/>
      <p:bldP spid="96" grpId="0" animBg="1"/>
      <p:bldP spid="97" grpId="0"/>
      <p:bldP spid="99" grpId="0" animBg="1"/>
      <p:bldP spid="100" grpId="0"/>
      <p:bldP spid="137" grpId="0" animBg="1"/>
      <p:bldP spid="138" grpId="0"/>
      <p:bldP spid="139" grpId="0" animBg="1"/>
      <p:bldP spid="1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DOL-Critical/BIP Tool Chain</a:t>
            </a:r>
            <a:endParaRPr lang="en-US" dirty="0"/>
          </a:p>
        </p:txBody>
      </p:sp>
      <p:sp>
        <p:nvSpPr>
          <p:cNvPr id="30" name="Up-Down Arrow 29"/>
          <p:cNvSpPr/>
          <p:nvPr/>
        </p:nvSpPr>
        <p:spPr bwMode="auto">
          <a:xfrm>
            <a:off x="8401338" y="1019250"/>
            <a:ext cx="484632" cy="2712720"/>
          </a:xfrm>
          <a:prstGeom prst="upDownArrow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Up-Down Arrow 32"/>
          <p:cNvSpPr/>
          <p:nvPr/>
        </p:nvSpPr>
        <p:spPr bwMode="auto">
          <a:xfrm>
            <a:off x="8401338" y="3911222"/>
            <a:ext cx="491142" cy="2542114"/>
          </a:xfrm>
          <a:prstGeom prst="upDownArrow">
            <a:avLst/>
          </a:prstGeom>
          <a:ln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Times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8057596" y="2190795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 smtClean="0">
                <a:solidFill>
                  <a:srgbClr val="0070C0"/>
                </a:solidFill>
                <a:latin typeface="Arial" pitchFamily="34" charset="0"/>
              </a:rPr>
              <a:t>OFFLINE</a:t>
            </a:r>
          </a:p>
        </p:txBody>
      </p:sp>
      <p:sp>
        <p:nvSpPr>
          <p:cNvPr id="37" name="Rectangle 36"/>
          <p:cNvSpPr/>
          <p:nvPr/>
        </p:nvSpPr>
        <p:spPr>
          <a:xfrm rot="16200000">
            <a:off x="8115304" y="4948231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 smtClean="0">
                <a:solidFill>
                  <a:srgbClr val="A50021"/>
                </a:solidFill>
                <a:latin typeface="Arial" pitchFamily="34" charset="0"/>
              </a:rPr>
              <a:t>ONLINE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691680" y="1484784"/>
            <a:ext cx="5832648" cy="2304256"/>
            <a:chOff x="899592" y="836712"/>
            <a:chExt cx="7278503" cy="2933502"/>
          </a:xfrm>
        </p:grpSpPr>
        <p:pic>
          <p:nvPicPr>
            <p:cNvPr id="38" name="Picture 37" descr="pckalraymanycorelab39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592" y="1412776"/>
              <a:ext cx="2232248" cy="2029828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1920" y="836712"/>
              <a:ext cx="4326175" cy="2933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4" name="Straight Arrow Connector 43"/>
            <p:cNvCxnSpPr/>
            <p:nvPr/>
          </p:nvCxnSpPr>
          <p:spPr>
            <a:xfrm flipH="1">
              <a:off x="2483768" y="1772816"/>
              <a:ext cx="1512168" cy="216024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2483768" y="2204864"/>
              <a:ext cx="2016224" cy="216024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2483768" y="2276872"/>
              <a:ext cx="1944216" cy="432048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2483768" y="2708920"/>
              <a:ext cx="2448272" cy="936104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246477" y="807676"/>
            <a:ext cx="5621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Optimize task mapping and TTS schedule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Verify functional correctness and timing properties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53" name="Picture 52" descr="exampl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4653136"/>
            <a:ext cx="3528392" cy="1793930"/>
          </a:xfrm>
          <a:prstGeom prst="rect">
            <a:avLst/>
          </a:prstGeom>
        </p:spPr>
      </p:pic>
      <p:pic>
        <p:nvPicPr>
          <p:cNvPr id="54" name="Picture 53" descr="mppa_chi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844479"/>
            <a:ext cx="1872208" cy="135840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46477" y="3966910"/>
            <a:ext cx="4351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Execute the FMS application on MPPA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4932040" y="5294938"/>
            <a:ext cx="576064" cy="288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0" y="3802831"/>
            <a:ext cx="9144000" cy="7200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03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Elbow Connector 72"/>
          <p:cNvCxnSpPr>
            <a:stCxn id="49" idx="1"/>
            <a:endCxn id="51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System Specification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259632" y="6476999"/>
            <a:ext cx="1512168" cy="274320"/>
          </a:xfrm>
          <a:prstGeom prst="rect">
            <a:avLst/>
          </a:prstGeom>
        </p:spPr>
        <p:txBody>
          <a:bodyPr/>
          <a:lstStyle/>
          <a:p>
            <a:fld id="{BCB374A6-1DD8-43BA-92AB-F65262A8C932}" type="datetime1">
              <a:rPr lang="fr-FR" sz="1200" smtClean="0"/>
              <a:pPr/>
              <a:t>28/02/2014</a:t>
            </a:fld>
            <a:endParaRPr lang="fr-FR" sz="1200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69880" y="6479463"/>
            <a:ext cx="789752" cy="273600"/>
          </a:xfrm>
          <a:prstGeom prst="rect">
            <a:avLst/>
          </a:prstGeom>
        </p:spPr>
        <p:txBody>
          <a:bodyPr/>
          <a:lstStyle/>
          <a:p>
            <a:fld id="{D6E084B2-0B38-46C6-9D4F-7586C2AE6AD1}" type="slidenum">
              <a:rPr lang="fr-FR" sz="1200" smtClean="0"/>
              <a:pPr/>
              <a:t>3</a:t>
            </a:fld>
            <a:endParaRPr lang="fr-FR" sz="1200" dirty="0"/>
          </a:p>
        </p:txBody>
      </p:sp>
      <p:sp>
        <p:nvSpPr>
          <p:cNvPr id="48" name="Flowchart: Multidocument 47"/>
          <p:cNvSpPr/>
          <p:nvPr/>
        </p:nvSpPr>
        <p:spPr>
          <a:xfrm>
            <a:off x="7236296" y="1196752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49" name="Flowchart: Process 48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50" name="Flowchart: Process 49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51" name="Flowchart: Process 50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52" name="Flowchart: Process 51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55" name="Straight Arrow Connector 54"/>
          <p:cNvCxnSpPr>
            <a:stCxn id="48" idx="2"/>
            <a:endCxn id="49" idx="0"/>
          </p:cNvCxnSpPr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1" idx="2"/>
            <a:endCxn id="52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0" idx="2"/>
            <a:endCxn id="51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9" idx="2"/>
            <a:endCxn id="50" idx="0"/>
          </p:cNvCxnSpPr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DOL-C code / </a:t>
            </a:r>
          </a:p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TTS Schedule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230832" y="1198369"/>
            <a:ext cx="8229600" cy="5615007"/>
          </a:xfrm>
          <a:prstGeom prst="rect">
            <a:avLst/>
          </a:prstGeom>
        </p:spPr>
        <p:txBody>
          <a:bodyPr/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47B20"/>
              </a:buClr>
              <a:buSzPct val="80000"/>
              <a:buFont typeface="Wingdings" pitchFamily="2" charset="2"/>
              <a:buChar char="¤"/>
              <a:tabLst/>
              <a:defRPr/>
            </a:pPr>
            <a:r>
              <a:rPr lang="en-US" sz="22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Application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6357A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6357A"/>
              </a:buClr>
              <a:buSzPct val="90000"/>
              <a:buFont typeface="Wingdings" pitchFamily="2" charset="2"/>
              <a:buChar char="°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357A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XML specification</a:t>
            </a:r>
          </a:p>
          <a:p>
            <a:pPr marL="99669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SzTx/>
              <a:buFont typeface="Arial"/>
              <a:buChar char="▪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357A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Tasks &amp; Controllers</a:t>
            </a:r>
          </a:p>
          <a:p>
            <a:pPr marL="99669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SzTx/>
              <a:buFont typeface="Arial"/>
              <a:buChar char="▪"/>
              <a:tabLst/>
              <a:defRPr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 channels for inter-task comm.</a:t>
            </a:r>
            <a:endParaRPr lang="en-US" dirty="0">
              <a:solidFill>
                <a:srgbClr val="06357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9669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50000"/>
                </a:schemeClr>
              </a:buClr>
              <a:buSzTx/>
              <a:buFont typeface="Arial"/>
              <a:buChar char="▪"/>
              <a:tabLst/>
              <a:defRPr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 channels for task-controller comm.</a:t>
            </a:r>
          </a:p>
          <a:p>
            <a:pPr marL="731520" lvl="1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  <a:defRPr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DOL-C code</a:t>
            </a:r>
          </a:p>
          <a:p>
            <a:pPr marL="996696" lvl="2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  <a:defRPr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Task functionality</a:t>
            </a:r>
          </a:p>
          <a:p>
            <a:pPr marL="996696" lvl="2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  <a:defRPr/>
            </a:pPr>
            <a:endParaRPr lang="en-US" dirty="0" smtClean="0">
              <a:solidFill>
                <a:srgbClr val="06357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38912" lvl="0" indent="-320040">
              <a:buClr>
                <a:srgbClr val="F47B20"/>
              </a:buClr>
              <a:buSzPct val="80000"/>
              <a:buFont typeface="Wingdings" pitchFamily="2" charset="2"/>
              <a:buChar char="¤"/>
              <a:defRPr/>
            </a:pPr>
            <a:r>
              <a:rPr lang="en-US" sz="22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Architecture</a:t>
            </a:r>
          </a:p>
          <a:p>
            <a:pPr marL="731520" lvl="1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  <a:defRPr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Hierarchical representation of </a:t>
            </a:r>
          </a:p>
          <a:p>
            <a:pPr marL="731520" lvl="1" indent="-274320">
              <a:spcBef>
                <a:spcPct val="20000"/>
              </a:spcBef>
              <a:buClr>
                <a:srgbClr val="06357A"/>
              </a:buClr>
              <a:buSzPct val="90000"/>
              <a:defRPr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multi-core platform</a:t>
            </a:r>
          </a:p>
          <a:p>
            <a:pPr marL="82296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endParaRPr lang="en-US" dirty="0" smtClean="0">
              <a:solidFill>
                <a:srgbClr val="06357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888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4</a:t>
            </a:fld>
            <a:endParaRPr lang="fr-FR" dirty="0"/>
          </a:p>
        </p:txBody>
      </p:sp>
      <p:cxnSp>
        <p:nvCxnSpPr>
          <p:cNvPr id="6" name="Elbow Connector 5"/>
          <p:cNvCxnSpPr>
            <a:stCxn id="8" idx="1"/>
            <a:endCxn id="10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Flowchart: Multidocument 6"/>
          <p:cNvSpPr/>
          <p:nvPr/>
        </p:nvSpPr>
        <p:spPr>
          <a:xfrm>
            <a:off x="7236296" y="1196752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>
            <a:stCxn id="7" idx="2"/>
            <a:endCxn id="8" idx="0"/>
          </p:cNvCxnSpPr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2"/>
            <a:endCxn id="10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9" idx="0"/>
          </p:cNvCxnSpPr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app.xml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Wrapper threads/ TTS Scheduler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3" name="Content Placeholder 22" descr="taskgrap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098775"/>
            <a:ext cx="6048672" cy="2490465"/>
          </a:xfr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323528" y="1052736"/>
            <a:ext cx="6120680" cy="1726575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Application inspired by Sensors task </a:t>
            </a:r>
          </a:p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sub-group of the FMS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6357A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 periodic tasks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 mailboxes, 1 blackboard</a:t>
            </a:r>
          </a:p>
        </p:txBody>
      </p:sp>
      <p:sp>
        <p:nvSpPr>
          <p:cNvPr id="27" name="Line Callout 1 26"/>
          <p:cNvSpPr/>
          <p:nvPr/>
        </p:nvSpPr>
        <p:spPr>
          <a:xfrm>
            <a:off x="1259632" y="5852764"/>
            <a:ext cx="2304256" cy="576064"/>
          </a:xfrm>
          <a:prstGeom prst="borderCallout1">
            <a:avLst>
              <a:gd name="adj1" fmla="val 22873"/>
              <a:gd name="adj2" fmla="val -558"/>
              <a:gd name="adj3" fmla="val -46232"/>
              <a:gd name="adj4" fmla="val -1205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2060"/>
                </a:solidFill>
              </a:rPr>
              <a:t>Writes its activation number to the mailbox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28" name="Line Callout 1 27"/>
          <p:cNvSpPr/>
          <p:nvPr/>
        </p:nvSpPr>
        <p:spPr>
          <a:xfrm>
            <a:off x="0" y="2780928"/>
            <a:ext cx="2304256" cy="720080"/>
          </a:xfrm>
          <a:prstGeom prst="borderCallout1">
            <a:avLst>
              <a:gd name="adj1" fmla="val 12978"/>
              <a:gd name="adj2" fmla="val 99938"/>
              <a:gd name="adj3" fmla="val 60552"/>
              <a:gd name="adj4" fmla="val 1142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2060"/>
                </a:solidFill>
              </a:rPr>
              <a:t>Writes the number of data read from the mailboxes to the blackboard</a:t>
            </a:r>
            <a:endParaRPr lang="en-US" sz="1500" dirty="0">
              <a:solidFill>
                <a:srgbClr val="002060"/>
              </a:solidFill>
            </a:endParaRPr>
          </a:p>
        </p:txBody>
      </p:sp>
      <p:sp>
        <p:nvSpPr>
          <p:cNvPr id="29" name="Line Callout 1 28"/>
          <p:cNvSpPr/>
          <p:nvPr/>
        </p:nvSpPr>
        <p:spPr>
          <a:xfrm>
            <a:off x="4716016" y="1988840"/>
            <a:ext cx="1512168" cy="792088"/>
          </a:xfrm>
          <a:prstGeom prst="borderCallout1">
            <a:avLst>
              <a:gd name="adj1" fmla="val 102933"/>
              <a:gd name="adj2" fmla="val 50463"/>
              <a:gd name="adj3" fmla="val 155004"/>
              <a:gd name="adj4" fmla="val 773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002060"/>
                </a:solidFill>
              </a:rPr>
              <a:t>Reads the data from the blackboard</a:t>
            </a:r>
            <a:endParaRPr lang="en-US" sz="1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5</a:t>
            </a:fld>
            <a:endParaRPr lang="fr-FR" dirty="0"/>
          </a:p>
        </p:txBody>
      </p:sp>
      <p:cxnSp>
        <p:nvCxnSpPr>
          <p:cNvPr id="6" name="Elbow Connector 5"/>
          <p:cNvCxnSpPr>
            <a:stCxn id="8" idx="1"/>
            <a:endCxn id="10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Flowchart: Multidocument 6"/>
          <p:cNvSpPr/>
          <p:nvPr/>
        </p:nvSpPr>
        <p:spPr>
          <a:xfrm>
            <a:off x="7236296" y="1196752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>
            <a:stCxn id="7" idx="2"/>
            <a:endCxn id="8" idx="0"/>
          </p:cNvCxnSpPr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2"/>
            <a:endCxn id="10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9" idx="0"/>
          </p:cNvCxnSpPr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arch.xml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Wrapper threads/ TTS Scheduler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23528" y="1052736"/>
            <a:ext cx="6120680" cy="1726575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Single computational cluster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6357A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16 cores with shared memory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Connected by a local bus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11560" y="2636912"/>
            <a:ext cx="5400600" cy="3240360"/>
            <a:chOff x="539552" y="2564904"/>
            <a:chExt cx="5400600" cy="3240360"/>
          </a:xfrm>
        </p:grpSpPr>
        <p:sp>
          <p:nvSpPr>
            <p:cNvPr id="26" name="Rounded Rectangle 25"/>
            <p:cNvSpPr/>
            <p:nvPr/>
          </p:nvSpPr>
          <p:spPr>
            <a:xfrm>
              <a:off x="539552" y="2564904"/>
              <a:ext cx="5400600" cy="324036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83968" y="5157192"/>
              <a:ext cx="1079089" cy="52805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en-US" sz="2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eft-Right Arrow 30"/>
            <p:cNvSpPr/>
            <p:nvPr/>
          </p:nvSpPr>
          <p:spPr>
            <a:xfrm>
              <a:off x="827584" y="4437113"/>
              <a:ext cx="4896544" cy="360039"/>
            </a:xfrm>
            <a:prstGeom prst="leftRightArrow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55576" y="2780928"/>
              <a:ext cx="1080120" cy="11821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Core 0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79712" y="2780928"/>
              <a:ext cx="1080120" cy="11821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Core 1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644008" y="2780928"/>
              <a:ext cx="1087200" cy="11821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Core 15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Up-Down Arrow 35"/>
            <p:cNvSpPr/>
            <p:nvPr/>
          </p:nvSpPr>
          <p:spPr>
            <a:xfrm>
              <a:off x="1187624" y="4005064"/>
              <a:ext cx="269802" cy="477422"/>
            </a:xfrm>
            <a:prstGeom prst="upDownArrow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Up-Down Arrow 36"/>
            <p:cNvSpPr/>
            <p:nvPr/>
          </p:nvSpPr>
          <p:spPr>
            <a:xfrm>
              <a:off x="2411760" y="4005064"/>
              <a:ext cx="269802" cy="477422"/>
            </a:xfrm>
            <a:prstGeom prst="upDownArrow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Up-Down Arrow 38"/>
            <p:cNvSpPr/>
            <p:nvPr/>
          </p:nvSpPr>
          <p:spPr>
            <a:xfrm>
              <a:off x="5076056" y="4005064"/>
              <a:ext cx="269802" cy="477422"/>
            </a:xfrm>
            <a:prstGeom prst="upDownArrow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Up-Down Arrow 39"/>
            <p:cNvSpPr/>
            <p:nvPr/>
          </p:nvSpPr>
          <p:spPr>
            <a:xfrm>
              <a:off x="4716016" y="4725144"/>
              <a:ext cx="269802" cy="411415"/>
            </a:xfrm>
            <a:prstGeom prst="upDownArrow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22844" y="3140968"/>
              <a:ext cx="4582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smtClean="0"/>
                <a:t>…</a:t>
              </a:r>
              <a:endParaRPr lang="en-US" sz="3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19593" y="5229200"/>
              <a:ext cx="11283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Memory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Preprocessing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6</a:t>
            </a:fld>
            <a:endParaRPr lang="fr-FR" dirty="0"/>
          </a:p>
        </p:txBody>
      </p:sp>
      <p:cxnSp>
        <p:nvCxnSpPr>
          <p:cNvPr id="6" name="Elbow Connector 5"/>
          <p:cNvCxnSpPr>
            <a:endCxn id="10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2"/>
            <a:endCxn id="10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0"/>
          </p:cNvCxnSpPr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Wrapper threads/ TTS Scheduler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67544" y="1556792"/>
            <a:ext cx="6120680" cy="3384376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Validation of the XML files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Application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Architecture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endParaRPr lang="en-US" dirty="0" smtClean="0">
              <a:solidFill>
                <a:srgbClr val="06357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Consistency checks	</a:t>
            </a:r>
          </a:p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6357A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Extraction of data required for </a:t>
            </a:r>
          </a:p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</a:pP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mapping &amp; scheduling optimization</a:t>
            </a:r>
          </a:p>
        </p:txBody>
      </p:sp>
      <p:sp>
        <p:nvSpPr>
          <p:cNvPr id="34" name="Flowchart: Process 33"/>
          <p:cNvSpPr/>
          <p:nvPr/>
        </p:nvSpPr>
        <p:spPr>
          <a:xfrm>
            <a:off x="7188796" y="2240912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38" name="Flowchart: Multidocument 37"/>
          <p:cNvSpPr/>
          <p:nvPr/>
        </p:nvSpPr>
        <p:spPr>
          <a:xfrm>
            <a:off x="7164288" y="1208627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251520" y="953344"/>
            <a:ext cx="5904656" cy="27636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177800" indent="-177800"/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Simulated Annealing</a:t>
            </a:r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" name="Picture 80" descr="zari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923925" cy="1233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Step 2: Mapping &amp; TTS Schedule Optimization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7</a:t>
            </a:fld>
            <a:endParaRPr lang="fr-FR" dirty="0"/>
          </a:p>
        </p:txBody>
      </p:sp>
      <p:cxnSp>
        <p:nvCxnSpPr>
          <p:cNvPr id="6" name="Elbow Connector 5"/>
          <p:cNvCxnSpPr>
            <a:endCxn id="10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Flowchart: Process 9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0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Wrapper threads/ TTS Scheduler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Flowchart: Multidocument 37"/>
          <p:cNvSpPr/>
          <p:nvPr/>
        </p:nvSpPr>
        <p:spPr>
          <a:xfrm>
            <a:off x="7164288" y="1208627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95536" y="764704"/>
            <a:ext cx="12961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latin typeface="Arial" pitchFamily="34" charset="0"/>
                <a:cs typeface="Arial" pitchFamily="34" charset="0"/>
              </a:rPr>
              <a:t>MCMSO</a:t>
            </a:r>
            <a:endParaRPr lang="en-US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80446" y="1124744"/>
            <a:ext cx="2447538" cy="6123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mapping generation and variation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95736" y="2744545"/>
            <a:ext cx="2016224" cy="5760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candidate mapping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Straight Arrow Connector 766"/>
          <p:cNvCxnSpPr>
            <a:stCxn id="72" idx="2"/>
            <a:endCxn id="73" idx="0"/>
          </p:cNvCxnSpPr>
          <p:nvPr/>
        </p:nvCxnSpPr>
        <p:spPr>
          <a:xfrm flipH="1">
            <a:off x="3203848" y="1737049"/>
            <a:ext cx="367" cy="100749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66"/>
          <p:cNvCxnSpPr>
            <a:stCxn id="73" idx="3"/>
            <a:endCxn id="72" idx="3"/>
          </p:cNvCxnSpPr>
          <p:nvPr/>
        </p:nvCxnSpPr>
        <p:spPr>
          <a:xfrm flipV="1">
            <a:off x="4211960" y="1430897"/>
            <a:ext cx="216024" cy="1601680"/>
          </a:xfrm>
          <a:prstGeom prst="bentConnector3">
            <a:avLst>
              <a:gd name="adj1" fmla="val 403723"/>
            </a:avLst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83968" y="1916832"/>
            <a:ext cx="18002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Interference analysis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Content Placeholder 2"/>
          <p:cNvSpPr txBox="1">
            <a:spLocks/>
          </p:cNvSpPr>
          <p:nvPr/>
        </p:nvSpPr>
        <p:spPr>
          <a:xfrm>
            <a:off x="467544" y="4365104"/>
            <a:ext cx="6120680" cy="1656184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rgbClr val="06357A"/>
              </a:buClr>
              <a:buSzPct val="90000"/>
              <a:buFont typeface="Wingdings" pitchFamily="2" charset="2"/>
              <a:buChar char="°"/>
            </a:pPr>
            <a:r>
              <a:rPr lang="en-US" sz="2000" b="1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Objectives</a:t>
            </a:r>
            <a:r>
              <a:rPr lang="en-US" sz="2000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b="1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Maximize</a:t>
            </a: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aggregate slack time at the 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</a:pP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end of the frames</a:t>
            </a:r>
          </a:p>
          <a:p>
            <a:pPr marL="539496" lvl="1" indent="-228600">
              <a:spcBef>
                <a:spcPct val="20000"/>
              </a:spcBef>
              <a:buClr>
                <a:schemeClr val="accent4">
                  <a:lumMod val="50000"/>
                </a:schemeClr>
              </a:buClr>
              <a:buFont typeface="Arial"/>
              <a:buChar char="▪"/>
            </a:pPr>
            <a:r>
              <a:rPr lang="en-US" b="1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Minimize</a:t>
            </a:r>
            <a:r>
              <a:rPr lang="en-US" dirty="0" smtClean="0">
                <a:solidFill>
                  <a:srgbClr val="06357A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number of cores</a:t>
            </a:r>
            <a:endParaRPr lang="en-US" sz="2000" dirty="0" smtClean="0">
              <a:solidFill>
                <a:srgbClr val="06357A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5" name="Date Placeholder 3"/>
          <p:cNvSpPr>
            <a:spLocks noGrp="1"/>
          </p:cNvSpPr>
          <p:nvPr>
            <p:ph type="dt" sz="half" idx="2"/>
          </p:nvPr>
        </p:nvSpPr>
        <p:spPr>
          <a:xfrm>
            <a:off x="1259632" y="6476999"/>
            <a:ext cx="1512168" cy="274320"/>
          </a:xfrm>
        </p:spPr>
        <p:txBody>
          <a:bodyPr/>
          <a:lstStyle/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251520" y="953344"/>
            <a:ext cx="5904656" cy="27636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177800" indent="-177800"/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Simulated Annealing</a:t>
            </a:r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" name="Picture 80" descr="zari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923925" cy="1233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Step 2: Mapping &amp; TTS Schedule Optimization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8</a:t>
            </a:fld>
            <a:endParaRPr lang="fr-FR" dirty="0"/>
          </a:p>
        </p:txBody>
      </p:sp>
      <p:cxnSp>
        <p:nvCxnSpPr>
          <p:cNvPr id="6" name="Elbow Connector 5"/>
          <p:cNvCxnSpPr>
            <a:endCxn id="10" idx="1"/>
          </p:cNvCxnSpPr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Flowchart: Process 9"/>
          <p:cNvSpPr/>
          <p:nvPr/>
        </p:nvSpPr>
        <p:spPr>
          <a:xfrm>
            <a:off x="7164288" y="4134672"/>
            <a:ext cx="1584176" cy="518463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BIP 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0" idx="0"/>
          </p:cNvCxnSpPr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256" y="3717032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4869160"/>
            <a:ext cx="2160240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Wrapper threads/ TTS Scheduler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Flowchart: Multidocument 37"/>
          <p:cNvSpPr/>
          <p:nvPr/>
        </p:nvSpPr>
        <p:spPr>
          <a:xfrm>
            <a:off x="7164288" y="1208627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95536" y="764704"/>
            <a:ext cx="12961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latin typeface="Arial" pitchFamily="34" charset="0"/>
                <a:cs typeface="Arial" pitchFamily="34" charset="0"/>
              </a:rPr>
              <a:t>MCMSO</a:t>
            </a:r>
            <a:endParaRPr lang="en-US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80446" y="1124744"/>
            <a:ext cx="2447538" cy="61230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mapping generation and variation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95736" y="2744545"/>
            <a:ext cx="2016224" cy="57606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candidate mapping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Straight Arrow Connector 766"/>
          <p:cNvCxnSpPr>
            <a:stCxn id="72" idx="2"/>
            <a:endCxn id="73" idx="0"/>
          </p:cNvCxnSpPr>
          <p:nvPr/>
        </p:nvCxnSpPr>
        <p:spPr>
          <a:xfrm flipH="1">
            <a:off x="3203848" y="1737049"/>
            <a:ext cx="367" cy="100749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66"/>
          <p:cNvCxnSpPr>
            <a:stCxn id="73" idx="2"/>
          </p:cNvCxnSpPr>
          <p:nvPr/>
        </p:nvCxnSpPr>
        <p:spPr>
          <a:xfrm>
            <a:off x="3203848" y="3320609"/>
            <a:ext cx="0" cy="72008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66"/>
          <p:cNvCxnSpPr>
            <a:stCxn id="73" idx="3"/>
            <a:endCxn id="72" idx="3"/>
          </p:cNvCxnSpPr>
          <p:nvPr/>
        </p:nvCxnSpPr>
        <p:spPr>
          <a:xfrm flipV="1">
            <a:off x="4211960" y="1430897"/>
            <a:ext cx="216024" cy="1601680"/>
          </a:xfrm>
          <a:prstGeom prst="bentConnector3">
            <a:avLst>
              <a:gd name="adj1" fmla="val 403723"/>
            </a:avLst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83968" y="1916832"/>
            <a:ext cx="18002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Interference analysis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" name="Picture 91" descr="mapp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969" y="4149080"/>
            <a:ext cx="5197175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Step 3: DOL-Critical to BIP 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E084B2-0B38-46C6-9D4F-7586C2AE6AD1}" type="slidenum">
              <a:rPr lang="fr-FR" smtClean="0"/>
              <a:pPr/>
              <a:t>9</a:t>
            </a:fld>
            <a:endParaRPr lang="fr-FR" dirty="0"/>
          </a:p>
        </p:txBody>
      </p:sp>
      <p:cxnSp>
        <p:nvCxnSpPr>
          <p:cNvPr id="6" name="Elbow Connector 5"/>
          <p:cNvCxnSpPr/>
          <p:nvPr/>
        </p:nvCxnSpPr>
        <p:spPr>
          <a:xfrm rot="10800000" flipV="1">
            <a:off x="7164288" y="2446058"/>
            <a:ext cx="12700" cy="194784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7127905" y="5582036"/>
            <a:ext cx="1656184" cy="51126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Functional Simulation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949143" y="1681665"/>
            <a:ext cx="7233" cy="56639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1" idx="0"/>
          </p:cNvCxnSpPr>
          <p:nvPr/>
        </p:nvCxnSpPr>
        <p:spPr>
          <a:xfrm flipH="1">
            <a:off x="7955997" y="4653135"/>
            <a:ext cx="379" cy="9289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956376" y="3587366"/>
            <a:ext cx="0" cy="54730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956376" y="2644059"/>
            <a:ext cx="0" cy="54730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76256" y="1814627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2750731"/>
            <a:ext cx="216024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app.xml/arch.xml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60232" y="3717032"/>
            <a:ext cx="237626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app.xml;mapping.xml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4248" y="4869160"/>
            <a:ext cx="2232248" cy="4924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APP+TTS Scheduler</a:t>
            </a:r>
          </a:p>
          <a:p>
            <a:pPr algn="ctr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BIP Models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Flowchart: Multidocument 37"/>
          <p:cNvSpPr/>
          <p:nvPr/>
        </p:nvSpPr>
        <p:spPr>
          <a:xfrm>
            <a:off x="7164288" y="1208627"/>
            <a:ext cx="1656000" cy="504000"/>
          </a:xfrm>
          <a:prstGeom prst="flowChartMultidocument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Specification</a:t>
            </a:r>
            <a:endParaRPr lang="en-US" sz="1600" kern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7164288" y="2248059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Preprocessing</a:t>
            </a:r>
          </a:p>
        </p:txBody>
      </p:sp>
      <p:sp>
        <p:nvSpPr>
          <p:cNvPr id="28" name="Flowchart: Process 27"/>
          <p:cNvSpPr/>
          <p:nvPr/>
        </p:nvSpPr>
        <p:spPr>
          <a:xfrm>
            <a:off x="7164288" y="3191366"/>
            <a:ext cx="1584176" cy="396000"/>
          </a:xfrm>
          <a:prstGeom prst="flowChartProcess">
            <a:avLst/>
          </a:prstGeom>
          <a:gradFill rotWithShape="1">
            <a:gsLst>
              <a:gs pos="0">
                <a:srgbClr val="005091">
                  <a:shade val="51000"/>
                  <a:satMod val="130000"/>
                </a:srgbClr>
              </a:gs>
              <a:gs pos="80000">
                <a:srgbClr val="005091">
                  <a:shade val="93000"/>
                  <a:satMod val="130000"/>
                </a:srgbClr>
              </a:gs>
              <a:gs pos="100000">
                <a:srgbClr val="005091">
                  <a:shade val="94000"/>
                  <a:satMod val="135000"/>
                </a:srgbClr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Offline Opt.</a:t>
            </a:r>
          </a:p>
        </p:txBody>
      </p:sp>
      <p:sp>
        <p:nvSpPr>
          <p:cNvPr id="29" name="Flowchart: Process 28"/>
          <p:cNvSpPr/>
          <p:nvPr/>
        </p:nvSpPr>
        <p:spPr>
          <a:xfrm>
            <a:off x="7164288" y="4149080"/>
            <a:ext cx="1575792" cy="517282"/>
          </a:xfrm>
          <a:prstGeom prst="flowChartProcess">
            <a:avLst/>
          </a:prstGeom>
          <a:gradFill rotWithShape="1">
            <a:gsLst>
              <a:gs pos="0">
                <a:srgbClr val="680000"/>
              </a:gs>
              <a:gs pos="80000">
                <a:srgbClr val="C00000"/>
              </a:gs>
              <a:gs pos="100000">
                <a:srgbClr val="DE000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algn="ctr" defTabSz="457200" fontAlgn="base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>
                <a:srgbClr val="2A6AB3"/>
              </a:buClr>
              <a:buSzPct val="110000"/>
            </a:pP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</a:rPr>
              <a:t>DOLC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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BIP </a:t>
            </a:r>
            <a:r>
              <a:rPr lang="en-US" sz="1600" kern="0" dirty="0" smtClean="0">
                <a:solidFill>
                  <a:srgbClr val="FFFFFF"/>
                </a:solidFill>
                <a:latin typeface="Arial" charset="0"/>
                <a:ea typeface="ＭＳ Ｐゴシック"/>
                <a:sym typeface="Wingdings" pitchFamily="2" charset="2"/>
              </a:rPr>
              <a:t>Translation</a:t>
            </a:r>
            <a:endParaRPr lang="en-US" sz="1600" kern="0" dirty="0" smtClean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1259632" y="6476999"/>
            <a:ext cx="1512168" cy="274320"/>
          </a:xfrm>
        </p:spPr>
        <p:txBody>
          <a:bodyPr/>
          <a:lstStyle/>
          <a:p>
            <a:fld id="{BCB374A6-1DD8-43BA-92AB-F65262A8C932}" type="datetime1">
              <a:rPr lang="fr-FR" smtClean="0"/>
              <a:pPr/>
              <a:t>28/02/2014</a:t>
            </a:fld>
            <a:endParaRPr lang="fr-FR" dirty="0"/>
          </a:p>
        </p:txBody>
      </p:sp>
      <p:pic>
        <p:nvPicPr>
          <p:cNvPr id="21" name="Picture 91" descr="mapp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969" y="987919"/>
            <a:ext cx="5197175" cy="2520280"/>
          </a:xfrm>
          <a:prstGeom prst="rect">
            <a:avLst/>
          </a:prstGeom>
        </p:spPr>
      </p:pic>
      <p:grpSp>
        <p:nvGrpSpPr>
          <p:cNvPr id="167" name="Groupe 166"/>
          <p:cNvGrpSpPr/>
          <p:nvPr/>
        </p:nvGrpSpPr>
        <p:grpSpPr>
          <a:xfrm>
            <a:off x="1619672" y="3573016"/>
            <a:ext cx="3024335" cy="467866"/>
            <a:chOff x="1619672" y="3573016"/>
            <a:chExt cx="3024335" cy="467866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 flipH="1">
              <a:off x="1619672" y="3573016"/>
              <a:ext cx="3024335" cy="467866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31" name="Text Box 44"/>
            <p:cNvSpPr txBox="1">
              <a:spLocks noChangeArrowheads="1"/>
            </p:cNvSpPr>
            <p:nvPr/>
          </p:nvSpPr>
          <p:spPr bwMode="auto">
            <a:xfrm flipH="1">
              <a:off x="2043287" y="3594240"/>
              <a:ext cx="2525248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 dirty="0" smtClean="0"/>
                <a:t>TTS Cycle BIP component</a:t>
              </a:r>
              <a:br>
                <a:rPr lang="en-US" sz="1400" b="1" dirty="0" smtClean="0"/>
              </a:br>
              <a:r>
                <a:rPr lang="en-US" sz="1400" b="1" dirty="0" smtClean="0">
                  <a:solidFill>
                    <a:schemeClr val="accent4">
                      <a:lumMod val="50000"/>
                    </a:schemeClr>
                  </a:solidFill>
                </a:rPr>
                <a:t>cycle length 200ms </a:t>
              </a:r>
              <a:endParaRPr lang="en-US" sz="1400" b="1" dirty="0" smtClean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68" name="Groupe 167"/>
          <p:cNvGrpSpPr/>
          <p:nvPr/>
        </p:nvGrpSpPr>
        <p:grpSpPr>
          <a:xfrm>
            <a:off x="179512" y="4150196"/>
            <a:ext cx="1440160" cy="284950"/>
            <a:chOff x="179512" y="4150196"/>
            <a:chExt cx="1440160" cy="284950"/>
          </a:xfrm>
        </p:grpSpPr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 flipH="1">
              <a:off x="285456" y="4150196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33" name="Text Box 44"/>
            <p:cNvSpPr txBox="1">
              <a:spLocks noChangeArrowheads="1"/>
            </p:cNvSpPr>
            <p:nvPr/>
          </p:nvSpPr>
          <p:spPr bwMode="auto">
            <a:xfrm flipH="1">
              <a:off x="179512" y="4150196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TTS Frame f1</a:t>
              </a:r>
              <a:endParaRPr lang="en-US" sz="1600" b="1" dirty="0" smtClean="0"/>
            </a:p>
          </p:txBody>
        </p:sp>
      </p:grpSp>
      <p:grpSp>
        <p:nvGrpSpPr>
          <p:cNvPr id="169" name="Groupe 168"/>
          <p:cNvGrpSpPr/>
          <p:nvPr/>
        </p:nvGrpSpPr>
        <p:grpSpPr>
          <a:xfrm>
            <a:off x="1691680" y="4160121"/>
            <a:ext cx="1440160" cy="284950"/>
            <a:chOff x="1691680" y="4160121"/>
            <a:chExt cx="1440160" cy="284950"/>
          </a:xfrm>
        </p:grpSpPr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 flipH="1">
              <a:off x="1797624" y="416012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 flipH="1">
              <a:off x="1691680" y="4160121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TTS Frame f1</a:t>
              </a:r>
              <a:endParaRPr lang="en-US" sz="1600" b="1" dirty="0" smtClean="0"/>
            </a:p>
          </p:txBody>
        </p:sp>
      </p:grpSp>
      <p:grpSp>
        <p:nvGrpSpPr>
          <p:cNvPr id="170" name="Groupe 169"/>
          <p:cNvGrpSpPr/>
          <p:nvPr/>
        </p:nvGrpSpPr>
        <p:grpSpPr>
          <a:xfrm>
            <a:off x="3347864" y="4177651"/>
            <a:ext cx="1440160" cy="307777"/>
            <a:chOff x="3347864" y="4177651"/>
            <a:chExt cx="1440160" cy="307777"/>
          </a:xfrm>
        </p:grpSpPr>
        <p:sp>
          <p:nvSpPr>
            <p:cNvPr id="39" name="Rectangle 3"/>
            <p:cNvSpPr>
              <a:spLocks noChangeArrowheads="1"/>
            </p:cNvSpPr>
            <p:nvPr/>
          </p:nvSpPr>
          <p:spPr bwMode="auto">
            <a:xfrm flipH="1">
              <a:off x="3453808" y="417765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40" name="Text Box 44"/>
            <p:cNvSpPr txBox="1">
              <a:spLocks noChangeArrowheads="1"/>
            </p:cNvSpPr>
            <p:nvPr/>
          </p:nvSpPr>
          <p:spPr bwMode="auto">
            <a:xfrm flipH="1">
              <a:off x="3347864" y="4177651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TTS Frame f3</a:t>
              </a:r>
              <a:endParaRPr lang="en-US" sz="1600" b="1" dirty="0" smtClean="0"/>
            </a:p>
          </p:txBody>
        </p:sp>
      </p:grpSp>
      <p:grpSp>
        <p:nvGrpSpPr>
          <p:cNvPr id="171" name="Groupe 170"/>
          <p:cNvGrpSpPr/>
          <p:nvPr/>
        </p:nvGrpSpPr>
        <p:grpSpPr>
          <a:xfrm>
            <a:off x="4940424" y="4169515"/>
            <a:ext cx="1440160" cy="307777"/>
            <a:chOff x="4940424" y="4169515"/>
            <a:chExt cx="1440160" cy="307777"/>
          </a:xfrm>
        </p:grpSpPr>
        <p:sp>
          <p:nvSpPr>
            <p:cNvPr id="41" name="Rectangle 3"/>
            <p:cNvSpPr>
              <a:spLocks noChangeArrowheads="1"/>
            </p:cNvSpPr>
            <p:nvPr/>
          </p:nvSpPr>
          <p:spPr bwMode="auto">
            <a:xfrm flipH="1">
              <a:off x="5046368" y="4169515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42" name="Text Box 44"/>
            <p:cNvSpPr txBox="1">
              <a:spLocks noChangeArrowheads="1"/>
            </p:cNvSpPr>
            <p:nvPr/>
          </p:nvSpPr>
          <p:spPr bwMode="auto">
            <a:xfrm flipH="1">
              <a:off x="4940424" y="4169515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TTS Frame f3</a:t>
              </a:r>
              <a:endParaRPr lang="en-US" sz="1600" b="1" dirty="0" smtClean="0"/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237840" y="4565541"/>
            <a:ext cx="734579" cy="307778"/>
            <a:chOff x="232485" y="4830431"/>
            <a:chExt cx="1440160" cy="307778"/>
          </a:xfrm>
        </p:grpSpPr>
        <p:sp>
          <p:nvSpPr>
            <p:cNvPr id="45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f1 A</a:t>
              </a:r>
              <a:endParaRPr lang="en-US" sz="1600" b="1" dirty="0" smtClean="0"/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971600" y="4565541"/>
            <a:ext cx="720080" cy="307778"/>
            <a:chOff x="232485" y="4830431"/>
            <a:chExt cx="1440160" cy="307778"/>
          </a:xfrm>
        </p:grpSpPr>
        <p:sp>
          <p:nvSpPr>
            <p:cNvPr id="51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f1 B</a:t>
              </a:r>
              <a:endParaRPr lang="en-US" sz="1600" b="1" dirty="0" smtClean="0"/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1783942" y="4565541"/>
            <a:ext cx="734579" cy="307778"/>
            <a:chOff x="232485" y="4830431"/>
            <a:chExt cx="1440160" cy="307778"/>
          </a:xfrm>
        </p:grpSpPr>
        <p:sp>
          <p:nvSpPr>
            <p:cNvPr id="54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55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f2 A</a:t>
              </a:r>
              <a:endParaRPr lang="en-US" sz="1600" b="1" dirty="0" smtClean="0"/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2517702" y="4565541"/>
            <a:ext cx="720080" cy="307778"/>
            <a:chOff x="232485" y="4830431"/>
            <a:chExt cx="1440160" cy="307778"/>
          </a:xfrm>
        </p:grpSpPr>
        <p:sp>
          <p:nvSpPr>
            <p:cNvPr id="57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58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f2 B</a:t>
              </a:r>
              <a:endParaRPr lang="en-US" sz="1600" b="1" dirty="0" smtClean="0"/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3334184" y="4578767"/>
            <a:ext cx="734579" cy="307778"/>
            <a:chOff x="232485" y="4830431"/>
            <a:chExt cx="1440160" cy="307778"/>
          </a:xfrm>
        </p:grpSpPr>
        <p:sp>
          <p:nvSpPr>
            <p:cNvPr id="60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61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f3 A</a:t>
              </a:r>
              <a:endParaRPr lang="en-US" sz="1600" b="1" dirty="0" smtClean="0"/>
            </a:p>
          </p:txBody>
        </p:sp>
      </p:grpSp>
      <p:grpSp>
        <p:nvGrpSpPr>
          <p:cNvPr id="62" name="Groupe 61"/>
          <p:cNvGrpSpPr/>
          <p:nvPr/>
        </p:nvGrpSpPr>
        <p:grpSpPr>
          <a:xfrm>
            <a:off x="4067944" y="4578767"/>
            <a:ext cx="720080" cy="307778"/>
            <a:chOff x="232485" y="4830431"/>
            <a:chExt cx="1440160" cy="307778"/>
          </a:xfrm>
        </p:grpSpPr>
        <p:sp>
          <p:nvSpPr>
            <p:cNvPr id="63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64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f3 B</a:t>
              </a:r>
              <a:endParaRPr lang="en-US" sz="1600" b="1" dirty="0" smtClean="0"/>
            </a:p>
          </p:txBody>
        </p:sp>
      </p:grpSp>
      <p:grpSp>
        <p:nvGrpSpPr>
          <p:cNvPr id="65" name="Groupe 64"/>
          <p:cNvGrpSpPr/>
          <p:nvPr/>
        </p:nvGrpSpPr>
        <p:grpSpPr>
          <a:xfrm>
            <a:off x="4979716" y="4578768"/>
            <a:ext cx="734579" cy="307778"/>
            <a:chOff x="232485" y="4830431"/>
            <a:chExt cx="1440160" cy="307778"/>
          </a:xfrm>
        </p:grpSpPr>
        <p:sp>
          <p:nvSpPr>
            <p:cNvPr id="66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67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f4 A</a:t>
              </a:r>
              <a:endParaRPr lang="en-US" sz="1600" b="1" dirty="0" smtClean="0"/>
            </a:p>
          </p:txBody>
        </p:sp>
      </p:grpSp>
      <p:grpSp>
        <p:nvGrpSpPr>
          <p:cNvPr id="68" name="Groupe 67"/>
          <p:cNvGrpSpPr/>
          <p:nvPr/>
        </p:nvGrpSpPr>
        <p:grpSpPr>
          <a:xfrm>
            <a:off x="5713476" y="4578768"/>
            <a:ext cx="720080" cy="307778"/>
            <a:chOff x="232485" y="4830431"/>
            <a:chExt cx="1440160" cy="307778"/>
          </a:xfrm>
        </p:grpSpPr>
        <p:sp>
          <p:nvSpPr>
            <p:cNvPr id="69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70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f4 B</a:t>
              </a:r>
              <a:endParaRPr lang="en-US" sz="1600" b="1" dirty="0" smtClean="0"/>
            </a:p>
          </p:txBody>
        </p:sp>
      </p:grpSp>
      <p:pic>
        <p:nvPicPr>
          <p:cNvPr id="77" name="Content Placeholder 22" descr="taskgrap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980728"/>
            <a:ext cx="6048672" cy="2490465"/>
          </a:xfrm>
          <a:solidFill>
            <a:schemeClr val="bg1"/>
          </a:solidFill>
        </p:spPr>
      </p:pic>
      <p:sp>
        <p:nvSpPr>
          <p:cNvPr id="79" name="Rectangle 3"/>
          <p:cNvSpPr>
            <a:spLocks noChangeArrowheads="1"/>
          </p:cNvSpPr>
          <p:nvPr/>
        </p:nvSpPr>
        <p:spPr bwMode="auto">
          <a:xfrm flipH="1">
            <a:off x="2574973" y="5153070"/>
            <a:ext cx="667108" cy="284950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fr-FR" sz="2000" b="1" dirty="0"/>
          </a:p>
        </p:txBody>
      </p:sp>
      <p:sp>
        <p:nvSpPr>
          <p:cNvPr id="80" name="Text Box 44"/>
          <p:cNvSpPr txBox="1">
            <a:spLocks noChangeArrowheads="1"/>
          </p:cNvSpPr>
          <p:nvPr/>
        </p:nvSpPr>
        <p:spPr bwMode="auto">
          <a:xfrm flipH="1">
            <a:off x="2522001" y="5153071"/>
            <a:ext cx="720080" cy="28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1600" b="1" dirty="0" smtClean="0"/>
              <a:t> p5</a:t>
            </a:r>
            <a:endParaRPr lang="en-US" sz="1600" b="1" dirty="0" smtClean="0"/>
          </a:p>
        </p:txBody>
      </p:sp>
      <p:grpSp>
        <p:nvGrpSpPr>
          <p:cNvPr id="81" name="Groupe 80"/>
          <p:cNvGrpSpPr/>
          <p:nvPr/>
        </p:nvGrpSpPr>
        <p:grpSpPr>
          <a:xfrm>
            <a:off x="3347864" y="5085184"/>
            <a:ext cx="597647" cy="284951"/>
            <a:chOff x="232485" y="4830431"/>
            <a:chExt cx="1440159" cy="284951"/>
          </a:xfrm>
        </p:grpSpPr>
        <p:sp>
          <p:nvSpPr>
            <p:cNvPr id="82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83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59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BB</a:t>
              </a:r>
              <a:endParaRPr lang="en-US" sz="1600" b="1" dirty="0" smtClean="0"/>
            </a:p>
          </p:txBody>
        </p:sp>
      </p:grpSp>
      <p:grpSp>
        <p:nvGrpSpPr>
          <p:cNvPr id="85" name="Groupe 84"/>
          <p:cNvGrpSpPr/>
          <p:nvPr/>
        </p:nvGrpSpPr>
        <p:grpSpPr>
          <a:xfrm>
            <a:off x="4067944" y="5085185"/>
            <a:ext cx="720080" cy="284951"/>
            <a:chOff x="232485" y="4830431"/>
            <a:chExt cx="1440160" cy="284951"/>
          </a:xfrm>
        </p:grpSpPr>
        <p:sp>
          <p:nvSpPr>
            <p:cNvPr id="86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87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p6</a:t>
              </a:r>
              <a:endParaRPr lang="en-US" sz="1600" b="1" dirty="0" smtClean="0"/>
            </a:p>
          </p:txBody>
        </p:sp>
      </p:grpSp>
      <p:grpSp>
        <p:nvGrpSpPr>
          <p:cNvPr id="88" name="Groupe 87"/>
          <p:cNvGrpSpPr/>
          <p:nvPr/>
        </p:nvGrpSpPr>
        <p:grpSpPr>
          <a:xfrm>
            <a:off x="1179320" y="5661249"/>
            <a:ext cx="720080" cy="284951"/>
            <a:chOff x="232485" y="4830431"/>
            <a:chExt cx="1440160" cy="284951"/>
          </a:xfrm>
        </p:grpSpPr>
        <p:sp>
          <p:nvSpPr>
            <p:cNvPr id="89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90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</a:t>
              </a:r>
              <a:r>
                <a:rPr lang="en-US" sz="1600" b="1" dirty="0" err="1" smtClean="0"/>
                <a:t>mb</a:t>
              </a:r>
              <a:endParaRPr lang="en-US" sz="1600" b="1" dirty="0" smtClean="0"/>
            </a:p>
          </p:txBody>
        </p:sp>
      </p:grpSp>
      <p:grpSp>
        <p:nvGrpSpPr>
          <p:cNvPr id="91" name="Groupe 90"/>
          <p:cNvGrpSpPr/>
          <p:nvPr/>
        </p:nvGrpSpPr>
        <p:grpSpPr>
          <a:xfrm>
            <a:off x="2317201" y="5661250"/>
            <a:ext cx="720080" cy="284951"/>
            <a:chOff x="232485" y="4830431"/>
            <a:chExt cx="1440160" cy="284951"/>
          </a:xfrm>
        </p:grpSpPr>
        <p:sp>
          <p:nvSpPr>
            <p:cNvPr id="92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93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err="1" smtClean="0"/>
                <a:t>mb</a:t>
              </a:r>
              <a:endParaRPr lang="en-US" sz="1600" b="1" dirty="0" smtClean="0"/>
            </a:p>
          </p:txBody>
        </p:sp>
      </p:grpSp>
      <p:grpSp>
        <p:nvGrpSpPr>
          <p:cNvPr id="94" name="Groupe 93"/>
          <p:cNvGrpSpPr/>
          <p:nvPr/>
        </p:nvGrpSpPr>
        <p:grpSpPr>
          <a:xfrm>
            <a:off x="3579325" y="5661248"/>
            <a:ext cx="712950" cy="284951"/>
            <a:chOff x="232485" y="4830431"/>
            <a:chExt cx="1440160" cy="284951"/>
          </a:xfrm>
        </p:grpSpPr>
        <p:sp>
          <p:nvSpPr>
            <p:cNvPr id="95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96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</a:t>
              </a:r>
              <a:r>
                <a:rPr lang="en-US" sz="1600" b="1" dirty="0" err="1" smtClean="0"/>
                <a:t>mb</a:t>
              </a:r>
              <a:endParaRPr lang="en-US" sz="1600" b="1" dirty="0" smtClean="0"/>
            </a:p>
          </p:txBody>
        </p:sp>
      </p:grpSp>
      <p:grpSp>
        <p:nvGrpSpPr>
          <p:cNvPr id="106" name="Groupe 105"/>
          <p:cNvGrpSpPr/>
          <p:nvPr/>
        </p:nvGrpSpPr>
        <p:grpSpPr>
          <a:xfrm>
            <a:off x="4499992" y="5689008"/>
            <a:ext cx="720080" cy="284951"/>
            <a:chOff x="232485" y="4830431"/>
            <a:chExt cx="1440160" cy="284951"/>
          </a:xfrm>
        </p:grpSpPr>
        <p:sp>
          <p:nvSpPr>
            <p:cNvPr id="107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108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</a:t>
              </a:r>
              <a:r>
                <a:rPr lang="en-US" sz="1600" b="1" dirty="0" err="1" smtClean="0"/>
                <a:t>mb</a:t>
              </a:r>
              <a:endParaRPr lang="en-US" sz="1600" b="1" dirty="0" smtClean="0"/>
            </a:p>
          </p:txBody>
        </p:sp>
      </p:grpSp>
      <p:grpSp>
        <p:nvGrpSpPr>
          <p:cNvPr id="109" name="Groupe 108"/>
          <p:cNvGrpSpPr/>
          <p:nvPr/>
        </p:nvGrpSpPr>
        <p:grpSpPr>
          <a:xfrm>
            <a:off x="1179320" y="6140626"/>
            <a:ext cx="720080" cy="284951"/>
            <a:chOff x="232485" y="4830431"/>
            <a:chExt cx="1440160" cy="284951"/>
          </a:xfrm>
        </p:grpSpPr>
        <p:sp>
          <p:nvSpPr>
            <p:cNvPr id="110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111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p1</a:t>
              </a:r>
              <a:endParaRPr lang="en-US" sz="1600" b="1" dirty="0" smtClean="0"/>
            </a:p>
          </p:txBody>
        </p:sp>
      </p:grpSp>
      <p:grpSp>
        <p:nvGrpSpPr>
          <p:cNvPr id="112" name="Groupe 111"/>
          <p:cNvGrpSpPr/>
          <p:nvPr/>
        </p:nvGrpSpPr>
        <p:grpSpPr>
          <a:xfrm>
            <a:off x="2317201" y="6140627"/>
            <a:ext cx="720080" cy="284951"/>
            <a:chOff x="232485" y="4830431"/>
            <a:chExt cx="1440160" cy="284951"/>
          </a:xfrm>
        </p:grpSpPr>
        <p:sp>
          <p:nvSpPr>
            <p:cNvPr id="113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114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p2</a:t>
              </a:r>
              <a:endParaRPr lang="en-US" sz="1600" b="1" dirty="0" smtClean="0"/>
            </a:p>
          </p:txBody>
        </p:sp>
      </p:grpSp>
      <p:grpSp>
        <p:nvGrpSpPr>
          <p:cNvPr id="115" name="Groupe 114"/>
          <p:cNvGrpSpPr/>
          <p:nvPr/>
        </p:nvGrpSpPr>
        <p:grpSpPr>
          <a:xfrm>
            <a:off x="3575760" y="6140625"/>
            <a:ext cx="720080" cy="284951"/>
            <a:chOff x="232485" y="4830431"/>
            <a:chExt cx="1440160" cy="284951"/>
          </a:xfrm>
        </p:grpSpPr>
        <p:sp>
          <p:nvSpPr>
            <p:cNvPr id="116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117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p3</a:t>
              </a:r>
              <a:endParaRPr lang="en-US" sz="1600" b="1" dirty="0" smtClean="0"/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4499992" y="6168385"/>
            <a:ext cx="720080" cy="284951"/>
            <a:chOff x="232485" y="4830431"/>
            <a:chExt cx="1440160" cy="284951"/>
          </a:xfrm>
        </p:grpSpPr>
        <p:sp>
          <p:nvSpPr>
            <p:cNvPr id="119" name="Rectangle 3"/>
            <p:cNvSpPr>
              <a:spLocks noChangeArrowheads="1"/>
            </p:cNvSpPr>
            <p:nvPr/>
          </p:nvSpPr>
          <p:spPr bwMode="auto">
            <a:xfrm flipH="1">
              <a:off x="338428" y="4830431"/>
              <a:ext cx="1334216" cy="284950"/>
            </a:xfrm>
            <a:prstGeom prst="rect">
              <a:avLst/>
            </a:prstGeom>
            <a:solidFill>
              <a:srgbClr val="FFFF99"/>
            </a:solidFill>
            <a:ln w="38100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fr-FR" sz="2000" b="1" dirty="0"/>
            </a:p>
          </p:txBody>
        </p:sp>
        <p:sp>
          <p:nvSpPr>
            <p:cNvPr id="120" name="Text Box 44"/>
            <p:cNvSpPr txBox="1">
              <a:spLocks noChangeArrowheads="1"/>
            </p:cNvSpPr>
            <p:nvPr/>
          </p:nvSpPr>
          <p:spPr bwMode="auto">
            <a:xfrm flipH="1">
              <a:off x="232485" y="4830432"/>
              <a:ext cx="1440160" cy="2849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lang="en-US" sz="1600" b="1" dirty="0" smtClean="0"/>
                <a:t> p4</a:t>
              </a:r>
              <a:endParaRPr lang="en-US" sz="1600" b="1" dirty="0" smtClean="0"/>
            </a:p>
          </p:txBody>
        </p:sp>
      </p:grpSp>
      <p:cxnSp>
        <p:nvCxnSpPr>
          <p:cNvPr id="121" name="AutoShape 44"/>
          <p:cNvCxnSpPr>
            <a:cxnSpLocks noChangeShapeType="1"/>
            <a:stCxn id="89" idx="0"/>
          </p:cNvCxnSpPr>
          <p:nvPr/>
        </p:nvCxnSpPr>
        <p:spPr bwMode="auto">
          <a:xfrm flipV="1">
            <a:off x="1565846" y="5438021"/>
            <a:ext cx="1111395" cy="223228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2" name="AutoShape 44"/>
          <p:cNvCxnSpPr>
            <a:cxnSpLocks noChangeShapeType="1"/>
            <a:endCxn id="79" idx="2"/>
          </p:cNvCxnSpPr>
          <p:nvPr/>
        </p:nvCxnSpPr>
        <p:spPr bwMode="auto">
          <a:xfrm flipV="1">
            <a:off x="2877743" y="5438020"/>
            <a:ext cx="30784" cy="223231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5" name="AutoShape 44"/>
          <p:cNvCxnSpPr>
            <a:cxnSpLocks noChangeShapeType="1"/>
          </p:cNvCxnSpPr>
          <p:nvPr/>
        </p:nvCxnSpPr>
        <p:spPr bwMode="auto">
          <a:xfrm flipH="1" flipV="1">
            <a:off x="3131840" y="5438020"/>
            <a:ext cx="520476" cy="223229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28" name="AutoShape 44"/>
          <p:cNvCxnSpPr>
            <a:cxnSpLocks noChangeShapeType="1"/>
          </p:cNvCxnSpPr>
          <p:nvPr/>
        </p:nvCxnSpPr>
        <p:spPr bwMode="auto">
          <a:xfrm flipH="1" flipV="1">
            <a:off x="3237783" y="5438021"/>
            <a:ext cx="1315181" cy="250987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39" name="AutoShape 44"/>
          <p:cNvCxnSpPr>
            <a:cxnSpLocks noChangeShapeType="1"/>
          </p:cNvCxnSpPr>
          <p:nvPr/>
        </p:nvCxnSpPr>
        <p:spPr bwMode="auto">
          <a:xfrm flipV="1">
            <a:off x="1570225" y="5927326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41" name="AutoShape 44"/>
          <p:cNvCxnSpPr>
            <a:cxnSpLocks noChangeShapeType="1"/>
          </p:cNvCxnSpPr>
          <p:nvPr/>
        </p:nvCxnSpPr>
        <p:spPr bwMode="auto">
          <a:xfrm flipV="1">
            <a:off x="2771800" y="5927326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42" name="AutoShape 44"/>
          <p:cNvCxnSpPr>
            <a:cxnSpLocks noChangeShapeType="1"/>
          </p:cNvCxnSpPr>
          <p:nvPr/>
        </p:nvCxnSpPr>
        <p:spPr bwMode="auto">
          <a:xfrm flipV="1">
            <a:off x="4886518" y="5955084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43" name="AutoShape 44"/>
          <p:cNvCxnSpPr>
            <a:cxnSpLocks noChangeShapeType="1"/>
          </p:cNvCxnSpPr>
          <p:nvPr/>
        </p:nvCxnSpPr>
        <p:spPr bwMode="auto">
          <a:xfrm flipV="1">
            <a:off x="3935800" y="5955084"/>
            <a:ext cx="0" cy="21330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44" name="AutoShape 44"/>
          <p:cNvCxnSpPr>
            <a:cxnSpLocks noChangeShapeType="1"/>
            <a:endCxn id="27" idx="3"/>
          </p:cNvCxnSpPr>
          <p:nvPr/>
        </p:nvCxnSpPr>
        <p:spPr bwMode="auto">
          <a:xfrm flipV="1">
            <a:off x="1024572" y="3806949"/>
            <a:ext cx="595100" cy="340584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46" name="AutoShape 44"/>
          <p:cNvCxnSpPr>
            <a:cxnSpLocks noChangeShapeType="1"/>
            <a:stCxn id="41" idx="0"/>
            <a:endCxn id="27" idx="1"/>
          </p:cNvCxnSpPr>
          <p:nvPr/>
        </p:nvCxnSpPr>
        <p:spPr bwMode="auto">
          <a:xfrm flipH="1" flipV="1">
            <a:off x="4644007" y="3806949"/>
            <a:ext cx="1069469" cy="362566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0" name="AutoShape 44"/>
          <p:cNvCxnSpPr>
            <a:cxnSpLocks noChangeShapeType="1"/>
          </p:cNvCxnSpPr>
          <p:nvPr/>
        </p:nvCxnSpPr>
        <p:spPr bwMode="auto">
          <a:xfrm flipH="1" flipV="1">
            <a:off x="1607773" y="4323403"/>
            <a:ext cx="189851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3" name="AutoShape 44"/>
          <p:cNvCxnSpPr>
            <a:cxnSpLocks noChangeShapeType="1"/>
          </p:cNvCxnSpPr>
          <p:nvPr/>
        </p:nvCxnSpPr>
        <p:spPr bwMode="auto">
          <a:xfrm flipH="1">
            <a:off x="3158014" y="4292671"/>
            <a:ext cx="295794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5" name="AutoShape 44"/>
          <p:cNvCxnSpPr>
            <a:cxnSpLocks noChangeShapeType="1"/>
          </p:cNvCxnSpPr>
          <p:nvPr/>
        </p:nvCxnSpPr>
        <p:spPr bwMode="auto">
          <a:xfrm flipH="1">
            <a:off x="4770754" y="4288834"/>
            <a:ext cx="295794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6" name="AutoShape 44"/>
          <p:cNvCxnSpPr>
            <a:cxnSpLocks noChangeShapeType="1"/>
          </p:cNvCxnSpPr>
          <p:nvPr/>
        </p:nvCxnSpPr>
        <p:spPr bwMode="auto">
          <a:xfrm flipV="1">
            <a:off x="670302" y="4445071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58" name="AutoShape 44"/>
          <p:cNvCxnSpPr>
            <a:cxnSpLocks noChangeShapeType="1"/>
          </p:cNvCxnSpPr>
          <p:nvPr/>
        </p:nvCxnSpPr>
        <p:spPr bwMode="auto">
          <a:xfrm flipV="1">
            <a:off x="1377797" y="4435146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0" name="AutoShape 44"/>
          <p:cNvCxnSpPr>
            <a:cxnSpLocks noChangeShapeType="1"/>
          </p:cNvCxnSpPr>
          <p:nvPr/>
        </p:nvCxnSpPr>
        <p:spPr bwMode="auto">
          <a:xfrm flipV="1">
            <a:off x="2195736" y="4445071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1" name="AutoShape 44"/>
          <p:cNvCxnSpPr>
            <a:cxnSpLocks noChangeShapeType="1"/>
          </p:cNvCxnSpPr>
          <p:nvPr/>
        </p:nvCxnSpPr>
        <p:spPr bwMode="auto">
          <a:xfrm flipV="1">
            <a:off x="2903231" y="4435146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2" name="AutoShape 44"/>
          <p:cNvCxnSpPr>
            <a:cxnSpLocks noChangeShapeType="1"/>
          </p:cNvCxnSpPr>
          <p:nvPr/>
        </p:nvCxnSpPr>
        <p:spPr bwMode="auto">
          <a:xfrm flipV="1">
            <a:off x="3747312" y="4456555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3" name="AutoShape 44"/>
          <p:cNvCxnSpPr>
            <a:cxnSpLocks noChangeShapeType="1"/>
          </p:cNvCxnSpPr>
          <p:nvPr/>
        </p:nvCxnSpPr>
        <p:spPr bwMode="auto">
          <a:xfrm flipV="1">
            <a:off x="4454807" y="4446630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4" name="AutoShape 44"/>
          <p:cNvCxnSpPr>
            <a:cxnSpLocks noChangeShapeType="1"/>
          </p:cNvCxnSpPr>
          <p:nvPr/>
        </p:nvCxnSpPr>
        <p:spPr bwMode="auto">
          <a:xfrm flipV="1">
            <a:off x="5347043" y="4467352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65" name="AutoShape 44"/>
          <p:cNvCxnSpPr>
            <a:cxnSpLocks noChangeShapeType="1"/>
          </p:cNvCxnSpPr>
          <p:nvPr/>
        </p:nvCxnSpPr>
        <p:spPr bwMode="auto">
          <a:xfrm flipV="1">
            <a:off x="6054538" y="4457427"/>
            <a:ext cx="667" cy="13887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pic>
        <p:nvPicPr>
          <p:cNvPr id="166" name="Picture 91" descr="mapp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301" y="980728"/>
            <a:ext cx="5197175" cy="252028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72" name="AutoShape 44"/>
          <p:cNvCxnSpPr>
            <a:cxnSpLocks noChangeShapeType="1"/>
            <a:endCxn id="80" idx="1"/>
          </p:cNvCxnSpPr>
          <p:nvPr/>
        </p:nvCxnSpPr>
        <p:spPr bwMode="auto">
          <a:xfrm flipH="1">
            <a:off x="3242081" y="5227659"/>
            <a:ext cx="146141" cy="67887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75" name="AutoShape 44"/>
          <p:cNvCxnSpPr>
            <a:cxnSpLocks noChangeShapeType="1"/>
          </p:cNvCxnSpPr>
          <p:nvPr/>
        </p:nvCxnSpPr>
        <p:spPr bwMode="auto">
          <a:xfrm flipH="1">
            <a:off x="3953684" y="5261602"/>
            <a:ext cx="167232" cy="0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/>
          </a:ln>
          <a:effectLst/>
        </p:spPr>
      </p:cxnSp>
      <p:cxnSp>
        <p:nvCxnSpPr>
          <p:cNvPr id="179" name="AutoShape 44"/>
          <p:cNvCxnSpPr>
            <a:cxnSpLocks noChangeShapeType="1"/>
            <a:stCxn id="52" idx="2"/>
          </p:cNvCxnSpPr>
          <p:nvPr/>
        </p:nvCxnSpPr>
        <p:spPr bwMode="auto">
          <a:xfrm>
            <a:off x="1331640" y="4873319"/>
            <a:ext cx="46824" cy="1267306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82" name="AutoShape 44"/>
          <p:cNvCxnSpPr>
            <a:cxnSpLocks noChangeShapeType="1"/>
            <a:stCxn id="51" idx="2"/>
          </p:cNvCxnSpPr>
          <p:nvPr/>
        </p:nvCxnSpPr>
        <p:spPr bwMode="auto">
          <a:xfrm>
            <a:off x="1358126" y="4850491"/>
            <a:ext cx="1159576" cy="1317894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85" name="AutoShape 44"/>
          <p:cNvCxnSpPr>
            <a:cxnSpLocks noChangeShapeType="1"/>
          </p:cNvCxnSpPr>
          <p:nvPr/>
        </p:nvCxnSpPr>
        <p:spPr bwMode="auto">
          <a:xfrm>
            <a:off x="1570225" y="4863718"/>
            <a:ext cx="2131248" cy="1276907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88" name="AutoShape 44"/>
          <p:cNvCxnSpPr>
            <a:cxnSpLocks noChangeShapeType="1"/>
          </p:cNvCxnSpPr>
          <p:nvPr/>
        </p:nvCxnSpPr>
        <p:spPr bwMode="auto">
          <a:xfrm>
            <a:off x="1702698" y="4863717"/>
            <a:ext cx="2865837" cy="1304668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195" name="AutoShape 44"/>
          <p:cNvCxnSpPr>
            <a:cxnSpLocks noChangeShapeType="1"/>
          </p:cNvCxnSpPr>
          <p:nvPr/>
        </p:nvCxnSpPr>
        <p:spPr bwMode="auto">
          <a:xfrm>
            <a:off x="2259725" y="4841682"/>
            <a:ext cx="444002" cy="302579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198" name="AutoShape 44"/>
          <p:cNvCxnSpPr>
            <a:cxnSpLocks noChangeShapeType="1"/>
          </p:cNvCxnSpPr>
          <p:nvPr/>
        </p:nvCxnSpPr>
        <p:spPr bwMode="auto">
          <a:xfrm>
            <a:off x="3723510" y="4853721"/>
            <a:ext cx="444002" cy="23146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</p:cxnSp>
      <p:cxnSp>
        <p:nvCxnSpPr>
          <p:cNvPr id="200" name="AutoShape 44"/>
          <p:cNvCxnSpPr>
            <a:cxnSpLocks noChangeShapeType="1"/>
          </p:cNvCxnSpPr>
          <p:nvPr/>
        </p:nvCxnSpPr>
        <p:spPr bwMode="auto">
          <a:xfrm flipH="1">
            <a:off x="1783942" y="4845690"/>
            <a:ext cx="2625452" cy="1267306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201" name="AutoShape 44"/>
          <p:cNvCxnSpPr>
            <a:cxnSpLocks noChangeShapeType="1"/>
          </p:cNvCxnSpPr>
          <p:nvPr/>
        </p:nvCxnSpPr>
        <p:spPr bwMode="auto">
          <a:xfrm flipH="1">
            <a:off x="2908527" y="4886545"/>
            <a:ext cx="1644437" cy="1254080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205" name="AutoShape 44"/>
          <p:cNvCxnSpPr>
            <a:cxnSpLocks noChangeShapeType="1"/>
          </p:cNvCxnSpPr>
          <p:nvPr/>
        </p:nvCxnSpPr>
        <p:spPr bwMode="auto">
          <a:xfrm flipH="1">
            <a:off x="4120917" y="4886546"/>
            <a:ext cx="1831766" cy="1254082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cxnSp>
        <p:nvCxnSpPr>
          <p:cNvPr id="206" name="AutoShape 44"/>
          <p:cNvCxnSpPr>
            <a:cxnSpLocks noChangeShapeType="1"/>
            <a:stCxn id="69" idx="2"/>
          </p:cNvCxnSpPr>
          <p:nvPr/>
        </p:nvCxnSpPr>
        <p:spPr bwMode="auto">
          <a:xfrm flipH="1">
            <a:off x="5066548" y="4863718"/>
            <a:ext cx="1033454" cy="1249278"/>
          </a:xfrm>
          <a:prstGeom prst="straightConnector1">
            <a:avLst/>
          </a:prstGeom>
          <a:noFill/>
          <a:ln w="254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</p:cxnSp>
      <p:sp>
        <p:nvSpPr>
          <p:cNvPr id="211" name="TextBox 18"/>
          <p:cNvSpPr txBox="1"/>
          <p:nvPr/>
        </p:nvSpPr>
        <p:spPr>
          <a:xfrm>
            <a:off x="5547287" y="1085515"/>
            <a:ext cx="1240644" cy="596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9" grpId="0" animBg="1"/>
      <p:bldP spid="80" grpId="0"/>
      <p:bldP spid="2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1241</TotalTime>
  <Words>483</Words>
  <Application>Microsoft Office PowerPoint</Application>
  <PresentationFormat>Affichage à l'écran (4:3)</PresentationFormat>
  <Paragraphs>208</Paragraphs>
  <Slides>10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Module</vt:lpstr>
      <vt:lpstr>DOL-Critical/BIP  Tool Chain Demo</vt:lpstr>
      <vt:lpstr>DOL-Critical/BIP Tool Chain</vt:lpstr>
      <vt:lpstr>System Specification</vt:lpstr>
      <vt:lpstr>Application</vt:lpstr>
      <vt:lpstr>Architecture</vt:lpstr>
      <vt:lpstr>Step 1: Preprocessing</vt:lpstr>
      <vt:lpstr>Step 2: Mapping &amp; TTS Schedule Optimization</vt:lpstr>
      <vt:lpstr>Step 2: Mapping &amp; TTS Schedule Optimization</vt:lpstr>
      <vt:lpstr>Step 3: DOL-Critical to BIP </vt:lpstr>
      <vt:lpstr>Step 4: Functional Simulation </vt:lpstr>
    </vt:vector>
  </TitlesOfParts>
  <Company>ARTTIC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Emmanuelle Da Silva</dc:creator>
  <cp:lastModifiedBy>petro</cp:lastModifiedBy>
  <cp:revision>149</cp:revision>
  <dcterms:created xsi:type="dcterms:W3CDTF">2011-12-19T10:57:50Z</dcterms:created>
  <dcterms:modified xsi:type="dcterms:W3CDTF">2014-02-28T16:37:59Z</dcterms:modified>
</cp:coreProperties>
</file>