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256" r:id="rId2"/>
    <p:sldId id="257" r:id="rId3"/>
    <p:sldId id="258" r:id="rId4"/>
    <p:sldId id="259" r:id="rId5"/>
    <p:sldId id="266" r:id="rId6"/>
    <p:sldId id="261" r:id="rId7"/>
    <p:sldId id="264" r:id="rId8"/>
    <p:sldId id="260" r:id="rId9"/>
    <p:sldId id="265" r:id="rId10"/>
    <p:sldId id="262" r:id="rId11"/>
    <p:sldId id="267" r:id="rId12"/>
    <p:sldId id="268" r:id="rId13"/>
    <p:sldId id="269" r:id="rId14"/>
    <p:sldId id="270" r:id="rId15"/>
    <p:sldId id="271" r:id="rId16"/>
    <p:sldId id="277" r:id="rId17"/>
    <p:sldId id="276" r:id="rId18"/>
    <p:sldId id="278" r:id="rId19"/>
    <p:sldId id="272" r:id="rId20"/>
    <p:sldId id="304" r:id="rId21"/>
    <p:sldId id="298" r:id="rId22"/>
    <p:sldId id="273" r:id="rId23"/>
    <p:sldId id="279" r:id="rId24"/>
    <p:sldId id="280" r:id="rId25"/>
    <p:sldId id="282" r:id="rId26"/>
    <p:sldId id="283" r:id="rId27"/>
    <p:sldId id="284" r:id="rId28"/>
    <p:sldId id="274" r:id="rId29"/>
    <p:sldId id="285" r:id="rId30"/>
    <p:sldId id="286" r:id="rId31"/>
    <p:sldId id="287" r:id="rId32"/>
    <p:sldId id="288" r:id="rId33"/>
    <p:sldId id="299" r:id="rId34"/>
    <p:sldId id="300" r:id="rId35"/>
    <p:sldId id="301" r:id="rId36"/>
    <p:sldId id="302" r:id="rId37"/>
    <p:sldId id="289" r:id="rId38"/>
    <p:sldId id="303" r:id="rId39"/>
    <p:sldId id="291" r:id="rId40"/>
    <p:sldId id="275" r:id="rId41"/>
    <p:sldId id="292" r:id="rId42"/>
    <p:sldId id="294" r:id="rId43"/>
    <p:sldId id="295" r:id="rId44"/>
    <p:sldId id="293" r:id="rId45"/>
    <p:sldId id="296" r:id="rId46"/>
    <p:sldId id="297" r:id="rId4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84" d="100"/>
          <a:sy n="84" d="100"/>
        </p:scale>
        <p:origin x="-1048" y="-104"/>
      </p:cViewPr>
      <p:guideLst>
        <p:guide orient="horz" pos="270"/>
        <p:guide pos="50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interSettings" Target="printerSettings/printerSettings1.bin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notesMaster" Target="notesMasters/notesMaster1.xml"/><Relationship Id="rId4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79722B-CE41-0143-B5AC-CB246B168E40}" type="datetimeFigureOut">
              <a:rPr lang="fr-FR" smtClean="0"/>
              <a:t>15/11/2017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31848B-6F03-3048-BD5C-96379F5E4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6138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51722-0B7F-9842-B773-CADCC0D4C201}" type="datetimeFigureOut">
              <a:rPr lang="fr-FR" smtClean="0"/>
              <a:t>15/11/2017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4FBE6-11F8-E544-A1AA-ADBB066C2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0563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15/11/2017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MoRoVer: Mobile Robots and Verification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7DA2-D369-C846-8D90-70214C9B0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96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15/11/2017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MoRoVer: Mobile Robots and Verification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7DA2-D369-C846-8D90-70214C9B0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71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15/11/2017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MoRoVer: Mobile Robots and Verification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7DA2-D369-C846-8D90-70214C9B0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353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15/11/2017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MoRoVer: Mobile Robots and Verification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7DA2-D369-C846-8D90-70214C9B0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14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15/11/2017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MoRoVer: Mobile Robots and Verification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7DA2-D369-C846-8D90-70214C9B0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09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15/11/2017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MoRoVer: Mobile Robots and Verification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7DA2-D369-C846-8D90-70214C9B0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573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15/11/2017</a:t>
            </a:r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MoRoVer: Mobile Robots and Verification</a:t>
            </a:r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7DA2-D369-C846-8D90-70214C9B0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69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15/11/2017</a:t>
            </a:r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MoRoVer: Mobile Robots and Verification</a:t>
            </a: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7DA2-D369-C846-8D90-70214C9B0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649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15/11/2017</a:t>
            </a:r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MoRoVer: Mobile Robots and Verification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7DA2-D369-C846-8D90-70214C9B0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729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15/11/2017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MoRoVer: Mobile Robots and Verification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7DA2-D369-C846-8D90-70214C9B0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360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15/11/2017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MoRoVer: Mobile Robots and Verification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7DA2-D369-C846-8D90-70214C9B0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20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15/11/2017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Workshop MoRoVer: Mobile Robots and Verification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F7DA2-D369-C846-8D90-70214C9B0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2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Relationship Id="rId3" Type="http://schemas.openxmlformats.org/officeDocument/2006/relationships/image" Target="../media/image7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Relationship Id="rId3" Type="http://schemas.openxmlformats.org/officeDocument/2006/relationships/image" Target="../media/image7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Lower </a:t>
            </a:r>
            <a:r>
              <a:rPr lang="en-US" dirty="0"/>
              <a:t>B</a:t>
            </a:r>
            <a:r>
              <a:rPr lang="en-US" dirty="0" smtClean="0"/>
              <a:t>ound for Graph </a:t>
            </a:r>
            <a:r>
              <a:rPr lang="en-US" dirty="0"/>
              <a:t>E</a:t>
            </a:r>
            <a:r>
              <a:rPr lang="en-US" dirty="0" smtClean="0"/>
              <a:t>xploration by a Warm of Oblivious </a:t>
            </a:r>
            <a:r>
              <a:rPr lang="en-US" dirty="0"/>
              <a:t>R</a:t>
            </a:r>
            <a:r>
              <a:rPr lang="en-US" dirty="0" smtClean="0"/>
              <a:t>obots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89643" y="3886200"/>
            <a:ext cx="8384556" cy="17526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Stéphane</a:t>
            </a:r>
            <a:r>
              <a:rPr lang="en-US" dirty="0" smtClean="0"/>
              <a:t> Devismes</a:t>
            </a:r>
          </a:p>
          <a:p>
            <a:r>
              <a:rPr lang="en-US" dirty="0" smtClean="0"/>
              <a:t>Joint work with: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Anissa</a:t>
            </a:r>
            <a:r>
              <a:rPr lang="en-US" dirty="0" smtClean="0"/>
              <a:t> </a:t>
            </a:r>
            <a:r>
              <a:rPr lang="en-US" dirty="0" err="1" smtClean="0"/>
              <a:t>Lamani</a:t>
            </a:r>
            <a:r>
              <a:rPr lang="en-US" dirty="0" smtClean="0"/>
              <a:t>, Franck Petit, and </a:t>
            </a:r>
            <a:r>
              <a:rPr lang="en-US" dirty="0" err="1" smtClean="0"/>
              <a:t>Sébastien</a:t>
            </a:r>
            <a:r>
              <a:rPr lang="en-US" dirty="0" smtClean="0"/>
              <a:t> </a:t>
            </a:r>
            <a:r>
              <a:rPr lang="en-US" dirty="0" err="1" smtClean="0"/>
              <a:t>Tixeuil</a:t>
            </a:r>
            <a:endParaRPr lang="en-US" dirty="0"/>
          </a:p>
        </p:txBody>
      </p:sp>
      <p:pic>
        <p:nvPicPr>
          <p:cNvPr id="4" name="Image 3" descr="verima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0824" y="5888716"/>
            <a:ext cx="1220412" cy="875012"/>
          </a:xfrm>
          <a:prstGeom prst="rect">
            <a:avLst/>
          </a:prstGeom>
        </p:spPr>
      </p:pic>
      <p:pic>
        <p:nvPicPr>
          <p:cNvPr id="5" name="Image 4" descr="ug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1554" y="5879470"/>
            <a:ext cx="1220411" cy="790940"/>
          </a:xfrm>
          <a:prstGeom prst="rect">
            <a:avLst/>
          </a:prstGeom>
        </p:spPr>
      </p:pic>
      <p:pic>
        <p:nvPicPr>
          <p:cNvPr id="6" name="Image 5" descr="lip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00" y="5871245"/>
            <a:ext cx="860719" cy="807752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58562" y="5937190"/>
            <a:ext cx="1270975" cy="853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488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(Terminating) Exploration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Deterministic version: </a:t>
            </a:r>
            <a:r>
              <a:rPr lang="en-US" dirty="0" smtClean="0"/>
              <a:t>starting from any </a:t>
            </a:r>
            <a:r>
              <a:rPr lang="en-US" dirty="0" err="1" smtClean="0"/>
              <a:t>towerless</a:t>
            </a:r>
            <a:endParaRPr lang="en-US" dirty="0" smtClean="0"/>
          </a:p>
          <a:p>
            <a:pPr lvl="1"/>
            <a:r>
              <a:rPr lang="en-US" dirty="0">
                <a:solidFill>
                  <a:schemeClr val="accent1"/>
                </a:solidFill>
              </a:rPr>
              <a:t>Exploration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Each node must be visited by at least one robot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Termination</a:t>
            </a:r>
            <a:r>
              <a:rPr lang="en-US" dirty="0"/>
              <a:t>:</a:t>
            </a:r>
            <a:br>
              <a:rPr lang="en-US" dirty="0"/>
            </a:br>
            <a:r>
              <a:rPr lang="en-US" i="1" dirty="0" smtClean="0"/>
              <a:t>Within finite time</a:t>
            </a:r>
            <a:r>
              <a:rPr lang="en-US" dirty="0" smtClean="0"/>
              <a:t>, </a:t>
            </a:r>
            <a:r>
              <a:rPr lang="en-US" dirty="0"/>
              <a:t>every robot stays </a:t>
            </a:r>
            <a:r>
              <a:rPr lang="en-US" dirty="0" smtClean="0"/>
              <a:t>idle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Probabilistic version (Las Vegas): </a:t>
            </a:r>
            <a:r>
              <a:rPr lang="en-US" dirty="0" smtClean="0"/>
              <a:t>termination </a:t>
            </a:r>
            <a:r>
              <a:rPr lang="en-US" i="1" dirty="0" smtClean="0"/>
              <a:t>with probability one</a:t>
            </a:r>
          </a:p>
          <a:p>
            <a:pPr lvl="1"/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15/11/2017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MoRoVer: Mobile Robots and Verification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7DA2-D369-C846-8D90-70214C9B089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333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96670"/>
          </a:xfrm>
        </p:spPr>
        <p:txBody>
          <a:bodyPr/>
          <a:lstStyle/>
          <a:p>
            <a:r>
              <a:rPr lang="fr-FR" b="1" i="1" dirty="0" err="1"/>
              <a:t>What</a:t>
            </a:r>
            <a:r>
              <a:rPr lang="fr-FR" b="1" i="1" dirty="0"/>
              <a:t> </a:t>
            </a:r>
            <a:r>
              <a:rPr lang="fr-FR" b="1" i="1" dirty="0" err="1"/>
              <a:t>is</a:t>
            </a:r>
            <a:r>
              <a:rPr lang="fr-FR" b="1" i="1" dirty="0"/>
              <a:t> the minimal </a:t>
            </a:r>
            <a:r>
              <a:rPr lang="fr-FR" b="1" i="1" dirty="0" err="1"/>
              <a:t>number</a:t>
            </a:r>
            <a:r>
              <a:rPr lang="fr-FR" b="1" i="1" dirty="0"/>
              <a:t> of </a:t>
            </a:r>
            <a:r>
              <a:rPr lang="fr-FR" b="1" i="1" dirty="0" smtClean="0"/>
              <a:t>robots K </a:t>
            </a:r>
            <a:r>
              <a:rPr lang="fr-FR" b="1" i="1" dirty="0" err="1" smtClean="0"/>
              <a:t>necessary</a:t>
            </a:r>
            <a:r>
              <a:rPr lang="fr-FR" b="1" i="1" dirty="0" smtClean="0"/>
              <a:t> </a:t>
            </a:r>
            <a:r>
              <a:rPr lang="fr-FR" b="1" i="1" dirty="0"/>
              <a:t>to explore a </a:t>
            </a:r>
            <a:r>
              <a:rPr lang="fr-FR" b="1" i="1" dirty="0" smtClean="0"/>
              <a:t>graph of size n &gt; K?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15/11/2017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MoRoVer: Mobile Robots and Verification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7DA2-D369-C846-8D90-70214C9B089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66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96670"/>
          </a:xfrm>
        </p:spPr>
        <p:txBody>
          <a:bodyPr/>
          <a:lstStyle/>
          <a:p>
            <a:r>
              <a:rPr lang="fr-FR" b="1" i="1" dirty="0" err="1"/>
              <a:t>What</a:t>
            </a:r>
            <a:r>
              <a:rPr lang="fr-FR" b="1" i="1" dirty="0"/>
              <a:t> </a:t>
            </a:r>
            <a:r>
              <a:rPr lang="fr-FR" b="1" i="1" dirty="0" err="1"/>
              <a:t>is</a:t>
            </a:r>
            <a:r>
              <a:rPr lang="fr-FR" b="1" i="1" dirty="0"/>
              <a:t> the minimal </a:t>
            </a:r>
            <a:r>
              <a:rPr lang="fr-FR" b="1" i="1" dirty="0" err="1"/>
              <a:t>number</a:t>
            </a:r>
            <a:r>
              <a:rPr lang="fr-FR" b="1" i="1" dirty="0"/>
              <a:t> of robots K </a:t>
            </a:r>
            <a:r>
              <a:rPr lang="fr-FR" b="1" i="1" dirty="0" err="1"/>
              <a:t>necessary</a:t>
            </a:r>
            <a:r>
              <a:rPr lang="fr-FR" b="1" i="1" dirty="0"/>
              <a:t> to explore a graph of size n &gt; K?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15/11/2017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MoRoVer: Mobile Robots and Verification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7DA2-D369-C846-8D90-70214C9B0896}" type="slidenum">
              <a:rPr lang="en-US" smtClean="0"/>
              <a:t>12</a:t>
            </a:fld>
            <a:endParaRPr lang="en-US"/>
          </a:p>
        </p:txBody>
      </p:sp>
      <p:sp>
        <p:nvSpPr>
          <p:cNvPr id="7" name="ZoneTexte 6"/>
          <p:cNvSpPr txBox="1"/>
          <p:nvPr/>
        </p:nvSpPr>
        <p:spPr>
          <a:xfrm>
            <a:off x="4557900" y="3440694"/>
            <a:ext cx="395192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Termination Detection</a:t>
            </a:r>
            <a:endParaRPr lang="en-US" sz="3200" dirty="0"/>
          </a:p>
        </p:txBody>
      </p:sp>
      <p:sp>
        <p:nvSpPr>
          <p:cNvPr id="8" name="ZoneTexte 7"/>
          <p:cNvSpPr txBox="1"/>
          <p:nvPr/>
        </p:nvSpPr>
        <p:spPr>
          <a:xfrm>
            <a:off x="601570" y="5172855"/>
            <a:ext cx="299432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Oblivious Robots</a:t>
            </a:r>
            <a:endParaRPr lang="en-US" sz="3200" dirty="0"/>
          </a:p>
        </p:txBody>
      </p:sp>
      <p:sp>
        <p:nvSpPr>
          <p:cNvPr id="9" name="ZoneTexte 8"/>
          <p:cNvSpPr txBox="1"/>
          <p:nvPr/>
        </p:nvSpPr>
        <p:spPr>
          <a:xfrm>
            <a:off x="4828073" y="4678862"/>
            <a:ext cx="341852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Need to use </a:t>
            </a:r>
          </a:p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configurations as </a:t>
            </a:r>
          </a:p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an implicit memory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11" name="Connecteur droit avec flèche 10"/>
          <p:cNvCxnSpPr>
            <a:stCxn id="7" idx="2"/>
            <a:endCxn id="9" idx="0"/>
          </p:cNvCxnSpPr>
          <p:nvPr/>
        </p:nvCxnSpPr>
        <p:spPr>
          <a:xfrm>
            <a:off x="6533862" y="4025470"/>
            <a:ext cx="3473" cy="6533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>
            <a:stCxn id="8" idx="3"/>
            <a:endCxn id="9" idx="1"/>
          </p:cNvCxnSpPr>
          <p:nvPr/>
        </p:nvCxnSpPr>
        <p:spPr>
          <a:xfrm flipV="1">
            <a:off x="3595899" y="5463692"/>
            <a:ext cx="1232174" cy="15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2842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result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b="1" dirty="0" smtClean="0"/>
              <a:t>Theorem:</a:t>
            </a:r>
            <a:r>
              <a:rPr lang="en-US" dirty="0" smtClean="0"/>
              <a:t> Terminating (</a:t>
            </a:r>
            <a:r>
              <a:rPr lang="en-US" dirty="0"/>
              <a:t>p</a:t>
            </a:r>
            <a:r>
              <a:rPr lang="en-US" dirty="0" smtClean="0"/>
              <a:t>robabilistic </a:t>
            </a:r>
            <a:r>
              <a:rPr lang="en-US" dirty="0"/>
              <a:t>or deterministic) </a:t>
            </a:r>
            <a:r>
              <a:rPr lang="en-US" dirty="0" smtClean="0"/>
              <a:t>exploration with </a:t>
            </a:r>
            <a:r>
              <a:rPr lang="en-US" b="1" i="1" dirty="0"/>
              <a:t>K</a:t>
            </a:r>
            <a:r>
              <a:rPr lang="en-US" dirty="0" smtClean="0"/>
              <a:t> </a:t>
            </a:r>
            <a:r>
              <a:rPr lang="en-US" dirty="0"/>
              <a:t>robots </a:t>
            </a:r>
            <a:r>
              <a:rPr lang="en-US" dirty="0" smtClean="0"/>
              <a:t>on </a:t>
            </a:r>
            <a:r>
              <a:rPr lang="en-US" dirty="0"/>
              <a:t>a graph of </a:t>
            </a:r>
            <a:r>
              <a:rPr lang="en-US" dirty="0" smtClean="0"/>
              <a:t>n&gt;</a:t>
            </a:r>
            <a:r>
              <a:rPr lang="en-US" b="1" i="1" dirty="0"/>
              <a:t>K</a:t>
            </a:r>
            <a:r>
              <a:rPr lang="en-US" dirty="0" smtClean="0"/>
              <a:t> nodes </a:t>
            </a:r>
            <a:r>
              <a:rPr lang="en-US" dirty="0"/>
              <a:t>is </a:t>
            </a:r>
            <a:r>
              <a:rPr lang="en-US" dirty="0" smtClean="0"/>
              <a:t>possible only </a:t>
            </a:r>
            <a:r>
              <a:rPr lang="en-US" dirty="0"/>
              <a:t>if </a:t>
            </a:r>
            <a:r>
              <a:rPr lang="en-US" b="1" i="1" dirty="0"/>
              <a:t>K</a:t>
            </a:r>
            <a:r>
              <a:rPr lang="en-US" dirty="0" smtClean="0"/>
              <a:t>&gt;2 and there </a:t>
            </a:r>
            <a:r>
              <a:rPr lang="en-US" dirty="0"/>
              <a:t>exists a </a:t>
            </a:r>
            <a:r>
              <a:rPr lang="en-US" dirty="0" smtClean="0"/>
              <a:t>set 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  <a:r>
              <a:rPr lang="en-US" dirty="0"/>
              <a:t>of at least </a:t>
            </a:r>
            <a:r>
              <a:rPr lang="en-US" dirty="0" smtClean="0"/>
              <a:t>n-</a:t>
            </a:r>
            <a:r>
              <a:rPr lang="en-US" b="1" i="1" dirty="0" smtClean="0"/>
              <a:t>K</a:t>
            </a:r>
            <a:r>
              <a:rPr lang="en-US" dirty="0" smtClean="0"/>
              <a:t>+1 configurations </a:t>
            </a:r>
            <a:r>
              <a:rPr lang="en-US" dirty="0"/>
              <a:t>such </a:t>
            </a:r>
            <a:r>
              <a:rPr lang="en-US" dirty="0" smtClean="0"/>
              <a:t>that:</a:t>
            </a:r>
          </a:p>
          <a:p>
            <a:pPr algn="just"/>
            <a:r>
              <a:rPr lang="en-US" dirty="0" smtClean="0"/>
              <a:t>any </a:t>
            </a:r>
            <a:r>
              <a:rPr lang="en-US" dirty="0"/>
              <a:t>two different configurations in </a:t>
            </a:r>
            <a:r>
              <a:rPr lang="en-US" i="1" dirty="0" smtClean="0"/>
              <a:t>S</a:t>
            </a:r>
            <a:r>
              <a:rPr lang="en-US" dirty="0" smtClean="0"/>
              <a:t> are  </a:t>
            </a:r>
            <a:r>
              <a:rPr lang="en-US" dirty="0">
                <a:solidFill>
                  <a:srgbClr val="FF0000"/>
                </a:solidFill>
              </a:rPr>
              <a:t>distinguishable</a:t>
            </a:r>
            <a:r>
              <a:rPr lang="en-US" dirty="0"/>
              <a:t>, </a:t>
            </a:r>
            <a:r>
              <a:rPr lang="en-US" dirty="0" smtClean="0"/>
              <a:t>and</a:t>
            </a:r>
          </a:p>
          <a:p>
            <a:pPr algn="just"/>
            <a:r>
              <a:rPr lang="en-US" dirty="0" smtClean="0"/>
              <a:t>in </a:t>
            </a:r>
            <a:r>
              <a:rPr lang="en-US" dirty="0"/>
              <a:t>every configuration in </a:t>
            </a:r>
            <a:r>
              <a:rPr lang="en-US" i="1" dirty="0" smtClean="0"/>
              <a:t>S</a:t>
            </a:r>
            <a:r>
              <a:rPr lang="en-US" dirty="0" smtClean="0"/>
              <a:t>, </a:t>
            </a:r>
            <a:r>
              <a:rPr lang="en-US" dirty="0"/>
              <a:t>there is a tower of </a:t>
            </a:r>
            <a:r>
              <a:rPr lang="en-US" dirty="0" smtClean="0"/>
              <a:t>less than </a:t>
            </a:r>
            <a:r>
              <a:rPr lang="en-US" b="1" i="1" dirty="0"/>
              <a:t>K</a:t>
            </a:r>
            <a:r>
              <a:rPr lang="en-US" dirty="0" smtClean="0"/>
              <a:t> </a:t>
            </a:r>
            <a:r>
              <a:rPr lang="en-US" dirty="0"/>
              <a:t>robots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15/11/2017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MoRoVer: Mobile Robots and Verification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7DA2-D369-C846-8D90-70214C9B089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386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Distinguishable Configurations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Two configurations C</a:t>
            </a:r>
            <a:r>
              <a:rPr lang="en-US" baseline="-25000" dirty="0" smtClean="0"/>
              <a:t>1</a:t>
            </a:r>
            <a:r>
              <a:rPr lang="en-US" dirty="0" smtClean="0"/>
              <a:t> and C</a:t>
            </a:r>
            <a:r>
              <a:rPr lang="en-US" baseline="-25000" dirty="0" smtClean="0"/>
              <a:t>2</a:t>
            </a:r>
            <a:r>
              <a:rPr lang="en-US" dirty="0" smtClean="0"/>
              <a:t> are </a:t>
            </a:r>
            <a:r>
              <a:rPr lang="en-US" dirty="0" err="1" smtClean="0">
                <a:solidFill>
                  <a:srgbClr val="FF0000"/>
                </a:solidFill>
              </a:rPr>
              <a:t>indistinguisable</a:t>
            </a:r>
            <a:r>
              <a:rPr lang="en-US" dirty="0" smtClean="0"/>
              <a:t> if there exists an </a:t>
            </a:r>
            <a:r>
              <a:rPr lang="en-US" dirty="0" err="1" smtClean="0"/>
              <a:t>automorphism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 on G = (V,E) such that </a:t>
            </a:r>
          </a:p>
          <a:p>
            <a:pPr marL="0" indent="0" algn="ctr">
              <a:buNone/>
            </a:pPr>
            <a:r>
              <a:rPr lang="en-US" dirty="0" smtClean="0"/>
              <a:t>∀</a:t>
            </a:r>
            <a:r>
              <a:rPr lang="en-US" dirty="0" err="1" smtClean="0"/>
              <a:t>p∈V</a:t>
            </a:r>
            <a:r>
              <a:rPr lang="en-US" dirty="0" smtClean="0"/>
              <a:t>, Multiplicity(C1,p) = Multiplicity(C2,</a:t>
            </a:r>
            <a:r>
              <a:rPr lang="en-US" i="1" dirty="0" smtClean="0"/>
              <a:t>f</a:t>
            </a:r>
            <a:r>
              <a:rPr lang="en-US" dirty="0" smtClean="0"/>
              <a:t>(p))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/>
              <a:t>If C</a:t>
            </a:r>
            <a:r>
              <a:rPr lang="en-US" baseline="-25000" dirty="0"/>
              <a:t>1</a:t>
            </a:r>
            <a:r>
              <a:rPr lang="en-US" dirty="0"/>
              <a:t> and C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smtClean="0"/>
              <a:t>are not indistinguishable, then </a:t>
            </a:r>
          </a:p>
          <a:p>
            <a:pPr marL="0" indent="0" algn="ctr">
              <a:buNone/>
            </a:pPr>
            <a:r>
              <a:rPr lang="en-US" dirty="0" smtClean="0"/>
              <a:t>they are </a:t>
            </a:r>
            <a:r>
              <a:rPr lang="en-US" dirty="0" err="1" smtClean="0">
                <a:solidFill>
                  <a:srgbClr val="FF0000"/>
                </a:solidFill>
              </a:rPr>
              <a:t>distinguisable</a:t>
            </a:r>
            <a:endParaRPr lang="en-US" dirty="0" smtClean="0">
              <a:solidFill>
                <a:srgbClr val="FF0000"/>
              </a:solidFill>
            </a:endParaRPr>
          </a:p>
          <a:p>
            <a:pPr algn="just"/>
            <a:endParaRPr lang="en-US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Automorphism</a:t>
            </a:r>
            <a:r>
              <a:rPr lang="en-US" dirty="0" smtClean="0">
                <a:solidFill>
                  <a:srgbClr val="000000"/>
                </a:solidFill>
              </a:rPr>
              <a:t>: </a:t>
            </a:r>
            <a:r>
              <a:rPr lang="en-US" i="1" dirty="0" smtClean="0">
                <a:solidFill>
                  <a:srgbClr val="000000"/>
                </a:solidFill>
              </a:rPr>
              <a:t>f</a:t>
            </a:r>
            <a:r>
              <a:rPr lang="en-US" dirty="0" smtClean="0">
                <a:solidFill>
                  <a:srgbClr val="000000"/>
                </a:solidFill>
              </a:rPr>
              <a:t>: G → G such that </a:t>
            </a:r>
          </a:p>
          <a:p>
            <a:pPr marL="0" indent="0" algn="ctr">
              <a:buNone/>
            </a:pPr>
            <a:r>
              <a:rPr lang="en-US" dirty="0" smtClean="0"/>
              <a:t>∀</a:t>
            </a:r>
            <a:r>
              <a:rPr lang="en-US" dirty="0" err="1" smtClean="0"/>
              <a:t>p,q∈V</a:t>
            </a:r>
            <a:r>
              <a:rPr lang="en-US" dirty="0" smtClean="0"/>
              <a:t>, {</a:t>
            </a:r>
            <a:r>
              <a:rPr lang="en-US" dirty="0" err="1" smtClean="0"/>
              <a:t>p,q</a:t>
            </a:r>
            <a:r>
              <a:rPr lang="en-US" dirty="0" smtClean="0"/>
              <a:t>}∈E </a:t>
            </a:r>
            <a:r>
              <a:rPr lang="en-US" dirty="0"/>
              <a:t>⟺</a:t>
            </a:r>
            <a:r>
              <a:rPr lang="en-US" dirty="0" smtClean="0"/>
              <a:t> {</a:t>
            </a:r>
            <a:r>
              <a:rPr lang="en-US" i="1" dirty="0" smtClean="0"/>
              <a:t>f</a:t>
            </a:r>
            <a:r>
              <a:rPr lang="en-US" dirty="0" smtClean="0"/>
              <a:t>(p),</a:t>
            </a:r>
            <a:r>
              <a:rPr lang="en-US" dirty="0"/>
              <a:t> </a:t>
            </a:r>
            <a:r>
              <a:rPr lang="en-US" i="1" dirty="0" smtClean="0"/>
              <a:t>f</a:t>
            </a:r>
            <a:r>
              <a:rPr lang="en-US" dirty="0" smtClean="0"/>
              <a:t>(q)}∈E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15/11/2017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MoRoVer: Mobile Robots and Verification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7DA2-D369-C846-8D90-70214C9B089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947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of indistinguishable configurations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15/11/2017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MoRoVer: Mobile Robots and Verification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7DA2-D369-C846-8D90-70214C9B0896}" type="slidenum">
              <a:rPr lang="en-US" smtClean="0"/>
              <a:t>15</a:t>
            </a:fld>
            <a:endParaRPr lang="en-US"/>
          </a:p>
        </p:txBody>
      </p:sp>
      <p:sp>
        <p:nvSpPr>
          <p:cNvPr id="8" name="Ellipse 7"/>
          <p:cNvSpPr/>
          <p:nvPr/>
        </p:nvSpPr>
        <p:spPr>
          <a:xfrm>
            <a:off x="1099126" y="2276950"/>
            <a:ext cx="603226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9" name="Ellipse 8"/>
          <p:cNvSpPr/>
          <p:nvPr/>
        </p:nvSpPr>
        <p:spPr>
          <a:xfrm>
            <a:off x="2071263" y="2277150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3017368" y="2270820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1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cxnSp>
        <p:nvCxnSpPr>
          <p:cNvPr id="11" name="Connecteur droit 10"/>
          <p:cNvCxnSpPr>
            <a:stCxn id="8" idx="6"/>
            <a:endCxn id="9" idx="2"/>
          </p:cNvCxnSpPr>
          <p:nvPr/>
        </p:nvCxnSpPr>
        <p:spPr>
          <a:xfrm>
            <a:off x="1702352" y="2565556"/>
            <a:ext cx="368911" cy="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stCxn id="9" idx="6"/>
            <a:endCxn id="10" idx="2"/>
          </p:cNvCxnSpPr>
          <p:nvPr/>
        </p:nvCxnSpPr>
        <p:spPr>
          <a:xfrm flipV="1">
            <a:off x="2619650" y="2559426"/>
            <a:ext cx="397718" cy="63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Ellipse 12"/>
          <p:cNvSpPr/>
          <p:nvPr/>
        </p:nvSpPr>
        <p:spPr>
          <a:xfrm>
            <a:off x="1099126" y="3958972"/>
            <a:ext cx="603226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4" name="Ellipse 13"/>
          <p:cNvSpPr/>
          <p:nvPr/>
        </p:nvSpPr>
        <p:spPr>
          <a:xfrm>
            <a:off x="2071263" y="3959172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5" name="Ellipse 14"/>
          <p:cNvSpPr/>
          <p:nvPr/>
        </p:nvSpPr>
        <p:spPr>
          <a:xfrm>
            <a:off x="3017368" y="3952842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cxnSp>
        <p:nvCxnSpPr>
          <p:cNvPr id="16" name="Connecteur droit 15"/>
          <p:cNvCxnSpPr>
            <a:stCxn id="13" idx="6"/>
            <a:endCxn id="14" idx="2"/>
          </p:cNvCxnSpPr>
          <p:nvPr/>
        </p:nvCxnSpPr>
        <p:spPr>
          <a:xfrm>
            <a:off x="1702352" y="4247578"/>
            <a:ext cx="368911" cy="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stCxn id="14" idx="6"/>
            <a:endCxn id="15" idx="2"/>
          </p:cNvCxnSpPr>
          <p:nvPr/>
        </p:nvCxnSpPr>
        <p:spPr>
          <a:xfrm flipV="1">
            <a:off x="2619650" y="4241448"/>
            <a:ext cx="397718" cy="63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1099126" y="3114834"/>
            <a:ext cx="603226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9" name="Ellipse 18"/>
          <p:cNvSpPr/>
          <p:nvPr/>
        </p:nvSpPr>
        <p:spPr>
          <a:xfrm>
            <a:off x="2071263" y="3115034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3017368" y="3108704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cxnSp>
        <p:nvCxnSpPr>
          <p:cNvPr id="21" name="Connecteur droit 20"/>
          <p:cNvCxnSpPr>
            <a:stCxn id="18" idx="6"/>
            <a:endCxn id="19" idx="2"/>
          </p:cNvCxnSpPr>
          <p:nvPr/>
        </p:nvCxnSpPr>
        <p:spPr>
          <a:xfrm>
            <a:off x="1702352" y="3403440"/>
            <a:ext cx="368911" cy="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19" idx="6"/>
            <a:endCxn id="20" idx="2"/>
          </p:cNvCxnSpPr>
          <p:nvPr/>
        </p:nvCxnSpPr>
        <p:spPr>
          <a:xfrm flipV="1">
            <a:off x="2619650" y="3397310"/>
            <a:ext cx="397718" cy="63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>
            <a:stCxn id="8" idx="4"/>
            <a:endCxn id="18" idx="0"/>
          </p:cNvCxnSpPr>
          <p:nvPr/>
        </p:nvCxnSpPr>
        <p:spPr>
          <a:xfrm>
            <a:off x="1400739" y="2854162"/>
            <a:ext cx="0" cy="2606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>
            <a:stCxn id="18" idx="4"/>
            <a:endCxn id="13" idx="0"/>
          </p:cNvCxnSpPr>
          <p:nvPr/>
        </p:nvCxnSpPr>
        <p:spPr>
          <a:xfrm>
            <a:off x="1400739" y="3692046"/>
            <a:ext cx="0" cy="2669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>
            <a:stCxn id="9" idx="4"/>
            <a:endCxn id="19" idx="0"/>
          </p:cNvCxnSpPr>
          <p:nvPr/>
        </p:nvCxnSpPr>
        <p:spPr>
          <a:xfrm>
            <a:off x="2345457" y="2854362"/>
            <a:ext cx="0" cy="2606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stCxn id="19" idx="4"/>
            <a:endCxn id="14" idx="0"/>
          </p:cNvCxnSpPr>
          <p:nvPr/>
        </p:nvCxnSpPr>
        <p:spPr>
          <a:xfrm>
            <a:off x="2345457" y="3692246"/>
            <a:ext cx="0" cy="2669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>
            <a:stCxn id="20" idx="4"/>
            <a:endCxn id="15" idx="0"/>
          </p:cNvCxnSpPr>
          <p:nvPr/>
        </p:nvCxnSpPr>
        <p:spPr>
          <a:xfrm>
            <a:off x="3291562" y="3685916"/>
            <a:ext cx="0" cy="2669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>
            <a:stCxn id="10" idx="4"/>
            <a:endCxn id="20" idx="0"/>
          </p:cNvCxnSpPr>
          <p:nvPr/>
        </p:nvCxnSpPr>
        <p:spPr>
          <a:xfrm>
            <a:off x="3291562" y="2848032"/>
            <a:ext cx="0" cy="2606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ZoneTexte 49"/>
          <p:cNvSpPr txBox="1"/>
          <p:nvPr/>
        </p:nvSpPr>
        <p:spPr>
          <a:xfrm>
            <a:off x="876975" y="2071197"/>
            <a:ext cx="295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1845855" y="2072417"/>
            <a:ext cx="30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2814735" y="2073637"/>
            <a:ext cx="282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878175" y="2949261"/>
            <a:ext cx="30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1847055" y="2950481"/>
            <a:ext cx="299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2815935" y="2951701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56" name="ZoneTexte 55"/>
          <p:cNvSpPr txBox="1"/>
          <p:nvPr/>
        </p:nvSpPr>
        <p:spPr>
          <a:xfrm>
            <a:off x="879375" y="3797089"/>
            <a:ext cx="293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57" name="ZoneTexte 56"/>
          <p:cNvSpPr txBox="1"/>
          <p:nvPr/>
        </p:nvSpPr>
        <p:spPr>
          <a:xfrm>
            <a:off x="1848255" y="3798309"/>
            <a:ext cx="30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h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8" name="ZoneTexte 57"/>
          <p:cNvSpPr txBox="1"/>
          <p:nvPr/>
        </p:nvSpPr>
        <p:spPr>
          <a:xfrm>
            <a:off x="2817135" y="3799529"/>
            <a:ext cx="237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i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9" name="Ellipse 58"/>
          <p:cNvSpPr/>
          <p:nvPr/>
        </p:nvSpPr>
        <p:spPr>
          <a:xfrm>
            <a:off x="5306869" y="2281141"/>
            <a:ext cx="603226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60" name="Ellipse 59"/>
          <p:cNvSpPr/>
          <p:nvPr/>
        </p:nvSpPr>
        <p:spPr>
          <a:xfrm>
            <a:off x="6279006" y="2281341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61" name="Ellipse 60"/>
          <p:cNvSpPr/>
          <p:nvPr/>
        </p:nvSpPr>
        <p:spPr>
          <a:xfrm>
            <a:off x="7225111" y="2275011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1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cxnSp>
        <p:nvCxnSpPr>
          <p:cNvPr id="62" name="Connecteur droit 61"/>
          <p:cNvCxnSpPr>
            <a:stCxn id="59" idx="6"/>
            <a:endCxn id="60" idx="2"/>
          </p:cNvCxnSpPr>
          <p:nvPr/>
        </p:nvCxnSpPr>
        <p:spPr>
          <a:xfrm>
            <a:off x="5910095" y="2569747"/>
            <a:ext cx="368911" cy="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>
            <a:stCxn id="60" idx="6"/>
            <a:endCxn id="61" idx="2"/>
          </p:cNvCxnSpPr>
          <p:nvPr/>
        </p:nvCxnSpPr>
        <p:spPr>
          <a:xfrm flipV="1">
            <a:off x="6827393" y="2563617"/>
            <a:ext cx="397718" cy="63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Ellipse 63"/>
          <p:cNvSpPr/>
          <p:nvPr/>
        </p:nvSpPr>
        <p:spPr>
          <a:xfrm>
            <a:off x="5306869" y="3963163"/>
            <a:ext cx="603226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5" name="Ellipse 64"/>
          <p:cNvSpPr/>
          <p:nvPr/>
        </p:nvSpPr>
        <p:spPr>
          <a:xfrm>
            <a:off x="6279006" y="3963363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66" name="Ellipse 65"/>
          <p:cNvSpPr/>
          <p:nvPr/>
        </p:nvSpPr>
        <p:spPr>
          <a:xfrm>
            <a:off x="7225111" y="3957033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cxnSp>
        <p:nvCxnSpPr>
          <p:cNvPr id="67" name="Connecteur droit 66"/>
          <p:cNvCxnSpPr>
            <a:stCxn id="64" idx="6"/>
            <a:endCxn id="65" idx="2"/>
          </p:cNvCxnSpPr>
          <p:nvPr/>
        </p:nvCxnSpPr>
        <p:spPr>
          <a:xfrm>
            <a:off x="5910095" y="4251769"/>
            <a:ext cx="368911" cy="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/>
          <p:cNvCxnSpPr>
            <a:stCxn id="65" idx="6"/>
            <a:endCxn id="66" idx="2"/>
          </p:cNvCxnSpPr>
          <p:nvPr/>
        </p:nvCxnSpPr>
        <p:spPr>
          <a:xfrm flipV="1">
            <a:off x="6827393" y="4245639"/>
            <a:ext cx="397718" cy="63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Ellipse 68"/>
          <p:cNvSpPr/>
          <p:nvPr/>
        </p:nvSpPr>
        <p:spPr>
          <a:xfrm>
            <a:off x="5306869" y="3119025"/>
            <a:ext cx="603226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70" name="Ellipse 69"/>
          <p:cNvSpPr/>
          <p:nvPr/>
        </p:nvSpPr>
        <p:spPr>
          <a:xfrm>
            <a:off x="6279006" y="3119225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71" name="Ellipse 70"/>
          <p:cNvSpPr/>
          <p:nvPr/>
        </p:nvSpPr>
        <p:spPr>
          <a:xfrm>
            <a:off x="7225111" y="3112895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72" name="Connecteur droit 71"/>
          <p:cNvCxnSpPr>
            <a:stCxn id="69" idx="6"/>
            <a:endCxn id="70" idx="2"/>
          </p:cNvCxnSpPr>
          <p:nvPr/>
        </p:nvCxnSpPr>
        <p:spPr>
          <a:xfrm>
            <a:off x="5910095" y="3407631"/>
            <a:ext cx="368911" cy="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>
            <a:stCxn id="70" idx="6"/>
            <a:endCxn id="71" idx="2"/>
          </p:cNvCxnSpPr>
          <p:nvPr/>
        </p:nvCxnSpPr>
        <p:spPr>
          <a:xfrm flipV="1">
            <a:off x="6827393" y="3401501"/>
            <a:ext cx="397718" cy="63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73"/>
          <p:cNvCxnSpPr>
            <a:stCxn id="59" idx="4"/>
            <a:endCxn id="69" idx="0"/>
          </p:cNvCxnSpPr>
          <p:nvPr/>
        </p:nvCxnSpPr>
        <p:spPr>
          <a:xfrm>
            <a:off x="5608482" y="2858353"/>
            <a:ext cx="0" cy="2606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/>
          <p:cNvCxnSpPr>
            <a:stCxn id="69" idx="4"/>
            <a:endCxn id="64" idx="0"/>
          </p:cNvCxnSpPr>
          <p:nvPr/>
        </p:nvCxnSpPr>
        <p:spPr>
          <a:xfrm>
            <a:off x="5608482" y="3696237"/>
            <a:ext cx="0" cy="2669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>
            <a:stCxn id="60" idx="4"/>
            <a:endCxn id="70" idx="0"/>
          </p:cNvCxnSpPr>
          <p:nvPr/>
        </p:nvCxnSpPr>
        <p:spPr>
          <a:xfrm>
            <a:off x="6553200" y="2858553"/>
            <a:ext cx="0" cy="2606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>
            <a:stCxn id="70" idx="4"/>
            <a:endCxn id="65" idx="0"/>
          </p:cNvCxnSpPr>
          <p:nvPr/>
        </p:nvCxnSpPr>
        <p:spPr>
          <a:xfrm>
            <a:off x="6553200" y="3696437"/>
            <a:ext cx="0" cy="2669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77"/>
          <p:cNvCxnSpPr>
            <a:stCxn id="71" idx="4"/>
            <a:endCxn id="66" idx="0"/>
          </p:cNvCxnSpPr>
          <p:nvPr/>
        </p:nvCxnSpPr>
        <p:spPr>
          <a:xfrm>
            <a:off x="7499305" y="3690107"/>
            <a:ext cx="0" cy="2669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>
            <a:stCxn id="61" idx="4"/>
            <a:endCxn id="71" idx="0"/>
          </p:cNvCxnSpPr>
          <p:nvPr/>
        </p:nvCxnSpPr>
        <p:spPr>
          <a:xfrm>
            <a:off x="7499305" y="2852223"/>
            <a:ext cx="0" cy="2606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ZoneTexte 79"/>
          <p:cNvSpPr txBox="1"/>
          <p:nvPr/>
        </p:nvSpPr>
        <p:spPr>
          <a:xfrm>
            <a:off x="4978878" y="2075388"/>
            <a:ext cx="473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0000"/>
                </a:solidFill>
              </a:rPr>
              <a:t>f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dirty="0" err="1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5917518" y="2076608"/>
            <a:ext cx="542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0000"/>
                </a:solidFill>
              </a:rPr>
              <a:t>f</a:t>
            </a:r>
            <a:r>
              <a:rPr lang="en-US" dirty="0" smtClean="0">
                <a:solidFill>
                  <a:srgbClr val="000000"/>
                </a:solidFill>
              </a:rPr>
              <a:t>(h)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6871278" y="2077828"/>
            <a:ext cx="529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0000"/>
                </a:solidFill>
              </a:rPr>
              <a:t>f</a:t>
            </a:r>
            <a:r>
              <a:rPr lang="en-US" dirty="0" smtClean="0">
                <a:solidFill>
                  <a:srgbClr val="000000"/>
                </a:solidFill>
              </a:rPr>
              <a:t>(g)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3" name="ZoneTexte 82"/>
          <p:cNvSpPr txBox="1"/>
          <p:nvPr/>
        </p:nvSpPr>
        <p:spPr>
          <a:xfrm>
            <a:off x="4964958" y="2953452"/>
            <a:ext cx="491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0000"/>
                </a:solidFill>
              </a:rPr>
              <a:t>f</a:t>
            </a:r>
            <a:r>
              <a:rPr lang="en-US" dirty="0" smtClean="0">
                <a:solidFill>
                  <a:srgbClr val="000000"/>
                </a:solidFill>
              </a:rPr>
              <a:t>(f)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4" name="ZoneTexte 83"/>
          <p:cNvSpPr txBox="1"/>
          <p:nvPr/>
        </p:nvSpPr>
        <p:spPr>
          <a:xfrm>
            <a:off x="5903598" y="2954672"/>
            <a:ext cx="535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0000"/>
                </a:solidFill>
              </a:rPr>
              <a:t>f</a:t>
            </a:r>
            <a:r>
              <a:rPr lang="en-US" dirty="0" smtClean="0">
                <a:solidFill>
                  <a:srgbClr val="000000"/>
                </a:solidFill>
              </a:rPr>
              <a:t>(e)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5" name="ZoneTexte 84"/>
          <p:cNvSpPr txBox="1"/>
          <p:nvPr/>
        </p:nvSpPr>
        <p:spPr>
          <a:xfrm>
            <a:off x="6842238" y="2955892"/>
            <a:ext cx="542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0000"/>
                </a:solidFill>
              </a:rPr>
              <a:t>f</a:t>
            </a:r>
            <a:r>
              <a:rPr lang="en-US" dirty="0" smtClean="0">
                <a:solidFill>
                  <a:srgbClr val="000000"/>
                </a:solidFill>
              </a:rPr>
              <a:t>(d)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6" name="ZoneTexte 85"/>
          <p:cNvSpPr txBox="1"/>
          <p:nvPr/>
        </p:nvSpPr>
        <p:spPr>
          <a:xfrm>
            <a:off x="4935918" y="3801280"/>
            <a:ext cx="518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0000"/>
                </a:solidFill>
              </a:rPr>
              <a:t>f</a:t>
            </a:r>
            <a:r>
              <a:rPr lang="en-US" dirty="0" smtClean="0">
                <a:solidFill>
                  <a:srgbClr val="000000"/>
                </a:solidFill>
              </a:rPr>
              <a:t>(c)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7" name="ZoneTexte 86"/>
          <p:cNvSpPr txBox="1"/>
          <p:nvPr/>
        </p:nvSpPr>
        <p:spPr>
          <a:xfrm>
            <a:off x="5889678" y="3802500"/>
            <a:ext cx="542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0000"/>
                </a:solidFill>
              </a:rPr>
              <a:t>f</a:t>
            </a:r>
            <a:r>
              <a:rPr lang="en-US" dirty="0" smtClean="0">
                <a:solidFill>
                  <a:srgbClr val="000000"/>
                </a:solidFill>
              </a:rPr>
              <a:t>(b)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8" name="ZoneTexte 87"/>
          <p:cNvSpPr txBox="1"/>
          <p:nvPr/>
        </p:nvSpPr>
        <p:spPr>
          <a:xfrm>
            <a:off x="6858558" y="3803720"/>
            <a:ext cx="531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0000"/>
                </a:solidFill>
              </a:rPr>
              <a:t>f</a:t>
            </a:r>
            <a:r>
              <a:rPr lang="en-US" dirty="0" smtClean="0">
                <a:solidFill>
                  <a:srgbClr val="000000"/>
                </a:solidFill>
              </a:rPr>
              <a:t>(a)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708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of distinguishable configurations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15/11/2017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MoRoVer: Mobile Robots and Verification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7DA2-D369-C846-8D90-70214C9B0896}" type="slidenum">
              <a:rPr lang="en-US" smtClean="0"/>
              <a:t>16</a:t>
            </a:fld>
            <a:endParaRPr lang="en-US"/>
          </a:p>
        </p:txBody>
      </p:sp>
      <p:sp>
        <p:nvSpPr>
          <p:cNvPr id="8" name="Ellipse 7"/>
          <p:cNvSpPr/>
          <p:nvPr/>
        </p:nvSpPr>
        <p:spPr>
          <a:xfrm>
            <a:off x="1099126" y="2276950"/>
            <a:ext cx="603226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9" name="Ellipse 8"/>
          <p:cNvSpPr/>
          <p:nvPr/>
        </p:nvSpPr>
        <p:spPr>
          <a:xfrm>
            <a:off x="2071263" y="2277150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3017368" y="2270820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1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cxnSp>
        <p:nvCxnSpPr>
          <p:cNvPr id="11" name="Connecteur droit 10"/>
          <p:cNvCxnSpPr>
            <a:stCxn id="8" idx="6"/>
            <a:endCxn id="9" idx="2"/>
          </p:cNvCxnSpPr>
          <p:nvPr/>
        </p:nvCxnSpPr>
        <p:spPr>
          <a:xfrm>
            <a:off x="1702352" y="2565556"/>
            <a:ext cx="368911" cy="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stCxn id="9" idx="6"/>
            <a:endCxn id="10" idx="2"/>
          </p:cNvCxnSpPr>
          <p:nvPr/>
        </p:nvCxnSpPr>
        <p:spPr>
          <a:xfrm flipV="1">
            <a:off x="2619650" y="2559426"/>
            <a:ext cx="397718" cy="63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Ellipse 12"/>
          <p:cNvSpPr/>
          <p:nvPr/>
        </p:nvSpPr>
        <p:spPr>
          <a:xfrm>
            <a:off x="1099126" y="3958972"/>
            <a:ext cx="603226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4" name="Ellipse 13"/>
          <p:cNvSpPr/>
          <p:nvPr/>
        </p:nvSpPr>
        <p:spPr>
          <a:xfrm>
            <a:off x="2071263" y="3959172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5" name="Ellipse 14"/>
          <p:cNvSpPr/>
          <p:nvPr/>
        </p:nvSpPr>
        <p:spPr>
          <a:xfrm>
            <a:off x="3017368" y="3952842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cxnSp>
        <p:nvCxnSpPr>
          <p:cNvPr id="16" name="Connecteur droit 15"/>
          <p:cNvCxnSpPr>
            <a:stCxn id="13" idx="6"/>
            <a:endCxn id="14" idx="2"/>
          </p:cNvCxnSpPr>
          <p:nvPr/>
        </p:nvCxnSpPr>
        <p:spPr>
          <a:xfrm>
            <a:off x="1702352" y="4247578"/>
            <a:ext cx="368911" cy="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stCxn id="14" idx="6"/>
            <a:endCxn id="15" idx="2"/>
          </p:cNvCxnSpPr>
          <p:nvPr/>
        </p:nvCxnSpPr>
        <p:spPr>
          <a:xfrm flipV="1">
            <a:off x="2619650" y="4241448"/>
            <a:ext cx="397718" cy="63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1099126" y="3114834"/>
            <a:ext cx="603226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9" name="Ellipse 18"/>
          <p:cNvSpPr/>
          <p:nvPr/>
        </p:nvSpPr>
        <p:spPr>
          <a:xfrm>
            <a:off x="2071263" y="3115034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3017368" y="3108704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cxnSp>
        <p:nvCxnSpPr>
          <p:cNvPr id="21" name="Connecteur droit 20"/>
          <p:cNvCxnSpPr>
            <a:stCxn id="18" idx="6"/>
            <a:endCxn id="19" idx="2"/>
          </p:cNvCxnSpPr>
          <p:nvPr/>
        </p:nvCxnSpPr>
        <p:spPr>
          <a:xfrm>
            <a:off x="1702352" y="3403440"/>
            <a:ext cx="368911" cy="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19" idx="6"/>
            <a:endCxn id="20" idx="2"/>
          </p:cNvCxnSpPr>
          <p:nvPr/>
        </p:nvCxnSpPr>
        <p:spPr>
          <a:xfrm flipV="1">
            <a:off x="2619650" y="3397310"/>
            <a:ext cx="397718" cy="63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>
            <a:stCxn id="8" idx="4"/>
            <a:endCxn id="18" idx="0"/>
          </p:cNvCxnSpPr>
          <p:nvPr/>
        </p:nvCxnSpPr>
        <p:spPr>
          <a:xfrm>
            <a:off x="1400739" y="2854162"/>
            <a:ext cx="0" cy="2606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>
            <a:stCxn id="18" idx="4"/>
            <a:endCxn id="13" idx="0"/>
          </p:cNvCxnSpPr>
          <p:nvPr/>
        </p:nvCxnSpPr>
        <p:spPr>
          <a:xfrm>
            <a:off x="1400739" y="3692046"/>
            <a:ext cx="0" cy="2669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>
            <a:stCxn id="9" idx="4"/>
            <a:endCxn id="19" idx="0"/>
          </p:cNvCxnSpPr>
          <p:nvPr/>
        </p:nvCxnSpPr>
        <p:spPr>
          <a:xfrm>
            <a:off x="2345457" y="2854362"/>
            <a:ext cx="0" cy="2606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stCxn id="19" idx="4"/>
            <a:endCxn id="14" idx="0"/>
          </p:cNvCxnSpPr>
          <p:nvPr/>
        </p:nvCxnSpPr>
        <p:spPr>
          <a:xfrm>
            <a:off x="2345457" y="3692246"/>
            <a:ext cx="0" cy="2669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>
            <a:stCxn id="20" idx="4"/>
            <a:endCxn id="15" idx="0"/>
          </p:cNvCxnSpPr>
          <p:nvPr/>
        </p:nvCxnSpPr>
        <p:spPr>
          <a:xfrm>
            <a:off x="3291562" y="3685916"/>
            <a:ext cx="0" cy="2669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>
            <a:stCxn id="10" idx="4"/>
            <a:endCxn id="20" idx="0"/>
          </p:cNvCxnSpPr>
          <p:nvPr/>
        </p:nvCxnSpPr>
        <p:spPr>
          <a:xfrm>
            <a:off x="3291562" y="2848032"/>
            <a:ext cx="0" cy="2606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Ellipse 88"/>
          <p:cNvSpPr/>
          <p:nvPr/>
        </p:nvSpPr>
        <p:spPr>
          <a:xfrm>
            <a:off x="5309947" y="2278370"/>
            <a:ext cx="603226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90" name="Ellipse 89"/>
          <p:cNvSpPr/>
          <p:nvPr/>
        </p:nvSpPr>
        <p:spPr>
          <a:xfrm>
            <a:off x="6282084" y="2278570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91" name="Ellipse 90"/>
          <p:cNvSpPr/>
          <p:nvPr/>
        </p:nvSpPr>
        <p:spPr>
          <a:xfrm>
            <a:off x="7228189" y="2272240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92" name="Connecteur droit 91"/>
          <p:cNvCxnSpPr>
            <a:stCxn id="89" idx="6"/>
            <a:endCxn id="90" idx="2"/>
          </p:cNvCxnSpPr>
          <p:nvPr/>
        </p:nvCxnSpPr>
        <p:spPr>
          <a:xfrm>
            <a:off x="5913173" y="2566976"/>
            <a:ext cx="368911" cy="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92"/>
          <p:cNvCxnSpPr>
            <a:stCxn id="90" idx="6"/>
            <a:endCxn id="91" idx="2"/>
          </p:cNvCxnSpPr>
          <p:nvPr/>
        </p:nvCxnSpPr>
        <p:spPr>
          <a:xfrm flipV="1">
            <a:off x="6830471" y="2560846"/>
            <a:ext cx="397718" cy="63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Ellipse 93"/>
          <p:cNvSpPr/>
          <p:nvPr/>
        </p:nvSpPr>
        <p:spPr>
          <a:xfrm>
            <a:off x="5309947" y="3960392"/>
            <a:ext cx="603226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95" name="Ellipse 94"/>
          <p:cNvSpPr/>
          <p:nvPr/>
        </p:nvSpPr>
        <p:spPr>
          <a:xfrm>
            <a:off x="6282084" y="3960592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1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96" name="Ellipse 95"/>
          <p:cNvSpPr/>
          <p:nvPr/>
        </p:nvSpPr>
        <p:spPr>
          <a:xfrm>
            <a:off x="7228189" y="3954262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cxnSp>
        <p:nvCxnSpPr>
          <p:cNvPr id="97" name="Connecteur droit 96"/>
          <p:cNvCxnSpPr>
            <a:stCxn id="94" idx="6"/>
            <a:endCxn id="95" idx="2"/>
          </p:cNvCxnSpPr>
          <p:nvPr/>
        </p:nvCxnSpPr>
        <p:spPr>
          <a:xfrm>
            <a:off x="5913173" y="4248998"/>
            <a:ext cx="368911" cy="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97"/>
          <p:cNvCxnSpPr>
            <a:stCxn id="95" idx="6"/>
            <a:endCxn id="96" idx="2"/>
          </p:cNvCxnSpPr>
          <p:nvPr/>
        </p:nvCxnSpPr>
        <p:spPr>
          <a:xfrm flipV="1">
            <a:off x="6830471" y="4242868"/>
            <a:ext cx="397718" cy="63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Ellipse 98"/>
          <p:cNvSpPr/>
          <p:nvPr/>
        </p:nvSpPr>
        <p:spPr>
          <a:xfrm>
            <a:off x="5309947" y="3116254"/>
            <a:ext cx="603226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00" name="Ellipse 99"/>
          <p:cNvSpPr/>
          <p:nvPr/>
        </p:nvSpPr>
        <p:spPr>
          <a:xfrm>
            <a:off x="6282084" y="3116454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101" name="Ellipse 100"/>
          <p:cNvSpPr/>
          <p:nvPr/>
        </p:nvSpPr>
        <p:spPr>
          <a:xfrm>
            <a:off x="7228189" y="3110124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cxnSp>
        <p:nvCxnSpPr>
          <p:cNvPr id="102" name="Connecteur droit 101"/>
          <p:cNvCxnSpPr>
            <a:stCxn id="99" idx="6"/>
            <a:endCxn id="100" idx="2"/>
          </p:cNvCxnSpPr>
          <p:nvPr/>
        </p:nvCxnSpPr>
        <p:spPr>
          <a:xfrm>
            <a:off x="5913173" y="3404860"/>
            <a:ext cx="368911" cy="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Connecteur droit 102"/>
          <p:cNvCxnSpPr>
            <a:stCxn id="100" idx="6"/>
            <a:endCxn id="101" idx="2"/>
          </p:cNvCxnSpPr>
          <p:nvPr/>
        </p:nvCxnSpPr>
        <p:spPr>
          <a:xfrm flipV="1">
            <a:off x="6830471" y="3398730"/>
            <a:ext cx="397718" cy="63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Connecteur droit 103"/>
          <p:cNvCxnSpPr>
            <a:stCxn id="89" idx="4"/>
            <a:endCxn id="99" idx="0"/>
          </p:cNvCxnSpPr>
          <p:nvPr/>
        </p:nvCxnSpPr>
        <p:spPr>
          <a:xfrm>
            <a:off x="5611560" y="2855582"/>
            <a:ext cx="0" cy="2606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Connecteur droit 104"/>
          <p:cNvCxnSpPr>
            <a:stCxn id="99" idx="4"/>
            <a:endCxn id="94" idx="0"/>
          </p:cNvCxnSpPr>
          <p:nvPr/>
        </p:nvCxnSpPr>
        <p:spPr>
          <a:xfrm>
            <a:off x="5611560" y="3693466"/>
            <a:ext cx="0" cy="2669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Connecteur droit 105"/>
          <p:cNvCxnSpPr>
            <a:stCxn id="90" idx="4"/>
            <a:endCxn id="100" idx="0"/>
          </p:cNvCxnSpPr>
          <p:nvPr/>
        </p:nvCxnSpPr>
        <p:spPr>
          <a:xfrm>
            <a:off x="6556278" y="2855782"/>
            <a:ext cx="0" cy="2606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Connecteur droit 106"/>
          <p:cNvCxnSpPr>
            <a:stCxn id="100" idx="4"/>
            <a:endCxn id="95" idx="0"/>
          </p:cNvCxnSpPr>
          <p:nvPr/>
        </p:nvCxnSpPr>
        <p:spPr>
          <a:xfrm>
            <a:off x="6556278" y="3693666"/>
            <a:ext cx="0" cy="2669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Connecteur droit 107"/>
          <p:cNvCxnSpPr>
            <a:stCxn id="101" idx="4"/>
            <a:endCxn id="96" idx="0"/>
          </p:cNvCxnSpPr>
          <p:nvPr/>
        </p:nvCxnSpPr>
        <p:spPr>
          <a:xfrm>
            <a:off x="7502383" y="3687336"/>
            <a:ext cx="0" cy="2669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Connecteur droit 108"/>
          <p:cNvCxnSpPr>
            <a:stCxn id="91" idx="4"/>
            <a:endCxn id="101" idx="0"/>
          </p:cNvCxnSpPr>
          <p:nvPr/>
        </p:nvCxnSpPr>
        <p:spPr>
          <a:xfrm>
            <a:off x="7502383" y="2849452"/>
            <a:ext cx="0" cy="2606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5690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 1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E = C</a:t>
            </a:r>
            <a:r>
              <a:rPr lang="en-US" baseline="-25000" dirty="0" smtClean="0"/>
              <a:t>1</a:t>
            </a:r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 …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x</a:t>
            </a:r>
            <a:r>
              <a:rPr lang="en-US" dirty="0" smtClean="0"/>
              <a:t> be a factor of execution</a:t>
            </a:r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’ is indistinguishable from C</a:t>
            </a:r>
            <a:r>
              <a:rPr lang="en-US" baseline="-25000" dirty="0" smtClean="0">
                <a:solidFill>
                  <a:srgbClr val="FF0000"/>
                </a:solidFill>
              </a:rPr>
              <a:t>1 </a:t>
            </a:r>
            <a:r>
              <a:rPr lang="en-US" dirty="0" smtClean="0">
                <a:solidFill>
                  <a:srgbClr val="FF0000"/>
                </a:solidFill>
              </a:rPr>
              <a:t>by the </a:t>
            </a:r>
            <a:r>
              <a:rPr lang="en-US" dirty="0" err="1" smtClean="0">
                <a:solidFill>
                  <a:srgbClr val="FF0000"/>
                </a:solidFill>
              </a:rPr>
              <a:t>automorphism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then</a:t>
            </a:r>
          </a:p>
          <a:p>
            <a:pPr lvl="1"/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’</a:t>
            </a:r>
            <a:r>
              <a:rPr lang="en-US" i="1" dirty="0" smtClean="0"/>
              <a:t> </a:t>
            </a:r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’ …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x</a:t>
            </a:r>
            <a:r>
              <a:rPr lang="en-US" dirty="0" smtClean="0"/>
              <a:t>’ is a factor of execution such </a:t>
            </a:r>
            <a:r>
              <a:rPr lang="en-US" dirty="0"/>
              <a:t>that </a:t>
            </a:r>
            <a:r>
              <a:rPr lang="en-US" dirty="0" smtClean="0"/>
              <a:t>∀</a:t>
            </a:r>
            <a:r>
              <a:rPr lang="en-US" dirty="0" err="1"/>
              <a:t>i</a:t>
            </a:r>
            <a:r>
              <a:rPr lang="en-US" dirty="0" smtClean="0"/>
              <a:t>∈ [1..x], </a:t>
            </a:r>
            <a:r>
              <a:rPr lang="en-US" dirty="0" err="1" smtClean="0">
                <a:solidFill>
                  <a:srgbClr val="FF0000"/>
                </a:solidFill>
              </a:rPr>
              <a:t>C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and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’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are indistinguishable by 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</a:p>
          <a:p>
            <a:pPr lvl="1"/>
            <a:endParaRPr lang="en-US" baseline="-250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15/11/2017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MoRoVer: Mobile Robots and Verification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7DA2-D369-C846-8D90-70214C9B089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824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 of the property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15/11/2017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MoRoVer: Mobile Robots and Verification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7DA2-D369-C846-8D90-70214C9B0896}" type="slidenum">
              <a:rPr lang="en-US" smtClean="0"/>
              <a:t>18</a:t>
            </a:fld>
            <a:endParaRPr lang="en-US"/>
          </a:p>
        </p:txBody>
      </p:sp>
      <p:sp>
        <p:nvSpPr>
          <p:cNvPr id="7" name="Ellipse 6"/>
          <p:cNvSpPr>
            <a:spLocks noChangeAspect="1"/>
          </p:cNvSpPr>
          <p:nvPr/>
        </p:nvSpPr>
        <p:spPr>
          <a:xfrm>
            <a:off x="494124" y="1503801"/>
            <a:ext cx="417549" cy="39954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8" name="Ellipse 7"/>
          <p:cNvSpPr>
            <a:spLocks noChangeAspect="1"/>
          </p:cNvSpPr>
          <p:nvPr/>
        </p:nvSpPr>
        <p:spPr>
          <a:xfrm>
            <a:off x="1466260" y="1504001"/>
            <a:ext cx="379594" cy="39954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9" name="Ellipse 8"/>
          <p:cNvSpPr>
            <a:spLocks noChangeAspect="1"/>
          </p:cNvSpPr>
          <p:nvPr/>
        </p:nvSpPr>
        <p:spPr>
          <a:xfrm>
            <a:off x="2412365" y="1497671"/>
            <a:ext cx="379594" cy="399544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1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12" name="Ellipse 11"/>
          <p:cNvSpPr>
            <a:spLocks noChangeAspect="1"/>
          </p:cNvSpPr>
          <p:nvPr/>
        </p:nvSpPr>
        <p:spPr>
          <a:xfrm>
            <a:off x="494124" y="3185823"/>
            <a:ext cx="417549" cy="39954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3" name="Ellipse 12"/>
          <p:cNvSpPr>
            <a:spLocks noChangeAspect="1"/>
          </p:cNvSpPr>
          <p:nvPr/>
        </p:nvSpPr>
        <p:spPr>
          <a:xfrm>
            <a:off x="1466260" y="3186023"/>
            <a:ext cx="379594" cy="39954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4" name="Ellipse 13"/>
          <p:cNvSpPr>
            <a:spLocks noChangeAspect="1"/>
          </p:cNvSpPr>
          <p:nvPr/>
        </p:nvSpPr>
        <p:spPr>
          <a:xfrm>
            <a:off x="2412365" y="3179693"/>
            <a:ext cx="379594" cy="39954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7" name="Ellipse 16"/>
          <p:cNvSpPr>
            <a:spLocks noChangeAspect="1"/>
          </p:cNvSpPr>
          <p:nvPr/>
        </p:nvSpPr>
        <p:spPr>
          <a:xfrm>
            <a:off x="494124" y="2341685"/>
            <a:ext cx="417549" cy="39954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8" name="Ellipse 17"/>
          <p:cNvSpPr>
            <a:spLocks noChangeAspect="1"/>
          </p:cNvSpPr>
          <p:nvPr/>
        </p:nvSpPr>
        <p:spPr>
          <a:xfrm>
            <a:off x="1466260" y="2341885"/>
            <a:ext cx="379594" cy="39954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19" name="Ellipse 18"/>
          <p:cNvSpPr>
            <a:spLocks noChangeAspect="1"/>
          </p:cNvSpPr>
          <p:nvPr/>
        </p:nvSpPr>
        <p:spPr>
          <a:xfrm>
            <a:off x="2412365" y="2335555"/>
            <a:ext cx="379594" cy="39954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28" name="ZoneTexte 27"/>
          <p:cNvSpPr txBox="1">
            <a:spLocks noChangeAspect="1"/>
          </p:cNvSpPr>
          <p:nvPr/>
        </p:nvSpPr>
        <p:spPr>
          <a:xfrm>
            <a:off x="271973" y="1298048"/>
            <a:ext cx="204360" cy="25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" name="ZoneTexte 28"/>
          <p:cNvSpPr txBox="1">
            <a:spLocks noChangeAspect="1"/>
          </p:cNvSpPr>
          <p:nvPr/>
        </p:nvSpPr>
        <p:spPr>
          <a:xfrm>
            <a:off x="1240852" y="1299268"/>
            <a:ext cx="211774" cy="25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30" name="ZoneTexte 29"/>
          <p:cNvSpPr txBox="1">
            <a:spLocks noChangeAspect="1"/>
          </p:cNvSpPr>
          <p:nvPr/>
        </p:nvSpPr>
        <p:spPr>
          <a:xfrm>
            <a:off x="2209733" y="1300488"/>
            <a:ext cx="195392" cy="25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1" name="ZoneTexte 30"/>
          <p:cNvSpPr txBox="1">
            <a:spLocks noChangeAspect="1"/>
          </p:cNvSpPr>
          <p:nvPr/>
        </p:nvSpPr>
        <p:spPr>
          <a:xfrm>
            <a:off x="273172" y="2176112"/>
            <a:ext cx="211774" cy="25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32" name="ZoneTexte 31"/>
          <p:cNvSpPr txBox="1">
            <a:spLocks noChangeAspect="1"/>
          </p:cNvSpPr>
          <p:nvPr/>
        </p:nvSpPr>
        <p:spPr>
          <a:xfrm>
            <a:off x="1242053" y="2177332"/>
            <a:ext cx="207329" cy="25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3" name="ZoneTexte 32"/>
          <p:cNvSpPr txBox="1">
            <a:spLocks noChangeAspect="1"/>
          </p:cNvSpPr>
          <p:nvPr/>
        </p:nvSpPr>
        <p:spPr>
          <a:xfrm>
            <a:off x="2210934" y="2178552"/>
            <a:ext cx="181087" cy="25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34" name="ZoneTexte 33"/>
          <p:cNvSpPr txBox="1">
            <a:spLocks noChangeAspect="1"/>
          </p:cNvSpPr>
          <p:nvPr/>
        </p:nvSpPr>
        <p:spPr>
          <a:xfrm>
            <a:off x="274373" y="3023940"/>
            <a:ext cx="203037" cy="25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35" name="ZoneTexte 34"/>
          <p:cNvSpPr txBox="1">
            <a:spLocks noChangeAspect="1"/>
          </p:cNvSpPr>
          <p:nvPr/>
        </p:nvSpPr>
        <p:spPr>
          <a:xfrm>
            <a:off x="1243252" y="3025160"/>
            <a:ext cx="211774" cy="25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h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6" name="ZoneTexte 35"/>
          <p:cNvSpPr txBox="1">
            <a:spLocks noChangeAspect="1"/>
          </p:cNvSpPr>
          <p:nvPr/>
        </p:nvSpPr>
        <p:spPr>
          <a:xfrm>
            <a:off x="2212133" y="3026380"/>
            <a:ext cx="164497" cy="25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i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7" name="Ellipse 36"/>
          <p:cNvSpPr>
            <a:spLocks noChangeAspect="1"/>
          </p:cNvSpPr>
          <p:nvPr/>
        </p:nvSpPr>
        <p:spPr>
          <a:xfrm>
            <a:off x="6578762" y="4038078"/>
            <a:ext cx="417549" cy="39954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38" name="Ellipse 37"/>
          <p:cNvSpPr>
            <a:spLocks noChangeAspect="1"/>
          </p:cNvSpPr>
          <p:nvPr/>
        </p:nvSpPr>
        <p:spPr>
          <a:xfrm>
            <a:off x="7550898" y="4038278"/>
            <a:ext cx="379594" cy="39954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39" name="Ellipse 38"/>
          <p:cNvSpPr>
            <a:spLocks noChangeAspect="1"/>
          </p:cNvSpPr>
          <p:nvPr/>
        </p:nvSpPr>
        <p:spPr>
          <a:xfrm>
            <a:off x="8497003" y="4031948"/>
            <a:ext cx="379594" cy="39954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1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42" name="Ellipse 41"/>
          <p:cNvSpPr>
            <a:spLocks noChangeAspect="1"/>
          </p:cNvSpPr>
          <p:nvPr/>
        </p:nvSpPr>
        <p:spPr>
          <a:xfrm>
            <a:off x="6578762" y="5720100"/>
            <a:ext cx="417549" cy="399544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3" name="Ellipse 42"/>
          <p:cNvSpPr>
            <a:spLocks noChangeAspect="1"/>
          </p:cNvSpPr>
          <p:nvPr/>
        </p:nvSpPr>
        <p:spPr>
          <a:xfrm>
            <a:off x="7550898" y="5720300"/>
            <a:ext cx="379594" cy="399544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44" name="Ellipse 43"/>
          <p:cNvSpPr>
            <a:spLocks noChangeAspect="1"/>
          </p:cNvSpPr>
          <p:nvPr/>
        </p:nvSpPr>
        <p:spPr>
          <a:xfrm>
            <a:off x="8497003" y="5713970"/>
            <a:ext cx="379594" cy="39954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7" name="Ellipse 46"/>
          <p:cNvSpPr>
            <a:spLocks noChangeAspect="1"/>
          </p:cNvSpPr>
          <p:nvPr/>
        </p:nvSpPr>
        <p:spPr>
          <a:xfrm>
            <a:off x="6578762" y="4875962"/>
            <a:ext cx="417549" cy="39954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48" name="Ellipse 47"/>
          <p:cNvSpPr>
            <a:spLocks noChangeAspect="1"/>
          </p:cNvSpPr>
          <p:nvPr/>
        </p:nvSpPr>
        <p:spPr>
          <a:xfrm>
            <a:off x="7550898" y="4876162"/>
            <a:ext cx="379594" cy="399544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1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49" name="Ellipse 48"/>
          <p:cNvSpPr>
            <a:spLocks noChangeAspect="1"/>
          </p:cNvSpPr>
          <p:nvPr/>
        </p:nvSpPr>
        <p:spPr>
          <a:xfrm>
            <a:off x="8497003" y="4869832"/>
            <a:ext cx="379594" cy="39954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58" name="ZoneTexte 57"/>
          <p:cNvSpPr txBox="1">
            <a:spLocks noChangeAspect="1"/>
          </p:cNvSpPr>
          <p:nvPr/>
        </p:nvSpPr>
        <p:spPr>
          <a:xfrm>
            <a:off x="6250772" y="3832325"/>
            <a:ext cx="327909" cy="25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0000"/>
                </a:solidFill>
              </a:rPr>
              <a:t>f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dirty="0" err="1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9" name="ZoneTexte 58"/>
          <p:cNvSpPr txBox="1">
            <a:spLocks noChangeAspect="1"/>
          </p:cNvSpPr>
          <p:nvPr/>
        </p:nvSpPr>
        <p:spPr>
          <a:xfrm>
            <a:off x="7189411" y="3833545"/>
            <a:ext cx="375187" cy="25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0000"/>
                </a:solidFill>
              </a:rPr>
              <a:t>f</a:t>
            </a:r>
            <a:r>
              <a:rPr lang="en-US" dirty="0" smtClean="0">
                <a:solidFill>
                  <a:srgbClr val="000000"/>
                </a:solidFill>
              </a:rPr>
              <a:t>(h)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0" name="ZoneTexte 59"/>
          <p:cNvSpPr txBox="1">
            <a:spLocks noChangeAspect="1"/>
          </p:cNvSpPr>
          <p:nvPr/>
        </p:nvSpPr>
        <p:spPr>
          <a:xfrm>
            <a:off x="8143171" y="3834765"/>
            <a:ext cx="366450" cy="25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0000"/>
                </a:solidFill>
              </a:rPr>
              <a:t>f</a:t>
            </a:r>
            <a:r>
              <a:rPr lang="en-US" dirty="0" smtClean="0">
                <a:solidFill>
                  <a:srgbClr val="000000"/>
                </a:solidFill>
              </a:rPr>
              <a:t>(g)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1" name="ZoneTexte 60"/>
          <p:cNvSpPr txBox="1">
            <a:spLocks noChangeAspect="1"/>
          </p:cNvSpPr>
          <p:nvPr/>
        </p:nvSpPr>
        <p:spPr>
          <a:xfrm>
            <a:off x="6236851" y="4710389"/>
            <a:ext cx="340000" cy="25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0000"/>
                </a:solidFill>
              </a:rPr>
              <a:t>f</a:t>
            </a:r>
            <a:r>
              <a:rPr lang="en-US" dirty="0" smtClean="0">
                <a:solidFill>
                  <a:srgbClr val="000000"/>
                </a:solidFill>
              </a:rPr>
              <a:t>(f)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2" name="ZoneTexte 61"/>
          <p:cNvSpPr txBox="1">
            <a:spLocks noChangeAspect="1"/>
          </p:cNvSpPr>
          <p:nvPr/>
        </p:nvSpPr>
        <p:spPr>
          <a:xfrm>
            <a:off x="7175491" y="4711609"/>
            <a:ext cx="370741" cy="25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0000"/>
                </a:solidFill>
              </a:rPr>
              <a:t>f</a:t>
            </a:r>
            <a:r>
              <a:rPr lang="en-US" dirty="0" smtClean="0">
                <a:solidFill>
                  <a:srgbClr val="000000"/>
                </a:solidFill>
              </a:rPr>
              <a:t>(e)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3" name="ZoneTexte 62"/>
          <p:cNvSpPr txBox="1">
            <a:spLocks noChangeAspect="1"/>
          </p:cNvSpPr>
          <p:nvPr/>
        </p:nvSpPr>
        <p:spPr>
          <a:xfrm>
            <a:off x="8114131" y="4712829"/>
            <a:ext cx="375187" cy="25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0000"/>
                </a:solidFill>
              </a:rPr>
              <a:t>f</a:t>
            </a:r>
            <a:r>
              <a:rPr lang="en-US" dirty="0" smtClean="0">
                <a:solidFill>
                  <a:srgbClr val="000000"/>
                </a:solidFill>
              </a:rPr>
              <a:t>(d)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4" name="ZoneTexte 63"/>
          <p:cNvSpPr txBox="1">
            <a:spLocks noChangeAspect="1"/>
          </p:cNvSpPr>
          <p:nvPr/>
        </p:nvSpPr>
        <p:spPr>
          <a:xfrm>
            <a:off x="6207811" y="5558217"/>
            <a:ext cx="358805" cy="25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0000"/>
                </a:solidFill>
              </a:rPr>
              <a:t>f</a:t>
            </a:r>
            <a:r>
              <a:rPr lang="en-US" dirty="0" smtClean="0">
                <a:solidFill>
                  <a:srgbClr val="000000"/>
                </a:solidFill>
              </a:rPr>
              <a:t>(c)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5" name="ZoneTexte 64"/>
          <p:cNvSpPr txBox="1">
            <a:spLocks noChangeAspect="1"/>
          </p:cNvSpPr>
          <p:nvPr/>
        </p:nvSpPr>
        <p:spPr>
          <a:xfrm>
            <a:off x="7161571" y="5559437"/>
            <a:ext cx="375187" cy="25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0000"/>
                </a:solidFill>
              </a:rPr>
              <a:t>f</a:t>
            </a:r>
            <a:r>
              <a:rPr lang="en-US" dirty="0" smtClean="0">
                <a:solidFill>
                  <a:srgbClr val="000000"/>
                </a:solidFill>
              </a:rPr>
              <a:t>(b)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6" name="ZoneTexte 65"/>
          <p:cNvSpPr txBox="1">
            <a:spLocks noChangeAspect="1"/>
          </p:cNvSpPr>
          <p:nvPr/>
        </p:nvSpPr>
        <p:spPr>
          <a:xfrm>
            <a:off x="8130451" y="5560657"/>
            <a:ext cx="367772" cy="25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0000"/>
                </a:solidFill>
              </a:rPr>
              <a:t>f</a:t>
            </a:r>
            <a:r>
              <a:rPr lang="en-US" dirty="0" smtClean="0">
                <a:solidFill>
                  <a:srgbClr val="000000"/>
                </a:solidFill>
              </a:rPr>
              <a:t>(a)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68" name="Connecteur droit 67"/>
          <p:cNvCxnSpPr>
            <a:stCxn id="7" idx="6"/>
            <a:endCxn id="8" idx="2"/>
          </p:cNvCxnSpPr>
          <p:nvPr/>
        </p:nvCxnSpPr>
        <p:spPr>
          <a:xfrm>
            <a:off x="911673" y="1703573"/>
            <a:ext cx="554587" cy="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>
            <a:stCxn id="8" idx="6"/>
            <a:endCxn id="9" idx="2"/>
          </p:cNvCxnSpPr>
          <p:nvPr/>
        </p:nvCxnSpPr>
        <p:spPr>
          <a:xfrm flipV="1">
            <a:off x="1845854" y="1697443"/>
            <a:ext cx="566511" cy="63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71"/>
          <p:cNvCxnSpPr>
            <a:stCxn id="9" idx="4"/>
            <a:endCxn id="19" idx="0"/>
          </p:cNvCxnSpPr>
          <p:nvPr/>
        </p:nvCxnSpPr>
        <p:spPr>
          <a:xfrm>
            <a:off x="2602162" y="1897215"/>
            <a:ext cx="0" cy="4383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/>
          <p:cNvCxnSpPr>
            <a:stCxn id="19" idx="4"/>
            <a:endCxn id="14" idx="0"/>
          </p:cNvCxnSpPr>
          <p:nvPr/>
        </p:nvCxnSpPr>
        <p:spPr>
          <a:xfrm>
            <a:off x="2602162" y="2735099"/>
            <a:ext cx="0" cy="4445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77"/>
          <p:cNvCxnSpPr>
            <a:stCxn id="18" idx="6"/>
            <a:endCxn id="19" idx="2"/>
          </p:cNvCxnSpPr>
          <p:nvPr/>
        </p:nvCxnSpPr>
        <p:spPr>
          <a:xfrm flipV="1">
            <a:off x="1845854" y="2535327"/>
            <a:ext cx="566511" cy="63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80"/>
          <p:cNvCxnSpPr>
            <a:stCxn id="13" idx="6"/>
            <a:endCxn id="14" idx="2"/>
          </p:cNvCxnSpPr>
          <p:nvPr/>
        </p:nvCxnSpPr>
        <p:spPr>
          <a:xfrm flipV="1">
            <a:off x="1845854" y="3379465"/>
            <a:ext cx="566511" cy="63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83"/>
          <p:cNvCxnSpPr>
            <a:stCxn id="8" idx="4"/>
            <a:endCxn id="18" idx="0"/>
          </p:cNvCxnSpPr>
          <p:nvPr/>
        </p:nvCxnSpPr>
        <p:spPr>
          <a:xfrm>
            <a:off x="1656057" y="1903545"/>
            <a:ext cx="0" cy="4383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87"/>
          <p:cNvCxnSpPr>
            <a:stCxn id="18" idx="4"/>
            <a:endCxn id="13" idx="0"/>
          </p:cNvCxnSpPr>
          <p:nvPr/>
        </p:nvCxnSpPr>
        <p:spPr>
          <a:xfrm>
            <a:off x="1656057" y="2741429"/>
            <a:ext cx="0" cy="4445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90"/>
          <p:cNvCxnSpPr>
            <a:stCxn id="7" idx="4"/>
            <a:endCxn id="17" idx="0"/>
          </p:cNvCxnSpPr>
          <p:nvPr/>
        </p:nvCxnSpPr>
        <p:spPr>
          <a:xfrm>
            <a:off x="702899" y="1903345"/>
            <a:ext cx="0" cy="4383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94"/>
          <p:cNvCxnSpPr>
            <a:stCxn id="18" idx="2"/>
            <a:endCxn id="17" idx="6"/>
          </p:cNvCxnSpPr>
          <p:nvPr/>
        </p:nvCxnSpPr>
        <p:spPr>
          <a:xfrm flipH="1" flipV="1">
            <a:off x="911673" y="2541457"/>
            <a:ext cx="554587" cy="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97"/>
          <p:cNvCxnSpPr>
            <a:stCxn id="17" idx="4"/>
            <a:endCxn id="12" idx="0"/>
          </p:cNvCxnSpPr>
          <p:nvPr/>
        </p:nvCxnSpPr>
        <p:spPr>
          <a:xfrm>
            <a:off x="702899" y="2741229"/>
            <a:ext cx="0" cy="4445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Connecteur droit 100"/>
          <p:cNvCxnSpPr>
            <a:stCxn id="13" idx="2"/>
            <a:endCxn id="12" idx="6"/>
          </p:cNvCxnSpPr>
          <p:nvPr/>
        </p:nvCxnSpPr>
        <p:spPr>
          <a:xfrm flipH="1" flipV="1">
            <a:off x="911673" y="3385595"/>
            <a:ext cx="554587" cy="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Connecteur droit 103"/>
          <p:cNvCxnSpPr>
            <a:stCxn id="37" idx="4"/>
            <a:endCxn id="47" idx="0"/>
          </p:cNvCxnSpPr>
          <p:nvPr/>
        </p:nvCxnSpPr>
        <p:spPr>
          <a:xfrm>
            <a:off x="6787537" y="4437622"/>
            <a:ext cx="0" cy="4383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Connecteur droit 106"/>
          <p:cNvCxnSpPr>
            <a:stCxn id="47" idx="4"/>
            <a:endCxn id="42" idx="0"/>
          </p:cNvCxnSpPr>
          <p:nvPr/>
        </p:nvCxnSpPr>
        <p:spPr>
          <a:xfrm>
            <a:off x="6787537" y="5275506"/>
            <a:ext cx="0" cy="4445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Connecteur droit 109"/>
          <p:cNvCxnSpPr>
            <a:stCxn id="38" idx="4"/>
            <a:endCxn id="48" idx="0"/>
          </p:cNvCxnSpPr>
          <p:nvPr/>
        </p:nvCxnSpPr>
        <p:spPr>
          <a:xfrm>
            <a:off x="7740695" y="4437822"/>
            <a:ext cx="0" cy="4383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Connecteur droit 112"/>
          <p:cNvCxnSpPr>
            <a:stCxn id="48" idx="4"/>
            <a:endCxn id="43" idx="0"/>
          </p:cNvCxnSpPr>
          <p:nvPr/>
        </p:nvCxnSpPr>
        <p:spPr>
          <a:xfrm>
            <a:off x="7740695" y="5275706"/>
            <a:ext cx="0" cy="4445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Connecteur droit 115"/>
          <p:cNvCxnSpPr>
            <a:stCxn id="49" idx="4"/>
            <a:endCxn id="44" idx="0"/>
          </p:cNvCxnSpPr>
          <p:nvPr/>
        </p:nvCxnSpPr>
        <p:spPr>
          <a:xfrm>
            <a:off x="8686800" y="5269376"/>
            <a:ext cx="0" cy="4445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Connecteur droit 118"/>
          <p:cNvCxnSpPr>
            <a:stCxn id="39" idx="4"/>
            <a:endCxn id="49" idx="0"/>
          </p:cNvCxnSpPr>
          <p:nvPr/>
        </p:nvCxnSpPr>
        <p:spPr>
          <a:xfrm>
            <a:off x="8686800" y="4431492"/>
            <a:ext cx="0" cy="4383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Connecteur droit 121"/>
          <p:cNvCxnSpPr>
            <a:stCxn id="44" idx="2"/>
            <a:endCxn id="43" idx="6"/>
          </p:cNvCxnSpPr>
          <p:nvPr/>
        </p:nvCxnSpPr>
        <p:spPr>
          <a:xfrm flipH="1">
            <a:off x="7930492" y="5913742"/>
            <a:ext cx="566511" cy="63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Connecteur droit 124"/>
          <p:cNvCxnSpPr>
            <a:stCxn id="42" idx="6"/>
            <a:endCxn id="43" idx="2"/>
          </p:cNvCxnSpPr>
          <p:nvPr/>
        </p:nvCxnSpPr>
        <p:spPr>
          <a:xfrm>
            <a:off x="6996311" y="5919872"/>
            <a:ext cx="554587" cy="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Connecteur droit 127"/>
          <p:cNvCxnSpPr>
            <a:stCxn id="47" idx="6"/>
            <a:endCxn id="48" idx="2"/>
          </p:cNvCxnSpPr>
          <p:nvPr/>
        </p:nvCxnSpPr>
        <p:spPr>
          <a:xfrm>
            <a:off x="6996311" y="5075734"/>
            <a:ext cx="554587" cy="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Connecteur droit 130"/>
          <p:cNvCxnSpPr>
            <a:stCxn id="49" idx="2"/>
            <a:endCxn id="48" idx="6"/>
          </p:cNvCxnSpPr>
          <p:nvPr/>
        </p:nvCxnSpPr>
        <p:spPr>
          <a:xfrm flipH="1">
            <a:off x="7930492" y="5069604"/>
            <a:ext cx="566511" cy="63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Connecteur droit 133"/>
          <p:cNvCxnSpPr>
            <a:stCxn id="38" idx="6"/>
            <a:endCxn id="39" idx="2"/>
          </p:cNvCxnSpPr>
          <p:nvPr/>
        </p:nvCxnSpPr>
        <p:spPr>
          <a:xfrm flipV="1">
            <a:off x="7930492" y="4231720"/>
            <a:ext cx="566511" cy="63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Connecteur droit 136"/>
          <p:cNvCxnSpPr>
            <a:stCxn id="37" idx="6"/>
            <a:endCxn id="38" idx="2"/>
          </p:cNvCxnSpPr>
          <p:nvPr/>
        </p:nvCxnSpPr>
        <p:spPr>
          <a:xfrm>
            <a:off x="6996311" y="4237850"/>
            <a:ext cx="554587" cy="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0" name="Ellipse 139"/>
          <p:cNvSpPr>
            <a:spLocks noChangeAspect="1"/>
          </p:cNvSpPr>
          <p:nvPr/>
        </p:nvSpPr>
        <p:spPr>
          <a:xfrm>
            <a:off x="3459106" y="1505021"/>
            <a:ext cx="417549" cy="39954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41" name="Ellipse 140"/>
          <p:cNvSpPr>
            <a:spLocks noChangeAspect="1"/>
          </p:cNvSpPr>
          <p:nvPr/>
        </p:nvSpPr>
        <p:spPr>
          <a:xfrm>
            <a:off x="4431242" y="1505221"/>
            <a:ext cx="379594" cy="399544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1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142" name="Ellipse 141"/>
          <p:cNvSpPr>
            <a:spLocks noChangeAspect="1"/>
          </p:cNvSpPr>
          <p:nvPr/>
        </p:nvSpPr>
        <p:spPr>
          <a:xfrm>
            <a:off x="5377347" y="1498891"/>
            <a:ext cx="379594" cy="399544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143" name="Ellipse 142"/>
          <p:cNvSpPr>
            <a:spLocks noChangeAspect="1"/>
          </p:cNvSpPr>
          <p:nvPr/>
        </p:nvSpPr>
        <p:spPr>
          <a:xfrm>
            <a:off x="3459106" y="3187043"/>
            <a:ext cx="417549" cy="39954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44" name="Ellipse 143"/>
          <p:cNvSpPr>
            <a:spLocks noChangeAspect="1"/>
          </p:cNvSpPr>
          <p:nvPr/>
        </p:nvSpPr>
        <p:spPr>
          <a:xfrm>
            <a:off x="4431242" y="3187243"/>
            <a:ext cx="379594" cy="39954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45" name="Ellipse 144"/>
          <p:cNvSpPr>
            <a:spLocks noChangeAspect="1"/>
          </p:cNvSpPr>
          <p:nvPr/>
        </p:nvSpPr>
        <p:spPr>
          <a:xfrm>
            <a:off x="5377347" y="3180913"/>
            <a:ext cx="379594" cy="39954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46" name="Ellipse 145"/>
          <p:cNvSpPr>
            <a:spLocks noChangeAspect="1"/>
          </p:cNvSpPr>
          <p:nvPr/>
        </p:nvSpPr>
        <p:spPr>
          <a:xfrm>
            <a:off x="3459106" y="2342905"/>
            <a:ext cx="417549" cy="39954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47" name="Ellipse 146"/>
          <p:cNvSpPr>
            <a:spLocks noChangeAspect="1"/>
          </p:cNvSpPr>
          <p:nvPr/>
        </p:nvSpPr>
        <p:spPr>
          <a:xfrm>
            <a:off x="4431242" y="2343105"/>
            <a:ext cx="379594" cy="39954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148" name="Ellipse 147"/>
          <p:cNvSpPr>
            <a:spLocks noChangeAspect="1"/>
          </p:cNvSpPr>
          <p:nvPr/>
        </p:nvSpPr>
        <p:spPr>
          <a:xfrm>
            <a:off x="5377347" y="2336775"/>
            <a:ext cx="379594" cy="39954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149" name="ZoneTexte 148"/>
          <p:cNvSpPr txBox="1">
            <a:spLocks noChangeAspect="1"/>
          </p:cNvSpPr>
          <p:nvPr/>
        </p:nvSpPr>
        <p:spPr>
          <a:xfrm>
            <a:off x="3236955" y="1299268"/>
            <a:ext cx="204360" cy="25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0" name="ZoneTexte 149"/>
          <p:cNvSpPr txBox="1">
            <a:spLocks noChangeAspect="1"/>
          </p:cNvSpPr>
          <p:nvPr/>
        </p:nvSpPr>
        <p:spPr>
          <a:xfrm>
            <a:off x="4205834" y="1300488"/>
            <a:ext cx="211774" cy="25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51" name="ZoneTexte 150"/>
          <p:cNvSpPr txBox="1">
            <a:spLocks noChangeAspect="1"/>
          </p:cNvSpPr>
          <p:nvPr/>
        </p:nvSpPr>
        <p:spPr>
          <a:xfrm>
            <a:off x="5174715" y="1301708"/>
            <a:ext cx="195392" cy="25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2" name="ZoneTexte 151"/>
          <p:cNvSpPr txBox="1">
            <a:spLocks noChangeAspect="1"/>
          </p:cNvSpPr>
          <p:nvPr/>
        </p:nvSpPr>
        <p:spPr>
          <a:xfrm>
            <a:off x="3238154" y="2177332"/>
            <a:ext cx="211774" cy="25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53" name="ZoneTexte 152"/>
          <p:cNvSpPr txBox="1">
            <a:spLocks noChangeAspect="1"/>
          </p:cNvSpPr>
          <p:nvPr/>
        </p:nvSpPr>
        <p:spPr>
          <a:xfrm>
            <a:off x="4207035" y="2178552"/>
            <a:ext cx="207329" cy="25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4" name="ZoneTexte 153"/>
          <p:cNvSpPr txBox="1">
            <a:spLocks noChangeAspect="1"/>
          </p:cNvSpPr>
          <p:nvPr/>
        </p:nvSpPr>
        <p:spPr>
          <a:xfrm>
            <a:off x="5175916" y="2179772"/>
            <a:ext cx="181087" cy="25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155" name="ZoneTexte 154"/>
          <p:cNvSpPr txBox="1">
            <a:spLocks noChangeAspect="1"/>
          </p:cNvSpPr>
          <p:nvPr/>
        </p:nvSpPr>
        <p:spPr>
          <a:xfrm>
            <a:off x="3239355" y="3025160"/>
            <a:ext cx="203037" cy="25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56" name="ZoneTexte 155"/>
          <p:cNvSpPr txBox="1">
            <a:spLocks noChangeAspect="1"/>
          </p:cNvSpPr>
          <p:nvPr/>
        </p:nvSpPr>
        <p:spPr>
          <a:xfrm>
            <a:off x="4208234" y="3026380"/>
            <a:ext cx="211774" cy="25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h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7" name="ZoneTexte 156"/>
          <p:cNvSpPr txBox="1">
            <a:spLocks noChangeAspect="1"/>
          </p:cNvSpPr>
          <p:nvPr/>
        </p:nvSpPr>
        <p:spPr>
          <a:xfrm>
            <a:off x="5177115" y="3027600"/>
            <a:ext cx="164497" cy="25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i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58" name="Connecteur droit 157"/>
          <p:cNvCxnSpPr>
            <a:stCxn id="140" idx="6"/>
            <a:endCxn id="141" idx="2"/>
          </p:cNvCxnSpPr>
          <p:nvPr/>
        </p:nvCxnSpPr>
        <p:spPr>
          <a:xfrm>
            <a:off x="3876655" y="1704793"/>
            <a:ext cx="554587" cy="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Connecteur droit 158"/>
          <p:cNvCxnSpPr>
            <a:stCxn id="141" idx="6"/>
            <a:endCxn id="142" idx="2"/>
          </p:cNvCxnSpPr>
          <p:nvPr/>
        </p:nvCxnSpPr>
        <p:spPr>
          <a:xfrm flipV="1">
            <a:off x="4810836" y="1698663"/>
            <a:ext cx="566511" cy="63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Connecteur droit 159"/>
          <p:cNvCxnSpPr>
            <a:stCxn id="142" idx="4"/>
            <a:endCxn id="148" idx="0"/>
          </p:cNvCxnSpPr>
          <p:nvPr/>
        </p:nvCxnSpPr>
        <p:spPr>
          <a:xfrm>
            <a:off x="5567144" y="1898435"/>
            <a:ext cx="0" cy="4383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Connecteur droit 160"/>
          <p:cNvCxnSpPr>
            <a:stCxn id="148" idx="4"/>
            <a:endCxn id="145" idx="0"/>
          </p:cNvCxnSpPr>
          <p:nvPr/>
        </p:nvCxnSpPr>
        <p:spPr>
          <a:xfrm>
            <a:off x="5567144" y="2736319"/>
            <a:ext cx="0" cy="4445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2" name="Connecteur droit 161"/>
          <p:cNvCxnSpPr>
            <a:stCxn id="147" idx="6"/>
            <a:endCxn id="148" idx="2"/>
          </p:cNvCxnSpPr>
          <p:nvPr/>
        </p:nvCxnSpPr>
        <p:spPr>
          <a:xfrm flipV="1">
            <a:off x="4810836" y="2536547"/>
            <a:ext cx="566511" cy="63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Connecteur droit 162"/>
          <p:cNvCxnSpPr>
            <a:stCxn id="144" idx="6"/>
            <a:endCxn id="145" idx="2"/>
          </p:cNvCxnSpPr>
          <p:nvPr/>
        </p:nvCxnSpPr>
        <p:spPr>
          <a:xfrm flipV="1">
            <a:off x="4810836" y="3380685"/>
            <a:ext cx="566511" cy="63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4" name="Connecteur droit 163"/>
          <p:cNvCxnSpPr>
            <a:stCxn id="141" idx="4"/>
            <a:endCxn id="147" idx="0"/>
          </p:cNvCxnSpPr>
          <p:nvPr/>
        </p:nvCxnSpPr>
        <p:spPr>
          <a:xfrm>
            <a:off x="4621039" y="1904765"/>
            <a:ext cx="0" cy="4383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Connecteur droit 164"/>
          <p:cNvCxnSpPr>
            <a:stCxn id="147" idx="4"/>
            <a:endCxn id="144" idx="0"/>
          </p:cNvCxnSpPr>
          <p:nvPr/>
        </p:nvCxnSpPr>
        <p:spPr>
          <a:xfrm>
            <a:off x="4621039" y="2742649"/>
            <a:ext cx="0" cy="4445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Connecteur droit 165"/>
          <p:cNvCxnSpPr>
            <a:stCxn id="140" idx="4"/>
            <a:endCxn id="146" idx="0"/>
          </p:cNvCxnSpPr>
          <p:nvPr/>
        </p:nvCxnSpPr>
        <p:spPr>
          <a:xfrm>
            <a:off x="3667881" y="1904565"/>
            <a:ext cx="0" cy="4383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Connecteur droit 166"/>
          <p:cNvCxnSpPr>
            <a:stCxn id="147" idx="2"/>
            <a:endCxn id="146" idx="6"/>
          </p:cNvCxnSpPr>
          <p:nvPr/>
        </p:nvCxnSpPr>
        <p:spPr>
          <a:xfrm flipH="1" flipV="1">
            <a:off x="3876655" y="2542677"/>
            <a:ext cx="554587" cy="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8" name="Connecteur droit 167"/>
          <p:cNvCxnSpPr>
            <a:stCxn id="146" idx="4"/>
            <a:endCxn id="143" idx="0"/>
          </p:cNvCxnSpPr>
          <p:nvPr/>
        </p:nvCxnSpPr>
        <p:spPr>
          <a:xfrm>
            <a:off x="3667881" y="2742449"/>
            <a:ext cx="0" cy="4445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9" name="Connecteur droit 168"/>
          <p:cNvCxnSpPr>
            <a:stCxn id="144" idx="2"/>
            <a:endCxn id="143" idx="6"/>
          </p:cNvCxnSpPr>
          <p:nvPr/>
        </p:nvCxnSpPr>
        <p:spPr>
          <a:xfrm flipH="1" flipV="1">
            <a:off x="3876655" y="3386815"/>
            <a:ext cx="554587" cy="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0" name="Ellipse 169"/>
          <p:cNvSpPr>
            <a:spLocks noChangeAspect="1"/>
          </p:cNvSpPr>
          <p:nvPr/>
        </p:nvSpPr>
        <p:spPr>
          <a:xfrm>
            <a:off x="6578762" y="1503801"/>
            <a:ext cx="417549" cy="39954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71" name="Ellipse 170"/>
          <p:cNvSpPr>
            <a:spLocks noChangeAspect="1"/>
          </p:cNvSpPr>
          <p:nvPr/>
        </p:nvSpPr>
        <p:spPr>
          <a:xfrm>
            <a:off x="7550898" y="1504001"/>
            <a:ext cx="379594" cy="399544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172" name="Ellipse 171"/>
          <p:cNvSpPr>
            <a:spLocks noChangeAspect="1"/>
          </p:cNvSpPr>
          <p:nvPr/>
        </p:nvSpPr>
        <p:spPr>
          <a:xfrm>
            <a:off x="8497003" y="1497671"/>
            <a:ext cx="379594" cy="399544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73" name="Ellipse 172"/>
          <p:cNvSpPr>
            <a:spLocks noChangeAspect="1"/>
          </p:cNvSpPr>
          <p:nvPr/>
        </p:nvSpPr>
        <p:spPr>
          <a:xfrm>
            <a:off x="6578762" y="3185823"/>
            <a:ext cx="417549" cy="39954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4" name="Ellipse 173"/>
          <p:cNvSpPr>
            <a:spLocks noChangeAspect="1"/>
          </p:cNvSpPr>
          <p:nvPr/>
        </p:nvSpPr>
        <p:spPr>
          <a:xfrm>
            <a:off x="7550898" y="3186023"/>
            <a:ext cx="379594" cy="39954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75" name="Ellipse 174"/>
          <p:cNvSpPr>
            <a:spLocks noChangeAspect="1"/>
          </p:cNvSpPr>
          <p:nvPr/>
        </p:nvSpPr>
        <p:spPr>
          <a:xfrm>
            <a:off x="8497003" y="3179693"/>
            <a:ext cx="379594" cy="39954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76" name="Ellipse 175"/>
          <p:cNvSpPr>
            <a:spLocks noChangeAspect="1"/>
          </p:cNvSpPr>
          <p:nvPr/>
        </p:nvSpPr>
        <p:spPr>
          <a:xfrm>
            <a:off x="6578762" y="2341685"/>
            <a:ext cx="417549" cy="39954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77" name="Ellipse 176"/>
          <p:cNvSpPr>
            <a:spLocks noChangeAspect="1"/>
          </p:cNvSpPr>
          <p:nvPr/>
        </p:nvSpPr>
        <p:spPr>
          <a:xfrm>
            <a:off x="7550898" y="2341885"/>
            <a:ext cx="379594" cy="399544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8" name="Ellipse 177"/>
          <p:cNvSpPr>
            <a:spLocks noChangeAspect="1"/>
          </p:cNvSpPr>
          <p:nvPr/>
        </p:nvSpPr>
        <p:spPr>
          <a:xfrm>
            <a:off x="8497003" y="2335555"/>
            <a:ext cx="379594" cy="39954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179" name="ZoneTexte 178"/>
          <p:cNvSpPr txBox="1">
            <a:spLocks noChangeAspect="1"/>
          </p:cNvSpPr>
          <p:nvPr/>
        </p:nvSpPr>
        <p:spPr>
          <a:xfrm>
            <a:off x="6356611" y="1298048"/>
            <a:ext cx="204360" cy="25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0" name="ZoneTexte 179"/>
          <p:cNvSpPr txBox="1">
            <a:spLocks noChangeAspect="1"/>
          </p:cNvSpPr>
          <p:nvPr/>
        </p:nvSpPr>
        <p:spPr>
          <a:xfrm>
            <a:off x="7325490" y="1299268"/>
            <a:ext cx="211774" cy="25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81" name="ZoneTexte 180"/>
          <p:cNvSpPr txBox="1">
            <a:spLocks noChangeAspect="1"/>
          </p:cNvSpPr>
          <p:nvPr/>
        </p:nvSpPr>
        <p:spPr>
          <a:xfrm>
            <a:off x="8294371" y="1300488"/>
            <a:ext cx="195392" cy="25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2" name="ZoneTexte 181"/>
          <p:cNvSpPr txBox="1">
            <a:spLocks noChangeAspect="1"/>
          </p:cNvSpPr>
          <p:nvPr/>
        </p:nvSpPr>
        <p:spPr>
          <a:xfrm>
            <a:off x="6357810" y="2176112"/>
            <a:ext cx="211774" cy="25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83" name="ZoneTexte 182"/>
          <p:cNvSpPr txBox="1">
            <a:spLocks noChangeAspect="1"/>
          </p:cNvSpPr>
          <p:nvPr/>
        </p:nvSpPr>
        <p:spPr>
          <a:xfrm>
            <a:off x="7326691" y="2177332"/>
            <a:ext cx="207329" cy="25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4" name="ZoneTexte 183"/>
          <p:cNvSpPr txBox="1">
            <a:spLocks noChangeAspect="1"/>
          </p:cNvSpPr>
          <p:nvPr/>
        </p:nvSpPr>
        <p:spPr>
          <a:xfrm>
            <a:off x="8295572" y="2178552"/>
            <a:ext cx="181087" cy="25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185" name="ZoneTexte 184"/>
          <p:cNvSpPr txBox="1">
            <a:spLocks noChangeAspect="1"/>
          </p:cNvSpPr>
          <p:nvPr/>
        </p:nvSpPr>
        <p:spPr>
          <a:xfrm>
            <a:off x="6359011" y="3023940"/>
            <a:ext cx="203037" cy="25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86" name="ZoneTexte 185"/>
          <p:cNvSpPr txBox="1">
            <a:spLocks noChangeAspect="1"/>
          </p:cNvSpPr>
          <p:nvPr/>
        </p:nvSpPr>
        <p:spPr>
          <a:xfrm>
            <a:off x="7327890" y="3025160"/>
            <a:ext cx="211774" cy="25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h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7" name="ZoneTexte 186"/>
          <p:cNvSpPr txBox="1">
            <a:spLocks noChangeAspect="1"/>
          </p:cNvSpPr>
          <p:nvPr/>
        </p:nvSpPr>
        <p:spPr>
          <a:xfrm>
            <a:off x="8296771" y="3026380"/>
            <a:ext cx="164497" cy="25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i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88" name="Connecteur droit 187"/>
          <p:cNvCxnSpPr>
            <a:stCxn id="170" idx="6"/>
            <a:endCxn id="171" idx="2"/>
          </p:cNvCxnSpPr>
          <p:nvPr/>
        </p:nvCxnSpPr>
        <p:spPr>
          <a:xfrm>
            <a:off x="6996311" y="1703573"/>
            <a:ext cx="554587" cy="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9" name="Connecteur droit 188"/>
          <p:cNvCxnSpPr>
            <a:stCxn id="171" idx="6"/>
            <a:endCxn id="172" idx="2"/>
          </p:cNvCxnSpPr>
          <p:nvPr/>
        </p:nvCxnSpPr>
        <p:spPr>
          <a:xfrm flipV="1">
            <a:off x="7930492" y="1697443"/>
            <a:ext cx="566511" cy="63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0" name="Connecteur droit 189"/>
          <p:cNvCxnSpPr>
            <a:stCxn id="172" idx="4"/>
            <a:endCxn id="178" idx="0"/>
          </p:cNvCxnSpPr>
          <p:nvPr/>
        </p:nvCxnSpPr>
        <p:spPr>
          <a:xfrm>
            <a:off x="8686800" y="1897215"/>
            <a:ext cx="0" cy="4383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1" name="Connecteur droit 190"/>
          <p:cNvCxnSpPr>
            <a:stCxn id="178" idx="4"/>
            <a:endCxn id="175" idx="0"/>
          </p:cNvCxnSpPr>
          <p:nvPr/>
        </p:nvCxnSpPr>
        <p:spPr>
          <a:xfrm>
            <a:off x="8686800" y="2735099"/>
            <a:ext cx="0" cy="4445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2" name="Connecteur droit 191"/>
          <p:cNvCxnSpPr>
            <a:stCxn id="177" idx="6"/>
            <a:endCxn id="178" idx="2"/>
          </p:cNvCxnSpPr>
          <p:nvPr/>
        </p:nvCxnSpPr>
        <p:spPr>
          <a:xfrm flipV="1">
            <a:off x="7930492" y="2535327"/>
            <a:ext cx="566511" cy="63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3" name="Connecteur droit 192"/>
          <p:cNvCxnSpPr>
            <a:stCxn id="174" idx="6"/>
            <a:endCxn id="175" idx="2"/>
          </p:cNvCxnSpPr>
          <p:nvPr/>
        </p:nvCxnSpPr>
        <p:spPr>
          <a:xfrm flipV="1">
            <a:off x="7930492" y="3379465"/>
            <a:ext cx="566511" cy="63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4" name="Connecteur droit 193"/>
          <p:cNvCxnSpPr>
            <a:stCxn id="171" idx="4"/>
            <a:endCxn id="177" idx="0"/>
          </p:cNvCxnSpPr>
          <p:nvPr/>
        </p:nvCxnSpPr>
        <p:spPr>
          <a:xfrm>
            <a:off x="7740695" y="1903545"/>
            <a:ext cx="0" cy="4383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5" name="Connecteur droit 194"/>
          <p:cNvCxnSpPr>
            <a:stCxn id="177" idx="4"/>
            <a:endCxn id="174" idx="0"/>
          </p:cNvCxnSpPr>
          <p:nvPr/>
        </p:nvCxnSpPr>
        <p:spPr>
          <a:xfrm>
            <a:off x="7740695" y="2741429"/>
            <a:ext cx="0" cy="4445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6" name="Connecteur droit 195"/>
          <p:cNvCxnSpPr>
            <a:stCxn id="170" idx="4"/>
            <a:endCxn id="176" idx="0"/>
          </p:cNvCxnSpPr>
          <p:nvPr/>
        </p:nvCxnSpPr>
        <p:spPr>
          <a:xfrm>
            <a:off x="6787537" y="1903345"/>
            <a:ext cx="0" cy="4383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7" name="Connecteur droit 196"/>
          <p:cNvCxnSpPr>
            <a:stCxn id="177" idx="2"/>
            <a:endCxn id="176" idx="6"/>
          </p:cNvCxnSpPr>
          <p:nvPr/>
        </p:nvCxnSpPr>
        <p:spPr>
          <a:xfrm flipH="1" flipV="1">
            <a:off x="6996311" y="2541457"/>
            <a:ext cx="554587" cy="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8" name="Connecteur droit 197"/>
          <p:cNvCxnSpPr>
            <a:stCxn id="176" idx="4"/>
            <a:endCxn id="173" idx="0"/>
          </p:cNvCxnSpPr>
          <p:nvPr/>
        </p:nvCxnSpPr>
        <p:spPr>
          <a:xfrm>
            <a:off x="6787537" y="2741229"/>
            <a:ext cx="0" cy="4445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9" name="Connecteur droit 198"/>
          <p:cNvCxnSpPr>
            <a:stCxn id="174" idx="2"/>
            <a:endCxn id="173" idx="6"/>
          </p:cNvCxnSpPr>
          <p:nvPr/>
        </p:nvCxnSpPr>
        <p:spPr>
          <a:xfrm flipH="1" flipV="1">
            <a:off x="6996311" y="3385595"/>
            <a:ext cx="554587" cy="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0" name="Ellipse 199"/>
          <p:cNvSpPr>
            <a:spLocks noChangeAspect="1"/>
          </p:cNvSpPr>
          <p:nvPr/>
        </p:nvSpPr>
        <p:spPr>
          <a:xfrm>
            <a:off x="488670" y="4068846"/>
            <a:ext cx="417549" cy="39954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01" name="Ellipse 200"/>
          <p:cNvSpPr>
            <a:spLocks noChangeAspect="1"/>
          </p:cNvSpPr>
          <p:nvPr/>
        </p:nvSpPr>
        <p:spPr>
          <a:xfrm>
            <a:off x="1460806" y="4069046"/>
            <a:ext cx="379594" cy="39954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02" name="Ellipse 201"/>
          <p:cNvSpPr>
            <a:spLocks noChangeAspect="1"/>
          </p:cNvSpPr>
          <p:nvPr/>
        </p:nvSpPr>
        <p:spPr>
          <a:xfrm>
            <a:off x="2406911" y="4062716"/>
            <a:ext cx="379594" cy="39954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1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203" name="Ellipse 202"/>
          <p:cNvSpPr>
            <a:spLocks noChangeAspect="1"/>
          </p:cNvSpPr>
          <p:nvPr/>
        </p:nvSpPr>
        <p:spPr>
          <a:xfrm>
            <a:off x="488670" y="5750868"/>
            <a:ext cx="417549" cy="399544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04" name="Ellipse 203"/>
          <p:cNvSpPr>
            <a:spLocks noChangeAspect="1"/>
          </p:cNvSpPr>
          <p:nvPr/>
        </p:nvSpPr>
        <p:spPr>
          <a:xfrm>
            <a:off x="1460806" y="5751068"/>
            <a:ext cx="379594" cy="39954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205" name="Ellipse 204"/>
          <p:cNvSpPr>
            <a:spLocks noChangeAspect="1"/>
          </p:cNvSpPr>
          <p:nvPr/>
        </p:nvSpPr>
        <p:spPr>
          <a:xfrm>
            <a:off x="2406911" y="5744738"/>
            <a:ext cx="379594" cy="39954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06" name="Ellipse 205"/>
          <p:cNvSpPr>
            <a:spLocks noChangeAspect="1"/>
          </p:cNvSpPr>
          <p:nvPr/>
        </p:nvSpPr>
        <p:spPr>
          <a:xfrm>
            <a:off x="488670" y="4906730"/>
            <a:ext cx="417549" cy="39954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207" name="Ellipse 206"/>
          <p:cNvSpPr>
            <a:spLocks noChangeAspect="1"/>
          </p:cNvSpPr>
          <p:nvPr/>
        </p:nvSpPr>
        <p:spPr>
          <a:xfrm>
            <a:off x="1460806" y="4906930"/>
            <a:ext cx="379594" cy="39954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208" name="Ellipse 207"/>
          <p:cNvSpPr>
            <a:spLocks noChangeAspect="1"/>
          </p:cNvSpPr>
          <p:nvPr/>
        </p:nvSpPr>
        <p:spPr>
          <a:xfrm>
            <a:off x="2406911" y="4900600"/>
            <a:ext cx="379594" cy="39954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09" name="ZoneTexte 208"/>
          <p:cNvSpPr txBox="1">
            <a:spLocks noChangeAspect="1"/>
          </p:cNvSpPr>
          <p:nvPr/>
        </p:nvSpPr>
        <p:spPr>
          <a:xfrm>
            <a:off x="160680" y="3863093"/>
            <a:ext cx="327909" cy="25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0000"/>
                </a:solidFill>
              </a:rPr>
              <a:t>f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dirty="0" err="1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0" name="ZoneTexte 209"/>
          <p:cNvSpPr txBox="1">
            <a:spLocks noChangeAspect="1"/>
          </p:cNvSpPr>
          <p:nvPr/>
        </p:nvSpPr>
        <p:spPr>
          <a:xfrm>
            <a:off x="1099319" y="3864313"/>
            <a:ext cx="375187" cy="25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0000"/>
                </a:solidFill>
              </a:rPr>
              <a:t>f</a:t>
            </a:r>
            <a:r>
              <a:rPr lang="en-US" dirty="0" smtClean="0">
                <a:solidFill>
                  <a:srgbClr val="000000"/>
                </a:solidFill>
              </a:rPr>
              <a:t>(h)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1" name="ZoneTexte 210"/>
          <p:cNvSpPr txBox="1">
            <a:spLocks noChangeAspect="1"/>
          </p:cNvSpPr>
          <p:nvPr/>
        </p:nvSpPr>
        <p:spPr>
          <a:xfrm>
            <a:off x="2053079" y="3865533"/>
            <a:ext cx="366450" cy="25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0000"/>
                </a:solidFill>
              </a:rPr>
              <a:t>f</a:t>
            </a:r>
            <a:r>
              <a:rPr lang="en-US" dirty="0" smtClean="0">
                <a:solidFill>
                  <a:srgbClr val="000000"/>
                </a:solidFill>
              </a:rPr>
              <a:t>(g)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2" name="ZoneTexte 211"/>
          <p:cNvSpPr txBox="1">
            <a:spLocks noChangeAspect="1"/>
          </p:cNvSpPr>
          <p:nvPr/>
        </p:nvSpPr>
        <p:spPr>
          <a:xfrm>
            <a:off x="146759" y="4741157"/>
            <a:ext cx="340000" cy="25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0000"/>
                </a:solidFill>
              </a:rPr>
              <a:t>f</a:t>
            </a:r>
            <a:r>
              <a:rPr lang="en-US" dirty="0" smtClean="0">
                <a:solidFill>
                  <a:srgbClr val="000000"/>
                </a:solidFill>
              </a:rPr>
              <a:t>(f)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3" name="ZoneTexte 212"/>
          <p:cNvSpPr txBox="1">
            <a:spLocks noChangeAspect="1"/>
          </p:cNvSpPr>
          <p:nvPr/>
        </p:nvSpPr>
        <p:spPr>
          <a:xfrm>
            <a:off x="1085399" y="4742377"/>
            <a:ext cx="370741" cy="25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0000"/>
                </a:solidFill>
              </a:rPr>
              <a:t>f</a:t>
            </a:r>
            <a:r>
              <a:rPr lang="en-US" dirty="0" smtClean="0">
                <a:solidFill>
                  <a:srgbClr val="000000"/>
                </a:solidFill>
              </a:rPr>
              <a:t>(e)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4" name="ZoneTexte 213"/>
          <p:cNvSpPr txBox="1">
            <a:spLocks noChangeAspect="1"/>
          </p:cNvSpPr>
          <p:nvPr/>
        </p:nvSpPr>
        <p:spPr>
          <a:xfrm>
            <a:off x="2024039" y="4743597"/>
            <a:ext cx="375187" cy="25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0000"/>
                </a:solidFill>
              </a:rPr>
              <a:t>f</a:t>
            </a:r>
            <a:r>
              <a:rPr lang="en-US" dirty="0" smtClean="0">
                <a:solidFill>
                  <a:srgbClr val="000000"/>
                </a:solidFill>
              </a:rPr>
              <a:t>(d)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5" name="ZoneTexte 214"/>
          <p:cNvSpPr txBox="1">
            <a:spLocks noChangeAspect="1"/>
          </p:cNvSpPr>
          <p:nvPr/>
        </p:nvSpPr>
        <p:spPr>
          <a:xfrm>
            <a:off x="117719" y="5588985"/>
            <a:ext cx="358805" cy="25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0000"/>
                </a:solidFill>
              </a:rPr>
              <a:t>f</a:t>
            </a:r>
            <a:r>
              <a:rPr lang="en-US" dirty="0" smtClean="0">
                <a:solidFill>
                  <a:srgbClr val="000000"/>
                </a:solidFill>
              </a:rPr>
              <a:t>(c)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6" name="ZoneTexte 215"/>
          <p:cNvSpPr txBox="1">
            <a:spLocks noChangeAspect="1"/>
          </p:cNvSpPr>
          <p:nvPr/>
        </p:nvSpPr>
        <p:spPr>
          <a:xfrm>
            <a:off x="1071479" y="5590205"/>
            <a:ext cx="375187" cy="25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0000"/>
                </a:solidFill>
              </a:rPr>
              <a:t>f</a:t>
            </a:r>
            <a:r>
              <a:rPr lang="en-US" dirty="0" smtClean="0">
                <a:solidFill>
                  <a:srgbClr val="000000"/>
                </a:solidFill>
              </a:rPr>
              <a:t>(b)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7" name="ZoneTexte 216"/>
          <p:cNvSpPr txBox="1">
            <a:spLocks noChangeAspect="1"/>
          </p:cNvSpPr>
          <p:nvPr/>
        </p:nvSpPr>
        <p:spPr>
          <a:xfrm>
            <a:off x="2040359" y="5591425"/>
            <a:ext cx="367772" cy="25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0000"/>
                </a:solidFill>
              </a:rPr>
              <a:t>f</a:t>
            </a:r>
            <a:r>
              <a:rPr lang="en-US" dirty="0" smtClean="0">
                <a:solidFill>
                  <a:srgbClr val="000000"/>
                </a:solidFill>
              </a:rPr>
              <a:t>(a)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218" name="Connecteur droit 217"/>
          <p:cNvCxnSpPr>
            <a:stCxn id="200" idx="4"/>
            <a:endCxn id="206" idx="0"/>
          </p:cNvCxnSpPr>
          <p:nvPr/>
        </p:nvCxnSpPr>
        <p:spPr>
          <a:xfrm>
            <a:off x="697445" y="4468390"/>
            <a:ext cx="0" cy="4383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9" name="Connecteur droit 218"/>
          <p:cNvCxnSpPr>
            <a:stCxn id="206" idx="4"/>
            <a:endCxn id="203" idx="0"/>
          </p:cNvCxnSpPr>
          <p:nvPr/>
        </p:nvCxnSpPr>
        <p:spPr>
          <a:xfrm>
            <a:off x="697445" y="5306274"/>
            <a:ext cx="0" cy="4445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0" name="Connecteur droit 219"/>
          <p:cNvCxnSpPr>
            <a:stCxn id="201" idx="4"/>
            <a:endCxn id="207" idx="0"/>
          </p:cNvCxnSpPr>
          <p:nvPr/>
        </p:nvCxnSpPr>
        <p:spPr>
          <a:xfrm>
            <a:off x="1650603" y="4468590"/>
            <a:ext cx="0" cy="4383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1" name="Connecteur droit 220"/>
          <p:cNvCxnSpPr>
            <a:stCxn id="207" idx="4"/>
            <a:endCxn id="204" idx="0"/>
          </p:cNvCxnSpPr>
          <p:nvPr/>
        </p:nvCxnSpPr>
        <p:spPr>
          <a:xfrm>
            <a:off x="1650603" y="5306474"/>
            <a:ext cx="0" cy="4445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2" name="Connecteur droit 221"/>
          <p:cNvCxnSpPr>
            <a:stCxn id="208" idx="4"/>
            <a:endCxn id="205" idx="0"/>
          </p:cNvCxnSpPr>
          <p:nvPr/>
        </p:nvCxnSpPr>
        <p:spPr>
          <a:xfrm>
            <a:off x="2596708" y="5300144"/>
            <a:ext cx="0" cy="4445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3" name="Connecteur droit 222"/>
          <p:cNvCxnSpPr>
            <a:stCxn id="202" idx="4"/>
            <a:endCxn id="208" idx="0"/>
          </p:cNvCxnSpPr>
          <p:nvPr/>
        </p:nvCxnSpPr>
        <p:spPr>
          <a:xfrm>
            <a:off x="2596708" y="4462260"/>
            <a:ext cx="0" cy="4383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4" name="Connecteur droit 223"/>
          <p:cNvCxnSpPr>
            <a:stCxn id="205" idx="2"/>
            <a:endCxn id="204" idx="6"/>
          </p:cNvCxnSpPr>
          <p:nvPr/>
        </p:nvCxnSpPr>
        <p:spPr>
          <a:xfrm flipH="1">
            <a:off x="1840400" y="5944510"/>
            <a:ext cx="566511" cy="63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5" name="Connecteur droit 224"/>
          <p:cNvCxnSpPr>
            <a:stCxn id="203" idx="6"/>
            <a:endCxn id="204" idx="2"/>
          </p:cNvCxnSpPr>
          <p:nvPr/>
        </p:nvCxnSpPr>
        <p:spPr>
          <a:xfrm>
            <a:off x="906219" y="5950640"/>
            <a:ext cx="554587" cy="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6" name="Connecteur droit 225"/>
          <p:cNvCxnSpPr>
            <a:stCxn id="206" idx="6"/>
            <a:endCxn id="207" idx="2"/>
          </p:cNvCxnSpPr>
          <p:nvPr/>
        </p:nvCxnSpPr>
        <p:spPr>
          <a:xfrm>
            <a:off x="906219" y="5106502"/>
            <a:ext cx="554587" cy="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7" name="Connecteur droit 226"/>
          <p:cNvCxnSpPr>
            <a:stCxn id="208" idx="2"/>
            <a:endCxn id="207" idx="6"/>
          </p:cNvCxnSpPr>
          <p:nvPr/>
        </p:nvCxnSpPr>
        <p:spPr>
          <a:xfrm flipH="1">
            <a:off x="1840400" y="5100372"/>
            <a:ext cx="566511" cy="63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8" name="Connecteur droit 227"/>
          <p:cNvCxnSpPr>
            <a:stCxn id="201" idx="6"/>
            <a:endCxn id="202" idx="2"/>
          </p:cNvCxnSpPr>
          <p:nvPr/>
        </p:nvCxnSpPr>
        <p:spPr>
          <a:xfrm flipV="1">
            <a:off x="1840400" y="4262488"/>
            <a:ext cx="566511" cy="63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9" name="Connecteur droit 228"/>
          <p:cNvCxnSpPr>
            <a:stCxn id="200" idx="6"/>
            <a:endCxn id="201" idx="2"/>
          </p:cNvCxnSpPr>
          <p:nvPr/>
        </p:nvCxnSpPr>
        <p:spPr>
          <a:xfrm>
            <a:off x="906219" y="4268618"/>
            <a:ext cx="554587" cy="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0" name="Ellipse 229"/>
          <p:cNvSpPr>
            <a:spLocks noChangeAspect="1"/>
          </p:cNvSpPr>
          <p:nvPr/>
        </p:nvSpPr>
        <p:spPr>
          <a:xfrm>
            <a:off x="3453652" y="4062516"/>
            <a:ext cx="417549" cy="39954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31" name="Ellipse 230"/>
          <p:cNvSpPr>
            <a:spLocks noChangeAspect="1"/>
          </p:cNvSpPr>
          <p:nvPr/>
        </p:nvSpPr>
        <p:spPr>
          <a:xfrm>
            <a:off x="4425788" y="4062716"/>
            <a:ext cx="379594" cy="39954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32" name="Ellipse 231"/>
          <p:cNvSpPr>
            <a:spLocks noChangeAspect="1"/>
          </p:cNvSpPr>
          <p:nvPr/>
        </p:nvSpPr>
        <p:spPr>
          <a:xfrm>
            <a:off x="5371893" y="4056386"/>
            <a:ext cx="379594" cy="39954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1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233" name="Ellipse 232"/>
          <p:cNvSpPr>
            <a:spLocks noChangeAspect="1"/>
          </p:cNvSpPr>
          <p:nvPr/>
        </p:nvSpPr>
        <p:spPr>
          <a:xfrm>
            <a:off x="3453652" y="5744538"/>
            <a:ext cx="417549" cy="399544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34" name="Ellipse 233"/>
          <p:cNvSpPr>
            <a:spLocks noChangeAspect="1"/>
          </p:cNvSpPr>
          <p:nvPr/>
        </p:nvSpPr>
        <p:spPr>
          <a:xfrm>
            <a:off x="4425788" y="5744738"/>
            <a:ext cx="379594" cy="399544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35" name="Ellipse 234"/>
          <p:cNvSpPr>
            <a:spLocks noChangeAspect="1"/>
          </p:cNvSpPr>
          <p:nvPr/>
        </p:nvSpPr>
        <p:spPr>
          <a:xfrm>
            <a:off x="5371893" y="5738408"/>
            <a:ext cx="379594" cy="39954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36" name="Ellipse 235"/>
          <p:cNvSpPr>
            <a:spLocks noChangeAspect="1"/>
          </p:cNvSpPr>
          <p:nvPr/>
        </p:nvSpPr>
        <p:spPr>
          <a:xfrm>
            <a:off x="3453652" y="4900400"/>
            <a:ext cx="417549" cy="39954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237" name="Ellipse 236"/>
          <p:cNvSpPr>
            <a:spLocks noChangeAspect="1"/>
          </p:cNvSpPr>
          <p:nvPr/>
        </p:nvSpPr>
        <p:spPr>
          <a:xfrm>
            <a:off x="4425788" y="4900600"/>
            <a:ext cx="379594" cy="39954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238" name="Ellipse 237"/>
          <p:cNvSpPr>
            <a:spLocks noChangeAspect="1"/>
          </p:cNvSpPr>
          <p:nvPr/>
        </p:nvSpPr>
        <p:spPr>
          <a:xfrm>
            <a:off x="5371893" y="4894270"/>
            <a:ext cx="379594" cy="39954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39" name="ZoneTexte 238"/>
          <p:cNvSpPr txBox="1">
            <a:spLocks noChangeAspect="1"/>
          </p:cNvSpPr>
          <p:nvPr/>
        </p:nvSpPr>
        <p:spPr>
          <a:xfrm>
            <a:off x="3125662" y="3856763"/>
            <a:ext cx="327909" cy="25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0000"/>
                </a:solidFill>
              </a:rPr>
              <a:t>f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dirty="0" err="1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40" name="ZoneTexte 239"/>
          <p:cNvSpPr txBox="1">
            <a:spLocks noChangeAspect="1"/>
          </p:cNvSpPr>
          <p:nvPr/>
        </p:nvSpPr>
        <p:spPr>
          <a:xfrm>
            <a:off x="4064301" y="3857983"/>
            <a:ext cx="375187" cy="25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0000"/>
                </a:solidFill>
              </a:rPr>
              <a:t>f</a:t>
            </a:r>
            <a:r>
              <a:rPr lang="en-US" dirty="0" smtClean="0">
                <a:solidFill>
                  <a:srgbClr val="000000"/>
                </a:solidFill>
              </a:rPr>
              <a:t>(h)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41" name="ZoneTexte 240"/>
          <p:cNvSpPr txBox="1">
            <a:spLocks noChangeAspect="1"/>
          </p:cNvSpPr>
          <p:nvPr/>
        </p:nvSpPr>
        <p:spPr>
          <a:xfrm>
            <a:off x="5018061" y="3859203"/>
            <a:ext cx="366450" cy="25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0000"/>
                </a:solidFill>
              </a:rPr>
              <a:t>f</a:t>
            </a:r>
            <a:r>
              <a:rPr lang="en-US" dirty="0" smtClean="0">
                <a:solidFill>
                  <a:srgbClr val="000000"/>
                </a:solidFill>
              </a:rPr>
              <a:t>(g)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42" name="ZoneTexte 241"/>
          <p:cNvSpPr txBox="1">
            <a:spLocks noChangeAspect="1"/>
          </p:cNvSpPr>
          <p:nvPr/>
        </p:nvSpPr>
        <p:spPr>
          <a:xfrm>
            <a:off x="3111741" y="4734827"/>
            <a:ext cx="340000" cy="25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0000"/>
                </a:solidFill>
              </a:rPr>
              <a:t>f</a:t>
            </a:r>
            <a:r>
              <a:rPr lang="en-US" dirty="0" smtClean="0">
                <a:solidFill>
                  <a:srgbClr val="000000"/>
                </a:solidFill>
              </a:rPr>
              <a:t>(f)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43" name="ZoneTexte 242"/>
          <p:cNvSpPr txBox="1">
            <a:spLocks noChangeAspect="1"/>
          </p:cNvSpPr>
          <p:nvPr/>
        </p:nvSpPr>
        <p:spPr>
          <a:xfrm>
            <a:off x="4050381" y="4736047"/>
            <a:ext cx="370741" cy="25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0000"/>
                </a:solidFill>
              </a:rPr>
              <a:t>f</a:t>
            </a:r>
            <a:r>
              <a:rPr lang="en-US" dirty="0" smtClean="0">
                <a:solidFill>
                  <a:srgbClr val="000000"/>
                </a:solidFill>
              </a:rPr>
              <a:t>(e)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44" name="ZoneTexte 243"/>
          <p:cNvSpPr txBox="1">
            <a:spLocks noChangeAspect="1"/>
          </p:cNvSpPr>
          <p:nvPr/>
        </p:nvSpPr>
        <p:spPr>
          <a:xfrm>
            <a:off x="4989021" y="4737267"/>
            <a:ext cx="375187" cy="25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0000"/>
                </a:solidFill>
              </a:rPr>
              <a:t>f</a:t>
            </a:r>
            <a:r>
              <a:rPr lang="en-US" dirty="0" smtClean="0">
                <a:solidFill>
                  <a:srgbClr val="000000"/>
                </a:solidFill>
              </a:rPr>
              <a:t>(d)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45" name="ZoneTexte 244"/>
          <p:cNvSpPr txBox="1">
            <a:spLocks noChangeAspect="1"/>
          </p:cNvSpPr>
          <p:nvPr/>
        </p:nvSpPr>
        <p:spPr>
          <a:xfrm>
            <a:off x="3082701" y="5582655"/>
            <a:ext cx="358805" cy="25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0000"/>
                </a:solidFill>
              </a:rPr>
              <a:t>f</a:t>
            </a:r>
            <a:r>
              <a:rPr lang="en-US" dirty="0" smtClean="0">
                <a:solidFill>
                  <a:srgbClr val="000000"/>
                </a:solidFill>
              </a:rPr>
              <a:t>(c)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46" name="ZoneTexte 245"/>
          <p:cNvSpPr txBox="1">
            <a:spLocks noChangeAspect="1"/>
          </p:cNvSpPr>
          <p:nvPr/>
        </p:nvSpPr>
        <p:spPr>
          <a:xfrm>
            <a:off x="4036461" y="5583875"/>
            <a:ext cx="375187" cy="25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0000"/>
                </a:solidFill>
              </a:rPr>
              <a:t>f</a:t>
            </a:r>
            <a:r>
              <a:rPr lang="en-US" dirty="0" smtClean="0">
                <a:solidFill>
                  <a:srgbClr val="000000"/>
                </a:solidFill>
              </a:rPr>
              <a:t>(b)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47" name="ZoneTexte 246"/>
          <p:cNvSpPr txBox="1">
            <a:spLocks noChangeAspect="1"/>
          </p:cNvSpPr>
          <p:nvPr/>
        </p:nvSpPr>
        <p:spPr>
          <a:xfrm>
            <a:off x="5005341" y="5585095"/>
            <a:ext cx="367772" cy="25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0000"/>
                </a:solidFill>
              </a:rPr>
              <a:t>f</a:t>
            </a:r>
            <a:r>
              <a:rPr lang="en-US" dirty="0" smtClean="0">
                <a:solidFill>
                  <a:srgbClr val="000000"/>
                </a:solidFill>
              </a:rPr>
              <a:t>(a)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248" name="Connecteur droit 247"/>
          <p:cNvCxnSpPr>
            <a:stCxn id="230" idx="4"/>
            <a:endCxn id="236" idx="0"/>
          </p:cNvCxnSpPr>
          <p:nvPr/>
        </p:nvCxnSpPr>
        <p:spPr>
          <a:xfrm>
            <a:off x="3662427" y="4462060"/>
            <a:ext cx="0" cy="4383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9" name="Connecteur droit 248"/>
          <p:cNvCxnSpPr>
            <a:stCxn id="236" idx="4"/>
            <a:endCxn id="233" idx="0"/>
          </p:cNvCxnSpPr>
          <p:nvPr/>
        </p:nvCxnSpPr>
        <p:spPr>
          <a:xfrm>
            <a:off x="3662427" y="5299944"/>
            <a:ext cx="0" cy="4445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0" name="Connecteur droit 249"/>
          <p:cNvCxnSpPr>
            <a:stCxn id="231" idx="4"/>
            <a:endCxn id="237" idx="0"/>
          </p:cNvCxnSpPr>
          <p:nvPr/>
        </p:nvCxnSpPr>
        <p:spPr>
          <a:xfrm>
            <a:off x="4615585" y="4462260"/>
            <a:ext cx="0" cy="4383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1" name="Connecteur droit 250"/>
          <p:cNvCxnSpPr>
            <a:stCxn id="237" idx="4"/>
            <a:endCxn id="234" idx="0"/>
          </p:cNvCxnSpPr>
          <p:nvPr/>
        </p:nvCxnSpPr>
        <p:spPr>
          <a:xfrm>
            <a:off x="4615585" y="5300144"/>
            <a:ext cx="0" cy="4445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2" name="Connecteur droit 251"/>
          <p:cNvCxnSpPr>
            <a:stCxn id="238" idx="4"/>
            <a:endCxn id="235" idx="0"/>
          </p:cNvCxnSpPr>
          <p:nvPr/>
        </p:nvCxnSpPr>
        <p:spPr>
          <a:xfrm>
            <a:off x="5561690" y="5293814"/>
            <a:ext cx="0" cy="4445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3" name="Connecteur droit 252"/>
          <p:cNvCxnSpPr>
            <a:stCxn id="232" idx="4"/>
            <a:endCxn id="238" idx="0"/>
          </p:cNvCxnSpPr>
          <p:nvPr/>
        </p:nvCxnSpPr>
        <p:spPr>
          <a:xfrm>
            <a:off x="5561690" y="4455930"/>
            <a:ext cx="0" cy="4383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4" name="Connecteur droit 253"/>
          <p:cNvCxnSpPr>
            <a:stCxn id="235" idx="2"/>
            <a:endCxn id="234" idx="6"/>
          </p:cNvCxnSpPr>
          <p:nvPr/>
        </p:nvCxnSpPr>
        <p:spPr>
          <a:xfrm flipH="1">
            <a:off x="4805382" y="5938180"/>
            <a:ext cx="566511" cy="63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5" name="Connecteur droit 254"/>
          <p:cNvCxnSpPr>
            <a:stCxn id="233" idx="6"/>
            <a:endCxn id="234" idx="2"/>
          </p:cNvCxnSpPr>
          <p:nvPr/>
        </p:nvCxnSpPr>
        <p:spPr>
          <a:xfrm>
            <a:off x="3871201" y="5944310"/>
            <a:ext cx="554587" cy="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6" name="Connecteur droit 255"/>
          <p:cNvCxnSpPr>
            <a:stCxn id="236" idx="6"/>
            <a:endCxn id="237" idx="2"/>
          </p:cNvCxnSpPr>
          <p:nvPr/>
        </p:nvCxnSpPr>
        <p:spPr>
          <a:xfrm>
            <a:off x="3871201" y="5100172"/>
            <a:ext cx="554587" cy="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7" name="Connecteur droit 256"/>
          <p:cNvCxnSpPr>
            <a:stCxn id="238" idx="2"/>
            <a:endCxn id="237" idx="6"/>
          </p:cNvCxnSpPr>
          <p:nvPr/>
        </p:nvCxnSpPr>
        <p:spPr>
          <a:xfrm flipH="1">
            <a:off x="4805382" y="5094042"/>
            <a:ext cx="566511" cy="63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8" name="Connecteur droit 257"/>
          <p:cNvCxnSpPr>
            <a:stCxn id="231" idx="6"/>
            <a:endCxn id="232" idx="2"/>
          </p:cNvCxnSpPr>
          <p:nvPr/>
        </p:nvCxnSpPr>
        <p:spPr>
          <a:xfrm flipV="1">
            <a:off x="4805382" y="4256158"/>
            <a:ext cx="566511" cy="63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9" name="Connecteur droit 258"/>
          <p:cNvCxnSpPr>
            <a:stCxn id="230" idx="6"/>
            <a:endCxn id="231" idx="2"/>
          </p:cNvCxnSpPr>
          <p:nvPr/>
        </p:nvCxnSpPr>
        <p:spPr>
          <a:xfrm>
            <a:off x="3871201" y="4262288"/>
            <a:ext cx="554587" cy="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1" name="Connecteur droit avec flèche 260"/>
          <p:cNvCxnSpPr/>
          <p:nvPr/>
        </p:nvCxnSpPr>
        <p:spPr>
          <a:xfrm flipH="1">
            <a:off x="1845854" y="1897215"/>
            <a:ext cx="530776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2" name="Connecteur droit avec flèche 261"/>
          <p:cNvCxnSpPr/>
          <p:nvPr/>
        </p:nvCxnSpPr>
        <p:spPr>
          <a:xfrm flipH="1">
            <a:off x="906219" y="6137952"/>
            <a:ext cx="530776" cy="0"/>
          </a:xfrm>
          <a:prstGeom prst="straightConnector1">
            <a:avLst/>
          </a:prstGeom>
          <a:ln>
            <a:solidFill>
              <a:schemeClr val="accent2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3" name="Connecteur droit avec flèche 262"/>
          <p:cNvCxnSpPr/>
          <p:nvPr/>
        </p:nvCxnSpPr>
        <p:spPr>
          <a:xfrm>
            <a:off x="4353981" y="1851861"/>
            <a:ext cx="0" cy="43834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9" name="Connecteur droit avec flèche 268"/>
          <p:cNvCxnSpPr/>
          <p:nvPr/>
        </p:nvCxnSpPr>
        <p:spPr>
          <a:xfrm>
            <a:off x="4353981" y="5183321"/>
            <a:ext cx="0" cy="438340"/>
          </a:xfrm>
          <a:prstGeom prst="straightConnector1">
            <a:avLst/>
          </a:prstGeom>
          <a:ln>
            <a:solidFill>
              <a:schemeClr val="accent2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0" name="Connecteur droit avec flèche 269"/>
          <p:cNvCxnSpPr/>
          <p:nvPr/>
        </p:nvCxnSpPr>
        <p:spPr>
          <a:xfrm>
            <a:off x="7473540" y="4305257"/>
            <a:ext cx="0" cy="438340"/>
          </a:xfrm>
          <a:prstGeom prst="straightConnector1">
            <a:avLst/>
          </a:prstGeom>
          <a:ln>
            <a:solidFill>
              <a:schemeClr val="accent2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1" name="Connecteur droit avec flèche 270"/>
          <p:cNvCxnSpPr/>
          <p:nvPr/>
        </p:nvCxnSpPr>
        <p:spPr>
          <a:xfrm>
            <a:off x="7488660" y="2619496"/>
            <a:ext cx="0" cy="43834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408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of the Result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Assuming full visibility and weak multiplicity</a:t>
            </a:r>
          </a:p>
          <a:p>
            <a:pPr lvl="1" algn="just"/>
            <a:r>
              <a:rPr lang="en-US" sz="2400" dirty="0" smtClean="0"/>
              <a:t>In SSYNC, </a:t>
            </a:r>
            <a:r>
              <a:rPr lang="en-US" sz="2400" b="1" dirty="0" smtClean="0">
                <a:solidFill>
                  <a:srgbClr val="FF0000"/>
                </a:solidFill>
              </a:rPr>
              <a:t>4</a:t>
            </a:r>
            <a:r>
              <a:rPr lang="en-US" sz="2400" dirty="0" smtClean="0"/>
              <a:t> robots are </a:t>
            </a:r>
            <a:r>
              <a:rPr lang="en-US" sz="2400" b="1" dirty="0" smtClean="0"/>
              <a:t>necessary and sufficient </a:t>
            </a:r>
            <a:r>
              <a:rPr lang="en-US" sz="2400" dirty="0" smtClean="0"/>
              <a:t>to probabilistically explore any </a:t>
            </a:r>
            <a:r>
              <a:rPr lang="en-US" sz="2400" dirty="0" smtClean="0">
                <a:solidFill>
                  <a:srgbClr val="FF0000"/>
                </a:solidFill>
              </a:rPr>
              <a:t>ring</a:t>
            </a:r>
            <a:r>
              <a:rPr lang="en-US" sz="2400" dirty="0" smtClean="0"/>
              <a:t> of size n &gt; 4 </a:t>
            </a:r>
            <a:r>
              <a:rPr lang="en-US" sz="2400" b="1" dirty="0" smtClean="0"/>
              <a:t>[TCS, 2013]</a:t>
            </a:r>
          </a:p>
          <a:p>
            <a:pPr lvl="1" algn="just"/>
            <a:r>
              <a:rPr lang="en-US" sz="2400" dirty="0" smtClean="0"/>
              <a:t>In ASYNC, </a:t>
            </a:r>
            <a:r>
              <a:rPr lang="en-US" sz="2400" b="1" dirty="0" smtClean="0">
                <a:solidFill>
                  <a:srgbClr val="FF0000"/>
                </a:solidFill>
              </a:rPr>
              <a:t>3</a:t>
            </a:r>
            <a:r>
              <a:rPr lang="en-US" sz="2400" dirty="0" smtClean="0"/>
              <a:t> robots are </a:t>
            </a:r>
            <a:r>
              <a:rPr lang="en-US" sz="2400" b="1" dirty="0" smtClean="0"/>
              <a:t>necessary and sufficient </a:t>
            </a:r>
            <a:r>
              <a:rPr lang="en-US" sz="2400" dirty="0" smtClean="0"/>
              <a:t>to explore almost all </a:t>
            </a:r>
            <a:r>
              <a:rPr lang="en-US" sz="2400" dirty="0" smtClean="0">
                <a:solidFill>
                  <a:srgbClr val="FF0000"/>
                </a:solidFill>
              </a:rPr>
              <a:t>grids</a:t>
            </a:r>
            <a:r>
              <a:rPr lang="en-US" sz="2400" dirty="0" smtClean="0"/>
              <a:t> </a:t>
            </a:r>
            <a:r>
              <a:rPr lang="en-US" sz="2400" b="1" dirty="0" smtClean="0"/>
              <a:t>[SSS, 2012]</a:t>
            </a:r>
          </a:p>
          <a:p>
            <a:pPr lvl="2" algn="just"/>
            <a:r>
              <a:rPr lang="en-US" sz="2000" dirty="0" smtClean="0"/>
              <a:t>(2*2 requires 4 and 3*3 requires 5)</a:t>
            </a:r>
          </a:p>
          <a:p>
            <a:pPr lvl="1" algn="just"/>
            <a:r>
              <a:rPr lang="en-US" sz="2400" dirty="0" smtClean="0"/>
              <a:t>In SSYNC, </a:t>
            </a:r>
            <a:r>
              <a:rPr lang="en-US" sz="2400" b="1" dirty="0" smtClean="0">
                <a:solidFill>
                  <a:srgbClr val="FF0000"/>
                </a:solidFill>
              </a:rPr>
              <a:t>4</a:t>
            </a:r>
            <a:r>
              <a:rPr lang="en-US" sz="2400" dirty="0" smtClean="0"/>
              <a:t> </a:t>
            </a:r>
            <a:r>
              <a:rPr lang="en-US" sz="2400" dirty="0"/>
              <a:t>robots are </a:t>
            </a:r>
            <a:r>
              <a:rPr lang="en-US" sz="2400" b="1" dirty="0"/>
              <a:t>necessary and sufficient </a:t>
            </a:r>
            <a:r>
              <a:rPr lang="en-US" sz="2400" dirty="0"/>
              <a:t>to probabilistically explore any </a:t>
            </a:r>
            <a:r>
              <a:rPr lang="en-US" sz="2400" dirty="0" smtClean="0">
                <a:solidFill>
                  <a:srgbClr val="FF0000"/>
                </a:solidFill>
              </a:rPr>
              <a:t>torus</a:t>
            </a:r>
            <a:r>
              <a:rPr lang="en-US" sz="2400" dirty="0" smtClean="0"/>
              <a:t> of size l * L where 7≤I≤L </a:t>
            </a:r>
            <a:r>
              <a:rPr lang="en-US" sz="2400" b="1" dirty="0" smtClean="0"/>
              <a:t>[NETYS, 2015]</a:t>
            </a:r>
            <a:endParaRPr lang="en-US" sz="2400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15/11/2017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MoRoVer: Mobile Robots and Verification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7DA2-D369-C846-8D90-70214C9B089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052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Robots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swarm of </a:t>
            </a:r>
            <a:r>
              <a:rPr lang="en-US" b="1" i="1" dirty="0" smtClean="0"/>
              <a:t>K</a:t>
            </a:r>
            <a:r>
              <a:rPr lang="en-US" dirty="0" smtClean="0"/>
              <a:t> robots</a:t>
            </a:r>
          </a:p>
          <a:p>
            <a:pPr lvl="1"/>
            <a:r>
              <a:rPr lang="en-US" dirty="0" smtClean="0"/>
              <a:t>Motion actuators</a:t>
            </a:r>
          </a:p>
          <a:p>
            <a:pPr lvl="1"/>
            <a:r>
              <a:rPr lang="en-US" dirty="0" smtClean="0"/>
              <a:t>Visibility sensors</a:t>
            </a:r>
          </a:p>
          <a:p>
            <a:pPr lvl="1"/>
            <a:r>
              <a:rPr lang="en-US" dirty="0" smtClean="0"/>
              <a:t>Uniform</a:t>
            </a:r>
            <a:r>
              <a:rPr lang="en-US" dirty="0"/>
              <a:t> </a:t>
            </a:r>
            <a:r>
              <a:rPr lang="en-US" dirty="0" smtClean="0"/>
              <a:t>&amp; anonymous</a:t>
            </a:r>
          </a:p>
          <a:p>
            <a:pPr lvl="1"/>
            <a:r>
              <a:rPr lang="en-US" dirty="0" smtClean="0"/>
              <a:t>Oblivious</a:t>
            </a:r>
          </a:p>
          <a:p>
            <a:pPr lvl="1"/>
            <a:r>
              <a:rPr lang="en-US" dirty="0" smtClean="0"/>
              <a:t>No communication mean</a:t>
            </a:r>
          </a:p>
          <a:p>
            <a:pPr lvl="1"/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15/11/2017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MoRoVer: Mobile Robots and Verification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7DA2-D369-C846-8D90-70214C9B0896}" type="slidenum">
              <a:rPr lang="en-US" smtClean="0"/>
              <a:t>2</a:t>
            </a:fld>
            <a:endParaRPr lang="en-US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9300" y="1820734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549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of the Result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Assuming full visibility and weak multiplicity</a:t>
            </a:r>
          </a:p>
          <a:p>
            <a:pPr lvl="1" algn="just"/>
            <a:r>
              <a:rPr lang="en-US" sz="2400" dirty="0" smtClean="0">
                <a:solidFill>
                  <a:srgbClr val="FF0000"/>
                </a:solidFill>
              </a:rPr>
              <a:t>In SSYNC, </a:t>
            </a:r>
            <a:r>
              <a:rPr lang="en-US" sz="2400" b="1" dirty="0" smtClean="0">
                <a:solidFill>
                  <a:srgbClr val="FF0000"/>
                </a:solidFill>
              </a:rPr>
              <a:t>4</a:t>
            </a:r>
            <a:r>
              <a:rPr lang="en-US" sz="2400" dirty="0" smtClean="0">
                <a:solidFill>
                  <a:srgbClr val="FF0000"/>
                </a:solidFill>
              </a:rPr>
              <a:t> robots are </a:t>
            </a:r>
            <a:r>
              <a:rPr lang="en-US" sz="2400" b="1" dirty="0" smtClean="0">
                <a:solidFill>
                  <a:srgbClr val="FF0000"/>
                </a:solidFill>
              </a:rPr>
              <a:t>necessary and sufficient </a:t>
            </a:r>
            <a:r>
              <a:rPr lang="en-US" sz="2400" dirty="0" smtClean="0">
                <a:solidFill>
                  <a:srgbClr val="FF0000"/>
                </a:solidFill>
              </a:rPr>
              <a:t>to probabilistically explore any ring of size n &gt; 4 </a:t>
            </a:r>
            <a:r>
              <a:rPr lang="en-US" sz="2400" b="1" dirty="0" smtClean="0">
                <a:solidFill>
                  <a:srgbClr val="FF0000"/>
                </a:solidFill>
              </a:rPr>
              <a:t>[TCS, 2013]</a:t>
            </a:r>
          </a:p>
          <a:p>
            <a:pPr lvl="1" algn="just"/>
            <a:r>
              <a:rPr lang="en-US" sz="2400" dirty="0" smtClean="0"/>
              <a:t>In ASYNC, </a:t>
            </a:r>
            <a:r>
              <a:rPr lang="en-US" sz="2400" b="1" dirty="0" smtClean="0">
                <a:solidFill>
                  <a:srgbClr val="FF0000"/>
                </a:solidFill>
              </a:rPr>
              <a:t>3</a:t>
            </a:r>
            <a:r>
              <a:rPr lang="en-US" sz="2400" dirty="0" smtClean="0"/>
              <a:t> robots are </a:t>
            </a:r>
            <a:r>
              <a:rPr lang="en-US" sz="2400" b="1" dirty="0" smtClean="0"/>
              <a:t>necessary and sufficient </a:t>
            </a:r>
            <a:r>
              <a:rPr lang="en-US" sz="2400" dirty="0" smtClean="0"/>
              <a:t>to explore almost all </a:t>
            </a:r>
            <a:r>
              <a:rPr lang="en-US" sz="2400" dirty="0" smtClean="0">
                <a:solidFill>
                  <a:srgbClr val="FF0000"/>
                </a:solidFill>
              </a:rPr>
              <a:t>grids</a:t>
            </a:r>
            <a:r>
              <a:rPr lang="en-US" sz="2400" dirty="0" smtClean="0"/>
              <a:t> </a:t>
            </a:r>
            <a:r>
              <a:rPr lang="en-US" sz="2400" b="1" dirty="0" smtClean="0"/>
              <a:t>[SSS, 2012]</a:t>
            </a:r>
          </a:p>
          <a:p>
            <a:pPr lvl="2" algn="just"/>
            <a:r>
              <a:rPr lang="en-US" sz="2000" dirty="0" smtClean="0"/>
              <a:t>(2*2 requires 4 and 3*3 requires 5)</a:t>
            </a:r>
          </a:p>
          <a:p>
            <a:pPr lvl="1" algn="just"/>
            <a:r>
              <a:rPr lang="en-US" sz="2400" dirty="0" smtClean="0"/>
              <a:t>In SSYNC, </a:t>
            </a:r>
            <a:r>
              <a:rPr lang="en-US" sz="2400" b="1" dirty="0" smtClean="0">
                <a:solidFill>
                  <a:srgbClr val="FF0000"/>
                </a:solidFill>
              </a:rPr>
              <a:t>4</a:t>
            </a:r>
            <a:r>
              <a:rPr lang="en-US" sz="2400" dirty="0" smtClean="0"/>
              <a:t> </a:t>
            </a:r>
            <a:r>
              <a:rPr lang="en-US" sz="2400" dirty="0"/>
              <a:t>robots are </a:t>
            </a:r>
            <a:r>
              <a:rPr lang="en-US" sz="2400" b="1" dirty="0"/>
              <a:t>necessary and sufficient </a:t>
            </a:r>
            <a:r>
              <a:rPr lang="en-US" sz="2400" dirty="0"/>
              <a:t>to probabilistically explore any </a:t>
            </a:r>
            <a:r>
              <a:rPr lang="en-US" sz="2400" dirty="0" smtClean="0">
                <a:solidFill>
                  <a:srgbClr val="FF0000"/>
                </a:solidFill>
              </a:rPr>
              <a:t>torus</a:t>
            </a:r>
            <a:r>
              <a:rPr lang="en-US" sz="2400" dirty="0" smtClean="0"/>
              <a:t> of size l * L where 7≤I≤L </a:t>
            </a:r>
            <a:r>
              <a:rPr lang="en-US" sz="2400" b="1" dirty="0" smtClean="0"/>
              <a:t>[NETYS, 2015]</a:t>
            </a:r>
            <a:endParaRPr lang="en-US" sz="2400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15/11/2017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MoRoVer: Mobile Robots and Verification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7DA2-D369-C846-8D90-70214C9B089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35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Detailed Application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/>
              <a:buChar char="•"/>
            </a:pPr>
            <a:r>
              <a:rPr lang="en-US" sz="3200" dirty="0" smtClean="0"/>
              <a:t>In a ring with </a:t>
            </a:r>
            <a:r>
              <a:rPr lang="en-US" sz="3200" b="1" i="1" dirty="0" smtClean="0"/>
              <a:t>K</a:t>
            </a:r>
            <a:r>
              <a:rPr lang="en-US" sz="3200" dirty="0" smtClean="0"/>
              <a:t>=</a:t>
            </a:r>
            <a:r>
              <a:rPr lang="en-US" sz="3200" dirty="0"/>
              <a:t>3 </a:t>
            </a:r>
            <a:r>
              <a:rPr lang="en-US" sz="3200" dirty="0" smtClean="0"/>
              <a:t>robots</a:t>
            </a:r>
          </a:p>
          <a:p>
            <a:pPr marL="0" lvl="1" indent="0" algn="ctr">
              <a:buNone/>
            </a:pPr>
            <a:r>
              <a:rPr lang="en-US" dirty="0" smtClean="0"/>
              <a:t>(</a:t>
            </a:r>
            <a:r>
              <a:rPr lang="en-US" b="1" i="1" dirty="0"/>
              <a:t>K</a:t>
            </a:r>
            <a:r>
              <a:rPr lang="en-US" dirty="0"/>
              <a:t>=1 and </a:t>
            </a:r>
            <a:r>
              <a:rPr lang="en-US" b="1" i="1" dirty="0"/>
              <a:t>K</a:t>
            </a:r>
            <a:r>
              <a:rPr lang="en-US" dirty="0"/>
              <a:t>=2 </a:t>
            </a:r>
            <a:r>
              <a:rPr lang="en-US" dirty="0" smtClean="0"/>
              <a:t>are trivial insufficient using our theorem) </a:t>
            </a:r>
            <a:endParaRPr lang="en-US" dirty="0"/>
          </a:p>
          <a:p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15/11/2017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MoRoVer: Mobile Robots and Verification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7DA2-D369-C846-8D90-70214C9B089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252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Detailed Application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/>
              <a:buChar char="•"/>
            </a:pPr>
            <a:r>
              <a:rPr lang="en-US" sz="3200" dirty="0" smtClean="0"/>
              <a:t>In a ring with </a:t>
            </a:r>
            <a:r>
              <a:rPr lang="en-US" sz="3200" b="1" i="1" dirty="0" smtClean="0"/>
              <a:t>K</a:t>
            </a:r>
            <a:r>
              <a:rPr lang="en-US" sz="3200" dirty="0" smtClean="0"/>
              <a:t>=</a:t>
            </a:r>
            <a:r>
              <a:rPr lang="en-US" sz="3200" dirty="0"/>
              <a:t>3 </a:t>
            </a:r>
            <a:r>
              <a:rPr lang="en-US" sz="3200" dirty="0" smtClean="0"/>
              <a:t>robots</a:t>
            </a:r>
          </a:p>
          <a:p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15/11/2017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MoRoVer: Mobile Robots and Verification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7DA2-D369-C846-8D90-70214C9B0896}" type="slidenum">
              <a:rPr lang="en-US" smtClean="0"/>
              <a:t>22</a:t>
            </a:fld>
            <a:endParaRPr lang="en-US"/>
          </a:p>
        </p:txBody>
      </p:sp>
      <p:sp>
        <p:nvSpPr>
          <p:cNvPr id="7" name="Ellipse 6"/>
          <p:cNvSpPr/>
          <p:nvPr/>
        </p:nvSpPr>
        <p:spPr>
          <a:xfrm>
            <a:off x="2849159" y="2992849"/>
            <a:ext cx="603226" cy="57721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" name="Ellipse 7"/>
          <p:cNvSpPr/>
          <p:nvPr/>
        </p:nvSpPr>
        <p:spPr>
          <a:xfrm>
            <a:off x="2934257" y="4108044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cxnSp>
        <p:nvCxnSpPr>
          <p:cNvPr id="10" name="Connecteur droit 9"/>
          <p:cNvCxnSpPr>
            <a:stCxn id="7" idx="4"/>
            <a:endCxn id="8" idx="0"/>
          </p:cNvCxnSpPr>
          <p:nvPr/>
        </p:nvCxnSpPr>
        <p:spPr>
          <a:xfrm>
            <a:off x="3150772" y="3570061"/>
            <a:ext cx="57679" cy="53798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llipse 11"/>
          <p:cNvSpPr/>
          <p:nvPr/>
        </p:nvSpPr>
        <p:spPr>
          <a:xfrm>
            <a:off x="686501" y="2992849"/>
            <a:ext cx="603226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3" name="Ellipse 12"/>
          <p:cNvSpPr/>
          <p:nvPr/>
        </p:nvSpPr>
        <p:spPr>
          <a:xfrm>
            <a:off x="555636" y="4097037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4" name="Ellipse 13"/>
          <p:cNvSpPr/>
          <p:nvPr/>
        </p:nvSpPr>
        <p:spPr>
          <a:xfrm>
            <a:off x="1209418" y="4952445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cxnSp>
        <p:nvCxnSpPr>
          <p:cNvPr id="15" name="Connecteur droit 14"/>
          <p:cNvCxnSpPr>
            <a:stCxn id="12" idx="4"/>
            <a:endCxn id="13" idx="0"/>
          </p:cNvCxnSpPr>
          <p:nvPr/>
        </p:nvCxnSpPr>
        <p:spPr>
          <a:xfrm flipH="1">
            <a:off x="829830" y="3570061"/>
            <a:ext cx="158284" cy="5269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stCxn id="13" idx="5"/>
            <a:endCxn id="14" idx="1"/>
          </p:cNvCxnSpPr>
          <p:nvPr/>
        </p:nvCxnSpPr>
        <p:spPr>
          <a:xfrm>
            <a:off x="1023714" y="4589718"/>
            <a:ext cx="266013" cy="4472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Ellipse 16"/>
          <p:cNvSpPr/>
          <p:nvPr/>
        </p:nvSpPr>
        <p:spPr>
          <a:xfrm>
            <a:off x="1710315" y="2406079"/>
            <a:ext cx="603226" cy="57721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9" name="Ellipse 18"/>
          <p:cNvSpPr/>
          <p:nvPr/>
        </p:nvSpPr>
        <p:spPr>
          <a:xfrm>
            <a:off x="2309437" y="4968482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cxnSp>
        <p:nvCxnSpPr>
          <p:cNvPr id="22" name="Connecteur droit 21"/>
          <p:cNvCxnSpPr>
            <a:stCxn id="7" idx="1"/>
            <a:endCxn id="17" idx="6"/>
          </p:cNvCxnSpPr>
          <p:nvPr/>
        </p:nvCxnSpPr>
        <p:spPr>
          <a:xfrm flipH="1" flipV="1">
            <a:off x="2313541" y="2694685"/>
            <a:ext cx="623958" cy="3826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>
            <a:stCxn id="17" idx="2"/>
            <a:endCxn id="12" idx="7"/>
          </p:cNvCxnSpPr>
          <p:nvPr/>
        </p:nvCxnSpPr>
        <p:spPr>
          <a:xfrm flipH="1">
            <a:off x="1201387" y="2694685"/>
            <a:ext cx="508928" cy="3826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stCxn id="19" idx="2"/>
            <a:endCxn id="14" idx="6"/>
          </p:cNvCxnSpPr>
          <p:nvPr/>
        </p:nvCxnSpPr>
        <p:spPr>
          <a:xfrm flipH="1" flipV="1">
            <a:off x="1757805" y="5241051"/>
            <a:ext cx="551632" cy="160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>
            <a:stCxn id="8" idx="3"/>
            <a:endCxn id="19" idx="7"/>
          </p:cNvCxnSpPr>
          <p:nvPr/>
        </p:nvCxnSpPr>
        <p:spPr>
          <a:xfrm flipH="1">
            <a:off x="2777515" y="4600725"/>
            <a:ext cx="237051" cy="4522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Ellipse 86"/>
          <p:cNvSpPr/>
          <p:nvPr/>
        </p:nvSpPr>
        <p:spPr>
          <a:xfrm>
            <a:off x="7560294" y="2961136"/>
            <a:ext cx="603226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88" name="Ellipse 87"/>
          <p:cNvSpPr/>
          <p:nvPr/>
        </p:nvSpPr>
        <p:spPr>
          <a:xfrm>
            <a:off x="7645392" y="4076331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cxnSp>
        <p:nvCxnSpPr>
          <p:cNvPr id="89" name="Connecteur droit 88"/>
          <p:cNvCxnSpPr>
            <a:stCxn id="87" idx="4"/>
            <a:endCxn id="88" idx="0"/>
          </p:cNvCxnSpPr>
          <p:nvPr/>
        </p:nvCxnSpPr>
        <p:spPr>
          <a:xfrm>
            <a:off x="7861907" y="3538348"/>
            <a:ext cx="57679" cy="53798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Ellipse 89"/>
          <p:cNvSpPr/>
          <p:nvPr/>
        </p:nvSpPr>
        <p:spPr>
          <a:xfrm>
            <a:off x="5397636" y="2961136"/>
            <a:ext cx="603226" cy="57721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1" name="Ellipse 90"/>
          <p:cNvSpPr/>
          <p:nvPr/>
        </p:nvSpPr>
        <p:spPr>
          <a:xfrm>
            <a:off x="5266771" y="4065324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92" name="Ellipse 91"/>
          <p:cNvSpPr/>
          <p:nvPr/>
        </p:nvSpPr>
        <p:spPr>
          <a:xfrm>
            <a:off x="5920553" y="4920732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cxnSp>
        <p:nvCxnSpPr>
          <p:cNvPr id="93" name="Connecteur droit 92"/>
          <p:cNvCxnSpPr>
            <a:stCxn id="90" idx="4"/>
            <a:endCxn id="91" idx="0"/>
          </p:cNvCxnSpPr>
          <p:nvPr/>
        </p:nvCxnSpPr>
        <p:spPr>
          <a:xfrm flipH="1">
            <a:off x="5540965" y="3538348"/>
            <a:ext cx="158284" cy="5269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Connecteur droit 93"/>
          <p:cNvCxnSpPr>
            <a:stCxn id="91" idx="5"/>
            <a:endCxn id="92" idx="1"/>
          </p:cNvCxnSpPr>
          <p:nvPr/>
        </p:nvCxnSpPr>
        <p:spPr>
          <a:xfrm>
            <a:off x="5734849" y="4558005"/>
            <a:ext cx="266013" cy="4472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Ellipse 94"/>
          <p:cNvSpPr/>
          <p:nvPr/>
        </p:nvSpPr>
        <p:spPr>
          <a:xfrm>
            <a:off x="6421450" y="2374366"/>
            <a:ext cx="603226" cy="57721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6" name="Ellipse 95"/>
          <p:cNvSpPr/>
          <p:nvPr/>
        </p:nvSpPr>
        <p:spPr>
          <a:xfrm>
            <a:off x="7020572" y="4936769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cxnSp>
        <p:nvCxnSpPr>
          <p:cNvPr id="97" name="Connecteur droit 96"/>
          <p:cNvCxnSpPr>
            <a:stCxn id="87" idx="1"/>
            <a:endCxn id="95" idx="6"/>
          </p:cNvCxnSpPr>
          <p:nvPr/>
        </p:nvCxnSpPr>
        <p:spPr>
          <a:xfrm flipH="1" flipV="1">
            <a:off x="7024676" y="2662972"/>
            <a:ext cx="623958" cy="3826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97"/>
          <p:cNvCxnSpPr>
            <a:stCxn id="95" idx="2"/>
            <a:endCxn id="90" idx="7"/>
          </p:cNvCxnSpPr>
          <p:nvPr/>
        </p:nvCxnSpPr>
        <p:spPr>
          <a:xfrm flipH="1">
            <a:off x="5912522" y="2662972"/>
            <a:ext cx="508928" cy="3826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Connecteur droit 98"/>
          <p:cNvCxnSpPr>
            <a:stCxn id="96" idx="2"/>
            <a:endCxn id="92" idx="6"/>
          </p:cNvCxnSpPr>
          <p:nvPr/>
        </p:nvCxnSpPr>
        <p:spPr>
          <a:xfrm flipH="1" flipV="1">
            <a:off x="6468940" y="5209338"/>
            <a:ext cx="551632" cy="160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Connecteur droit 99"/>
          <p:cNvCxnSpPr>
            <a:stCxn id="88" idx="3"/>
            <a:endCxn id="96" idx="7"/>
          </p:cNvCxnSpPr>
          <p:nvPr/>
        </p:nvCxnSpPr>
        <p:spPr>
          <a:xfrm flipH="1">
            <a:off x="7488650" y="4569012"/>
            <a:ext cx="237051" cy="4522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8893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Detailed Application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ring with </a:t>
            </a:r>
            <a:r>
              <a:rPr lang="en-US" b="1" i="1" dirty="0" smtClean="0"/>
              <a:t>K</a:t>
            </a:r>
            <a:r>
              <a:rPr lang="en-US" dirty="0" smtClean="0"/>
              <a:t>=3 robots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15/11/2017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MoRoVer: Mobile Robots and Verification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7DA2-D369-C846-8D90-70214C9B0896}" type="slidenum">
              <a:rPr lang="en-US" smtClean="0"/>
              <a:t>23</a:t>
            </a:fld>
            <a:endParaRPr lang="en-US"/>
          </a:p>
        </p:txBody>
      </p:sp>
      <p:sp>
        <p:nvSpPr>
          <p:cNvPr id="7" name="Ellipse 6"/>
          <p:cNvSpPr/>
          <p:nvPr/>
        </p:nvSpPr>
        <p:spPr>
          <a:xfrm>
            <a:off x="2849159" y="2992849"/>
            <a:ext cx="603226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8" name="Ellipse 7"/>
          <p:cNvSpPr/>
          <p:nvPr/>
        </p:nvSpPr>
        <p:spPr>
          <a:xfrm>
            <a:off x="2934257" y="4108044"/>
            <a:ext cx="548387" cy="57721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1</a:t>
            </a:r>
          </a:p>
        </p:txBody>
      </p:sp>
      <p:cxnSp>
        <p:nvCxnSpPr>
          <p:cNvPr id="10" name="Connecteur droit 9"/>
          <p:cNvCxnSpPr>
            <a:stCxn id="7" idx="4"/>
            <a:endCxn id="8" idx="0"/>
          </p:cNvCxnSpPr>
          <p:nvPr/>
        </p:nvCxnSpPr>
        <p:spPr>
          <a:xfrm>
            <a:off x="3150772" y="3570061"/>
            <a:ext cx="57679" cy="53798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llipse 11"/>
          <p:cNvSpPr/>
          <p:nvPr/>
        </p:nvSpPr>
        <p:spPr>
          <a:xfrm>
            <a:off x="686501" y="2992849"/>
            <a:ext cx="603226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3" name="Ellipse 12"/>
          <p:cNvSpPr/>
          <p:nvPr/>
        </p:nvSpPr>
        <p:spPr>
          <a:xfrm>
            <a:off x="555636" y="4097037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4" name="Ellipse 13"/>
          <p:cNvSpPr/>
          <p:nvPr/>
        </p:nvSpPr>
        <p:spPr>
          <a:xfrm>
            <a:off x="1209418" y="4952445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cxnSp>
        <p:nvCxnSpPr>
          <p:cNvPr id="15" name="Connecteur droit 14"/>
          <p:cNvCxnSpPr>
            <a:stCxn id="12" idx="4"/>
            <a:endCxn id="13" idx="0"/>
          </p:cNvCxnSpPr>
          <p:nvPr/>
        </p:nvCxnSpPr>
        <p:spPr>
          <a:xfrm flipH="1">
            <a:off x="829830" y="3570061"/>
            <a:ext cx="158284" cy="5269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stCxn id="13" idx="5"/>
            <a:endCxn id="14" idx="1"/>
          </p:cNvCxnSpPr>
          <p:nvPr/>
        </p:nvCxnSpPr>
        <p:spPr>
          <a:xfrm>
            <a:off x="1023714" y="4589718"/>
            <a:ext cx="266013" cy="4472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Ellipse 16"/>
          <p:cNvSpPr/>
          <p:nvPr/>
        </p:nvSpPr>
        <p:spPr>
          <a:xfrm>
            <a:off x="1710315" y="2406079"/>
            <a:ext cx="603226" cy="57721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9" name="Ellipse 18"/>
          <p:cNvSpPr/>
          <p:nvPr/>
        </p:nvSpPr>
        <p:spPr>
          <a:xfrm>
            <a:off x="2309437" y="4968482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cxnSp>
        <p:nvCxnSpPr>
          <p:cNvPr id="22" name="Connecteur droit 21"/>
          <p:cNvCxnSpPr>
            <a:stCxn id="7" idx="1"/>
            <a:endCxn id="17" idx="6"/>
          </p:cNvCxnSpPr>
          <p:nvPr/>
        </p:nvCxnSpPr>
        <p:spPr>
          <a:xfrm flipH="1" flipV="1">
            <a:off x="2313541" y="2694685"/>
            <a:ext cx="623958" cy="3826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>
            <a:stCxn id="17" idx="2"/>
            <a:endCxn id="12" idx="7"/>
          </p:cNvCxnSpPr>
          <p:nvPr/>
        </p:nvCxnSpPr>
        <p:spPr>
          <a:xfrm flipH="1">
            <a:off x="1201387" y="2694685"/>
            <a:ext cx="508928" cy="3826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stCxn id="19" idx="2"/>
            <a:endCxn id="14" idx="6"/>
          </p:cNvCxnSpPr>
          <p:nvPr/>
        </p:nvCxnSpPr>
        <p:spPr>
          <a:xfrm flipH="1" flipV="1">
            <a:off x="1757805" y="5241051"/>
            <a:ext cx="551632" cy="160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>
            <a:stCxn id="8" idx="3"/>
            <a:endCxn id="19" idx="7"/>
          </p:cNvCxnSpPr>
          <p:nvPr/>
        </p:nvCxnSpPr>
        <p:spPr>
          <a:xfrm flipH="1">
            <a:off x="2777515" y="4600725"/>
            <a:ext cx="237051" cy="4522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Ellipse 86"/>
          <p:cNvSpPr/>
          <p:nvPr/>
        </p:nvSpPr>
        <p:spPr>
          <a:xfrm>
            <a:off x="7560294" y="2961136"/>
            <a:ext cx="603226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88" name="Ellipse 87"/>
          <p:cNvSpPr/>
          <p:nvPr/>
        </p:nvSpPr>
        <p:spPr>
          <a:xfrm>
            <a:off x="7645392" y="4076331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cxnSp>
        <p:nvCxnSpPr>
          <p:cNvPr id="89" name="Connecteur droit 88"/>
          <p:cNvCxnSpPr>
            <a:stCxn id="87" idx="4"/>
            <a:endCxn id="88" idx="0"/>
          </p:cNvCxnSpPr>
          <p:nvPr/>
        </p:nvCxnSpPr>
        <p:spPr>
          <a:xfrm>
            <a:off x="7861907" y="3538348"/>
            <a:ext cx="57679" cy="53798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Ellipse 89"/>
          <p:cNvSpPr/>
          <p:nvPr/>
        </p:nvSpPr>
        <p:spPr>
          <a:xfrm>
            <a:off x="5397636" y="2961136"/>
            <a:ext cx="603226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91" name="Ellipse 90"/>
          <p:cNvSpPr/>
          <p:nvPr/>
        </p:nvSpPr>
        <p:spPr>
          <a:xfrm>
            <a:off x="5266771" y="4065324"/>
            <a:ext cx="548387" cy="57721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92" name="Ellipse 91"/>
          <p:cNvSpPr/>
          <p:nvPr/>
        </p:nvSpPr>
        <p:spPr>
          <a:xfrm>
            <a:off x="5920553" y="4920732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cxnSp>
        <p:nvCxnSpPr>
          <p:cNvPr id="93" name="Connecteur droit 92"/>
          <p:cNvCxnSpPr>
            <a:stCxn id="90" idx="4"/>
            <a:endCxn id="91" idx="0"/>
          </p:cNvCxnSpPr>
          <p:nvPr/>
        </p:nvCxnSpPr>
        <p:spPr>
          <a:xfrm flipH="1">
            <a:off x="5540965" y="3538348"/>
            <a:ext cx="158284" cy="5269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Connecteur droit 93"/>
          <p:cNvCxnSpPr>
            <a:stCxn id="91" idx="5"/>
            <a:endCxn id="92" idx="1"/>
          </p:cNvCxnSpPr>
          <p:nvPr/>
        </p:nvCxnSpPr>
        <p:spPr>
          <a:xfrm>
            <a:off x="5734849" y="4558005"/>
            <a:ext cx="266013" cy="4472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Ellipse 94"/>
          <p:cNvSpPr/>
          <p:nvPr/>
        </p:nvSpPr>
        <p:spPr>
          <a:xfrm>
            <a:off x="6421450" y="2374366"/>
            <a:ext cx="603226" cy="57721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96" name="Ellipse 95"/>
          <p:cNvSpPr/>
          <p:nvPr/>
        </p:nvSpPr>
        <p:spPr>
          <a:xfrm>
            <a:off x="7020572" y="4936769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cxnSp>
        <p:nvCxnSpPr>
          <p:cNvPr id="97" name="Connecteur droit 96"/>
          <p:cNvCxnSpPr>
            <a:stCxn id="87" idx="1"/>
            <a:endCxn id="95" idx="6"/>
          </p:cNvCxnSpPr>
          <p:nvPr/>
        </p:nvCxnSpPr>
        <p:spPr>
          <a:xfrm flipH="1" flipV="1">
            <a:off x="7024676" y="2662972"/>
            <a:ext cx="623958" cy="3826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97"/>
          <p:cNvCxnSpPr>
            <a:stCxn id="95" idx="2"/>
            <a:endCxn id="90" idx="7"/>
          </p:cNvCxnSpPr>
          <p:nvPr/>
        </p:nvCxnSpPr>
        <p:spPr>
          <a:xfrm flipH="1">
            <a:off x="5912522" y="2662972"/>
            <a:ext cx="508928" cy="3826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Connecteur droit 98"/>
          <p:cNvCxnSpPr>
            <a:stCxn id="96" idx="2"/>
            <a:endCxn id="92" idx="6"/>
          </p:cNvCxnSpPr>
          <p:nvPr/>
        </p:nvCxnSpPr>
        <p:spPr>
          <a:xfrm flipH="1" flipV="1">
            <a:off x="6468940" y="5209338"/>
            <a:ext cx="551632" cy="160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Connecteur droit 99"/>
          <p:cNvCxnSpPr>
            <a:stCxn id="88" idx="3"/>
            <a:endCxn id="96" idx="7"/>
          </p:cNvCxnSpPr>
          <p:nvPr/>
        </p:nvCxnSpPr>
        <p:spPr>
          <a:xfrm flipH="1">
            <a:off x="7488650" y="4569012"/>
            <a:ext cx="237051" cy="4522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4625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Detailed Application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ring with </a:t>
            </a:r>
            <a:r>
              <a:rPr lang="en-US" b="1" i="1" dirty="0" smtClean="0"/>
              <a:t>K</a:t>
            </a:r>
            <a:r>
              <a:rPr lang="en-US" dirty="0" smtClean="0"/>
              <a:t>=3 robots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15/11/2017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MoRoVer: Mobile Robots and Verification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7DA2-D369-C846-8D90-70214C9B0896}" type="slidenum">
              <a:rPr lang="en-US" smtClean="0"/>
              <a:t>24</a:t>
            </a:fld>
            <a:endParaRPr lang="en-US"/>
          </a:p>
        </p:txBody>
      </p:sp>
      <p:sp>
        <p:nvSpPr>
          <p:cNvPr id="7" name="Ellipse 6"/>
          <p:cNvSpPr/>
          <p:nvPr/>
        </p:nvSpPr>
        <p:spPr>
          <a:xfrm>
            <a:off x="2849159" y="2992849"/>
            <a:ext cx="603226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8" name="Ellipse 7"/>
          <p:cNvSpPr/>
          <p:nvPr/>
        </p:nvSpPr>
        <p:spPr>
          <a:xfrm>
            <a:off x="2934257" y="4108044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cxnSp>
        <p:nvCxnSpPr>
          <p:cNvPr id="10" name="Connecteur droit 9"/>
          <p:cNvCxnSpPr>
            <a:stCxn id="7" idx="4"/>
            <a:endCxn id="8" idx="0"/>
          </p:cNvCxnSpPr>
          <p:nvPr/>
        </p:nvCxnSpPr>
        <p:spPr>
          <a:xfrm>
            <a:off x="3150772" y="3570061"/>
            <a:ext cx="57679" cy="53798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llipse 11"/>
          <p:cNvSpPr/>
          <p:nvPr/>
        </p:nvSpPr>
        <p:spPr>
          <a:xfrm>
            <a:off x="686501" y="2992849"/>
            <a:ext cx="603226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3" name="Ellipse 12"/>
          <p:cNvSpPr/>
          <p:nvPr/>
        </p:nvSpPr>
        <p:spPr>
          <a:xfrm>
            <a:off x="555636" y="4097037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4" name="Ellipse 13"/>
          <p:cNvSpPr/>
          <p:nvPr/>
        </p:nvSpPr>
        <p:spPr>
          <a:xfrm>
            <a:off x="1209418" y="4952445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cxnSp>
        <p:nvCxnSpPr>
          <p:cNvPr id="15" name="Connecteur droit 14"/>
          <p:cNvCxnSpPr>
            <a:stCxn id="12" idx="4"/>
            <a:endCxn id="13" idx="0"/>
          </p:cNvCxnSpPr>
          <p:nvPr/>
        </p:nvCxnSpPr>
        <p:spPr>
          <a:xfrm flipH="1">
            <a:off x="829830" y="3570061"/>
            <a:ext cx="158284" cy="5269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stCxn id="13" idx="5"/>
            <a:endCxn id="14" idx="1"/>
          </p:cNvCxnSpPr>
          <p:nvPr/>
        </p:nvCxnSpPr>
        <p:spPr>
          <a:xfrm>
            <a:off x="1023714" y="4589718"/>
            <a:ext cx="266013" cy="4472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Ellipse 16"/>
          <p:cNvSpPr/>
          <p:nvPr/>
        </p:nvSpPr>
        <p:spPr>
          <a:xfrm>
            <a:off x="1710315" y="2406079"/>
            <a:ext cx="603226" cy="57721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9" name="Ellipse 18"/>
          <p:cNvSpPr/>
          <p:nvPr/>
        </p:nvSpPr>
        <p:spPr>
          <a:xfrm>
            <a:off x="2309437" y="4968482"/>
            <a:ext cx="548387" cy="57721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1</a:t>
            </a:r>
          </a:p>
        </p:txBody>
      </p:sp>
      <p:cxnSp>
        <p:nvCxnSpPr>
          <p:cNvPr id="22" name="Connecteur droit 21"/>
          <p:cNvCxnSpPr>
            <a:stCxn id="7" idx="1"/>
            <a:endCxn id="17" idx="6"/>
          </p:cNvCxnSpPr>
          <p:nvPr/>
        </p:nvCxnSpPr>
        <p:spPr>
          <a:xfrm flipH="1" flipV="1">
            <a:off x="2313541" y="2694685"/>
            <a:ext cx="623958" cy="3826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>
            <a:stCxn id="17" idx="2"/>
            <a:endCxn id="12" idx="7"/>
          </p:cNvCxnSpPr>
          <p:nvPr/>
        </p:nvCxnSpPr>
        <p:spPr>
          <a:xfrm flipH="1">
            <a:off x="1201387" y="2694685"/>
            <a:ext cx="508928" cy="3826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stCxn id="19" idx="2"/>
            <a:endCxn id="14" idx="6"/>
          </p:cNvCxnSpPr>
          <p:nvPr/>
        </p:nvCxnSpPr>
        <p:spPr>
          <a:xfrm flipH="1" flipV="1">
            <a:off x="1757805" y="5241051"/>
            <a:ext cx="551632" cy="160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>
            <a:stCxn id="8" idx="3"/>
            <a:endCxn id="19" idx="7"/>
          </p:cNvCxnSpPr>
          <p:nvPr/>
        </p:nvCxnSpPr>
        <p:spPr>
          <a:xfrm flipH="1">
            <a:off x="2777515" y="4600725"/>
            <a:ext cx="237051" cy="4522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Ellipse 86"/>
          <p:cNvSpPr/>
          <p:nvPr/>
        </p:nvSpPr>
        <p:spPr>
          <a:xfrm>
            <a:off x="7560294" y="2961136"/>
            <a:ext cx="603226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88" name="Ellipse 87"/>
          <p:cNvSpPr/>
          <p:nvPr/>
        </p:nvSpPr>
        <p:spPr>
          <a:xfrm>
            <a:off x="7645392" y="4076331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cxnSp>
        <p:nvCxnSpPr>
          <p:cNvPr id="89" name="Connecteur droit 88"/>
          <p:cNvCxnSpPr>
            <a:stCxn id="87" idx="4"/>
            <a:endCxn id="88" idx="0"/>
          </p:cNvCxnSpPr>
          <p:nvPr/>
        </p:nvCxnSpPr>
        <p:spPr>
          <a:xfrm>
            <a:off x="7861907" y="3538348"/>
            <a:ext cx="57679" cy="53798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Ellipse 89"/>
          <p:cNvSpPr/>
          <p:nvPr/>
        </p:nvSpPr>
        <p:spPr>
          <a:xfrm>
            <a:off x="5397636" y="2961136"/>
            <a:ext cx="603226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91" name="Ellipse 90"/>
          <p:cNvSpPr/>
          <p:nvPr/>
        </p:nvSpPr>
        <p:spPr>
          <a:xfrm>
            <a:off x="5266771" y="4065324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92" name="Ellipse 91"/>
          <p:cNvSpPr/>
          <p:nvPr/>
        </p:nvSpPr>
        <p:spPr>
          <a:xfrm>
            <a:off x="5920553" y="4920732"/>
            <a:ext cx="548387" cy="57721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1</a:t>
            </a:r>
          </a:p>
        </p:txBody>
      </p:sp>
      <p:cxnSp>
        <p:nvCxnSpPr>
          <p:cNvPr id="93" name="Connecteur droit 92"/>
          <p:cNvCxnSpPr>
            <a:stCxn id="90" idx="4"/>
            <a:endCxn id="91" idx="0"/>
          </p:cNvCxnSpPr>
          <p:nvPr/>
        </p:nvCxnSpPr>
        <p:spPr>
          <a:xfrm flipH="1">
            <a:off x="5540965" y="3538348"/>
            <a:ext cx="158284" cy="5269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Connecteur droit 93"/>
          <p:cNvCxnSpPr>
            <a:stCxn id="91" idx="5"/>
            <a:endCxn id="92" idx="1"/>
          </p:cNvCxnSpPr>
          <p:nvPr/>
        </p:nvCxnSpPr>
        <p:spPr>
          <a:xfrm>
            <a:off x="5734849" y="4558005"/>
            <a:ext cx="266013" cy="4472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Ellipse 94"/>
          <p:cNvSpPr/>
          <p:nvPr/>
        </p:nvSpPr>
        <p:spPr>
          <a:xfrm>
            <a:off x="6421450" y="2374366"/>
            <a:ext cx="603226" cy="57721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96" name="Ellipse 95"/>
          <p:cNvSpPr/>
          <p:nvPr/>
        </p:nvSpPr>
        <p:spPr>
          <a:xfrm>
            <a:off x="7020572" y="4936769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cxnSp>
        <p:nvCxnSpPr>
          <p:cNvPr id="97" name="Connecteur droit 96"/>
          <p:cNvCxnSpPr>
            <a:stCxn id="87" idx="1"/>
            <a:endCxn id="95" idx="6"/>
          </p:cNvCxnSpPr>
          <p:nvPr/>
        </p:nvCxnSpPr>
        <p:spPr>
          <a:xfrm flipH="1" flipV="1">
            <a:off x="7024676" y="2662972"/>
            <a:ext cx="623958" cy="3826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97"/>
          <p:cNvCxnSpPr>
            <a:stCxn id="95" idx="2"/>
            <a:endCxn id="90" idx="7"/>
          </p:cNvCxnSpPr>
          <p:nvPr/>
        </p:nvCxnSpPr>
        <p:spPr>
          <a:xfrm flipH="1">
            <a:off x="5912522" y="2662972"/>
            <a:ext cx="508928" cy="3826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Connecteur droit 98"/>
          <p:cNvCxnSpPr>
            <a:stCxn id="96" idx="2"/>
            <a:endCxn id="92" idx="6"/>
          </p:cNvCxnSpPr>
          <p:nvPr/>
        </p:nvCxnSpPr>
        <p:spPr>
          <a:xfrm flipH="1" flipV="1">
            <a:off x="6468940" y="5209338"/>
            <a:ext cx="551632" cy="160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Connecteur droit 99"/>
          <p:cNvCxnSpPr>
            <a:stCxn id="88" idx="3"/>
            <a:endCxn id="96" idx="7"/>
          </p:cNvCxnSpPr>
          <p:nvPr/>
        </p:nvCxnSpPr>
        <p:spPr>
          <a:xfrm flipH="1">
            <a:off x="7488650" y="4569012"/>
            <a:ext cx="237051" cy="4522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9490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Detailed Application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ring with </a:t>
            </a:r>
            <a:r>
              <a:rPr lang="en-US" b="1" i="1" dirty="0" smtClean="0"/>
              <a:t>K</a:t>
            </a:r>
            <a:r>
              <a:rPr lang="en-US" dirty="0" smtClean="0"/>
              <a:t>=3 robots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15/11/2017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MoRoVer: Mobile Robots and Verification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7DA2-D369-C846-8D90-70214C9B0896}" type="slidenum">
              <a:rPr lang="en-US" smtClean="0"/>
              <a:t>25</a:t>
            </a:fld>
            <a:endParaRPr lang="en-US"/>
          </a:p>
        </p:txBody>
      </p:sp>
      <p:pic>
        <p:nvPicPr>
          <p:cNvPr id="11" name="Image 10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682" y="2591027"/>
            <a:ext cx="7645392" cy="1020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236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Detailed Application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ring with </a:t>
            </a:r>
            <a:r>
              <a:rPr lang="en-US" b="1" i="1" dirty="0" smtClean="0"/>
              <a:t>K</a:t>
            </a:r>
            <a:r>
              <a:rPr lang="en-US" dirty="0" smtClean="0"/>
              <a:t>=3 robots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15/11/2017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MoRoVer: Mobile Robots and Verification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7DA2-D369-C846-8D90-70214C9B0896}" type="slidenum">
              <a:rPr lang="en-US" smtClean="0"/>
              <a:t>26</a:t>
            </a:fld>
            <a:endParaRPr lang="en-US"/>
          </a:p>
        </p:txBody>
      </p:sp>
      <p:pic>
        <p:nvPicPr>
          <p:cNvPr id="11" name="Image 10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682" y="2591027"/>
            <a:ext cx="7645392" cy="1020483"/>
          </a:xfrm>
          <a:prstGeom prst="rect">
            <a:avLst/>
          </a:prstGeom>
        </p:spPr>
      </p:pic>
      <p:pic>
        <p:nvPicPr>
          <p:cNvPr id="18" name="Image 17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162" y="4100046"/>
            <a:ext cx="51181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236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Detailed Application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ring with </a:t>
            </a:r>
            <a:r>
              <a:rPr lang="en-US" b="1" i="1" dirty="0" smtClean="0"/>
              <a:t>K</a:t>
            </a:r>
            <a:r>
              <a:rPr lang="en-US" dirty="0" smtClean="0"/>
              <a:t>=3 robots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</a:rPr>
              <a:t>n &gt; 4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 robots are necessary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15/11/2017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MoRoVer: Mobile Robots and Verification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7DA2-D369-C846-8D90-70214C9B0896}" type="slidenum">
              <a:rPr lang="en-US" smtClean="0"/>
              <a:t>27</a:t>
            </a:fld>
            <a:endParaRPr lang="en-US"/>
          </a:p>
        </p:txBody>
      </p:sp>
      <p:pic>
        <p:nvPicPr>
          <p:cNvPr id="11" name="Image 10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682" y="2591027"/>
            <a:ext cx="7645392" cy="1020483"/>
          </a:xfrm>
          <a:prstGeom prst="rect">
            <a:avLst/>
          </a:prstGeom>
        </p:spPr>
      </p:pic>
      <p:pic>
        <p:nvPicPr>
          <p:cNvPr id="18" name="Image 17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162" y="4100046"/>
            <a:ext cx="51181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236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the Result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b="1" dirty="0" smtClean="0"/>
              <a:t>Theorem:</a:t>
            </a:r>
            <a:r>
              <a:rPr lang="en-US" dirty="0" smtClean="0"/>
              <a:t> Terminating </a:t>
            </a:r>
            <a:r>
              <a:rPr lang="en-US" dirty="0"/>
              <a:t>(probabilistic or deterministic) exploration with </a:t>
            </a:r>
            <a:r>
              <a:rPr lang="en-US" b="1" i="1" dirty="0"/>
              <a:t>K</a:t>
            </a:r>
            <a:r>
              <a:rPr lang="en-US" dirty="0"/>
              <a:t> robots on a graph of n&gt;</a:t>
            </a:r>
            <a:r>
              <a:rPr lang="en-US" b="1" i="1" dirty="0"/>
              <a:t>K</a:t>
            </a:r>
            <a:r>
              <a:rPr lang="en-US" dirty="0"/>
              <a:t> nodes is possible only if </a:t>
            </a:r>
            <a:r>
              <a:rPr lang="en-US" b="1" i="1" dirty="0" smtClean="0"/>
              <a:t>K</a:t>
            </a:r>
            <a:r>
              <a:rPr lang="en-US" dirty="0" smtClean="0"/>
              <a:t>&gt;2 and there </a:t>
            </a:r>
            <a:r>
              <a:rPr lang="en-US" dirty="0"/>
              <a:t>exists a set </a:t>
            </a:r>
            <a:r>
              <a:rPr lang="en-US" i="1" dirty="0"/>
              <a:t>S</a:t>
            </a:r>
            <a:r>
              <a:rPr lang="en-US" dirty="0"/>
              <a:t> of at least n-</a:t>
            </a:r>
            <a:r>
              <a:rPr lang="en-US" b="1" i="1" dirty="0"/>
              <a:t>K</a:t>
            </a:r>
            <a:r>
              <a:rPr lang="en-US" dirty="0"/>
              <a:t>+1 configurations such that:</a:t>
            </a:r>
          </a:p>
          <a:p>
            <a:pPr algn="just"/>
            <a:r>
              <a:rPr lang="en-US" dirty="0"/>
              <a:t>any two different configurations in </a:t>
            </a:r>
            <a:r>
              <a:rPr lang="en-US" i="1" dirty="0"/>
              <a:t>S</a:t>
            </a:r>
            <a:r>
              <a:rPr lang="en-US" dirty="0"/>
              <a:t> are  </a:t>
            </a:r>
            <a:r>
              <a:rPr lang="en-US" dirty="0">
                <a:solidFill>
                  <a:srgbClr val="FF0000"/>
                </a:solidFill>
              </a:rPr>
              <a:t>distinguishable</a:t>
            </a:r>
            <a:r>
              <a:rPr lang="en-US" dirty="0"/>
              <a:t>, and</a:t>
            </a:r>
          </a:p>
          <a:p>
            <a:pPr algn="just"/>
            <a:r>
              <a:rPr lang="en-US" dirty="0"/>
              <a:t>in every configuration in </a:t>
            </a:r>
            <a:r>
              <a:rPr lang="en-US" i="1" dirty="0"/>
              <a:t>S</a:t>
            </a:r>
            <a:r>
              <a:rPr lang="en-US" dirty="0"/>
              <a:t>, there is a tower of less than </a:t>
            </a:r>
            <a:r>
              <a:rPr lang="en-US" b="1" i="1" dirty="0"/>
              <a:t>K</a:t>
            </a:r>
            <a:r>
              <a:rPr lang="en-US" dirty="0"/>
              <a:t> robots.</a:t>
            </a:r>
          </a:p>
          <a:p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15/11/2017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MoRoVer: Mobile Robots and Verification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7DA2-D369-C846-8D90-70214C9B089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466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the Result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Let </a:t>
            </a:r>
            <a:r>
              <a:rPr lang="en-US" i="1" dirty="0" smtClean="0"/>
              <a:t>P </a:t>
            </a:r>
            <a:r>
              <a:rPr lang="en-US" dirty="0" smtClean="0"/>
              <a:t>be any exploration protocol for </a:t>
            </a:r>
            <a:r>
              <a:rPr lang="en-US" b="1" i="1" dirty="0" smtClean="0"/>
              <a:t>K</a:t>
            </a:r>
            <a:r>
              <a:rPr lang="en-US" dirty="0" smtClean="0"/>
              <a:t> robots on a ring of n &gt; </a:t>
            </a:r>
            <a:r>
              <a:rPr lang="en-US" b="1" i="1" dirty="0" smtClean="0"/>
              <a:t>K</a:t>
            </a:r>
            <a:r>
              <a:rPr lang="en-US" dirty="0" smtClean="0"/>
              <a:t> nodes</a:t>
            </a:r>
            <a:endParaRPr lang="en-US" i="1" dirty="0" smtClean="0"/>
          </a:p>
          <a:p>
            <a:pPr algn="just"/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15/11/2017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MoRoVer: Mobile Robots and Verification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7DA2-D369-C846-8D90-70214C9B0896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425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Discrete environment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simple graph </a:t>
            </a:r>
            <a:r>
              <a:rPr lang="en-US" b="1" dirty="0" smtClean="0"/>
              <a:t>G = (V,E)</a:t>
            </a:r>
          </a:p>
          <a:p>
            <a:pPr lvl="1"/>
            <a:r>
              <a:rPr lang="en-US" dirty="0" smtClean="0"/>
              <a:t>Connected</a:t>
            </a:r>
          </a:p>
          <a:p>
            <a:pPr lvl="1"/>
            <a:r>
              <a:rPr lang="en-US" dirty="0" err="1" smtClean="0"/>
              <a:t>Unoriented</a:t>
            </a:r>
            <a:endParaRPr lang="en-US" dirty="0" smtClean="0"/>
          </a:p>
          <a:p>
            <a:pPr lvl="1"/>
            <a:r>
              <a:rPr lang="en-US" dirty="0" smtClean="0"/>
              <a:t>Anonymous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15/11/2017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MoRoVer: Mobile Robots and Verification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7DA2-D369-C846-8D90-70214C9B0896}" type="slidenum">
              <a:rPr lang="en-US" smtClean="0"/>
              <a:t>3</a:t>
            </a:fld>
            <a:endParaRPr lang="en-US"/>
          </a:p>
        </p:txBody>
      </p:sp>
      <p:sp>
        <p:nvSpPr>
          <p:cNvPr id="7" name="Ellipse 6"/>
          <p:cNvSpPr/>
          <p:nvPr/>
        </p:nvSpPr>
        <p:spPr>
          <a:xfrm>
            <a:off x="5255810" y="2764264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llipse 8"/>
          <p:cNvSpPr/>
          <p:nvPr/>
        </p:nvSpPr>
        <p:spPr>
          <a:xfrm>
            <a:off x="6705612" y="2764464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Ellipse 12"/>
          <p:cNvSpPr/>
          <p:nvPr/>
        </p:nvSpPr>
        <p:spPr>
          <a:xfrm>
            <a:off x="8171233" y="2758134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Connecteur droit 16"/>
          <p:cNvCxnSpPr>
            <a:stCxn id="7" idx="6"/>
            <a:endCxn id="9" idx="2"/>
          </p:cNvCxnSpPr>
          <p:nvPr/>
        </p:nvCxnSpPr>
        <p:spPr>
          <a:xfrm>
            <a:off x="5804197" y="3052870"/>
            <a:ext cx="901415" cy="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stCxn id="9" idx="6"/>
            <a:endCxn id="13" idx="2"/>
          </p:cNvCxnSpPr>
          <p:nvPr/>
        </p:nvCxnSpPr>
        <p:spPr>
          <a:xfrm flipV="1">
            <a:off x="7253999" y="3046740"/>
            <a:ext cx="917234" cy="63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llipse 21"/>
          <p:cNvSpPr/>
          <p:nvPr/>
        </p:nvSpPr>
        <p:spPr>
          <a:xfrm>
            <a:off x="5255810" y="4908046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lipse 22"/>
          <p:cNvSpPr/>
          <p:nvPr/>
        </p:nvSpPr>
        <p:spPr>
          <a:xfrm>
            <a:off x="6705612" y="4908246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Ellipse 23"/>
          <p:cNvSpPr/>
          <p:nvPr/>
        </p:nvSpPr>
        <p:spPr>
          <a:xfrm>
            <a:off x="8171233" y="4901916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Connecteur droit 24"/>
          <p:cNvCxnSpPr>
            <a:stCxn id="22" idx="6"/>
            <a:endCxn id="23" idx="2"/>
          </p:cNvCxnSpPr>
          <p:nvPr/>
        </p:nvCxnSpPr>
        <p:spPr>
          <a:xfrm>
            <a:off x="5804197" y="5196652"/>
            <a:ext cx="901415" cy="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stCxn id="23" idx="6"/>
            <a:endCxn id="24" idx="2"/>
          </p:cNvCxnSpPr>
          <p:nvPr/>
        </p:nvCxnSpPr>
        <p:spPr>
          <a:xfrm flipV="1">
            <a:off x="7253999" y="5190522"/>
            <a:ext cx="917234" cy="63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Ellipse 26"/>
          <p:cNvSpPr/>
          <p:nvPr/>
        </p:nvSpPr>
        <p:spPr>
          <a:xfrm>
            <a:off x="5255810" y="3804168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lipse 27"/>
          <p:cNvSpPr/>
          <p:nvPr/>
        </p:nvSpPr>
        <p:spPr>
          <a:xfrm>
            <a:off x="6705612" y="3804368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Ellipse 28"/>
          <p:cNvSpPr/>
          <p:nvPr/>
        </p:nvSpPr>
        <p:spPr>
          <a:xfrm>
            <a:off x="8171233" y="3798038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Connecteur droit 29"/>
          <p:cNvCxnSpPr>
            <a:stCxn id="27" idx="6"/>
            <a:endCxn id="28" idx="2"/>
          </p:cNvCxnSpPr>
          <p:nvPr/>
        </p:nvCxnSpPr>
        <p:spPr>
          <a:xfrm>
            <a:off x="5804197" y="4092774"/>
            <a:ext cx="901415" cy="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>
            <a:stCxn id="28" idx="6"/>
            <a:endCxn id="29" idx="2"/>
          </p:cNvCxnSpPr>
          <p:nvPr/>
        </p:nvCxnSpPr>
        <p:spPr>
          <a:xfrm flipV="1">
            <a:off x="7253999" y="4086644"/>
            <a:ext cx="917234" cy="63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>
            <a:stCxn id="7" idx="4"/>
            <a:endCxn id="27" idx="0"/>
          </p:cNvCxnSpPr>
          <p:nvPr/>
        </p:nvCxnSpPr>
        <p:spPr>
          <a:xfrm>
            <a:off x="5530004" y="3341476"/>
            <a:ext cx="0" cy="4626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>
            <a:stCxn id="27" idx="4"/>
            <a:endCxn id="22" idx="0"/>
          </p:cNvCxnSpPr>
          <p:nvPr/>
        </p:nvCxnSpPr>
        <p:spPr>
          <a:xfrm>
            <a:off x="5530004" y="4381380"/>
            <a:ext cx="0" cy="5266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>
            <a:stCxn id="9" idx="4"/>
            <a:endCxn id="28" idx="0"/>
          </p:cNvCxnSpPr>
          <p:nvPr/>
        </p:nvCxnSpPr>
        <p:spPr>
          <a:xfrm>
            <a:off x="6979806" y="3341676"/>
            <a:ext cx="0" cy="4626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>
            <a:stCxn id="28" idx="4"/>
            <a:endCxn id="23" idx="0"/>
          </p:cNvCxnSpPr>
          <p:nvPr/>
        </p:nvCxnSpPr>
        <p:spPr>
          <a:xfrm>
            <a:off x="6979806" y="4381580"/>
            <a:ext cx="0" cy="5266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/>
          <p:cNvCxnSpPr>
            <a:stCxn id="29" idx="4"/>
            <a:endCxn id="24" idx="0"/>
          </p:cNvCxnSpPr>
          <p:nvPr/>
        </p:nvCxnSpPr>
        <p:spPr>
          <a:xfrm>
            <a:off x="8445427" y="4375250"/>
            <a:ext cx="0" cy="5266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>
            <a:stCxn id="13" idx="4"/>
            <a:endCxn id="29" idx="0"/>
          </p:cNvCxnSpPr>
          <p:nvPr/>
        </p:nvCxnSpPr>
        <p:spPr>
          <a:xfrm>
            <a:off x="8445427" y="3335346"/>
            <a:ext cx="0" cy="4626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ZoneTexte 52"/>
          <p:cNvSpPr txBox="1"/>
          <p:nvPr/>
        </p:nvSpPr>
        <p:spPr>
          <a:xfrm>
            <a:off x="6443053" y="6028933"/>
            <a:ext cx="1073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Locations</a:t>
            </a:r>
            <a:endParaRPr lang="en-US" dirty="0"/>
          </a:p>
        </p:txBody>
      </p:sp>
      <p:sp>
        <p:nvSpPr>
          <p:cNvPr id="54" name="ZoneTexte 53"/>
          <p:cNvSpPr txBox="1"/>
          <p:nvPr/>
        </p:nvSpPr>
        <p:spPr>
          <a:xfrm>
            <a:off x="2866901" y="4420571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Possible moves</a:t>
            </a:r>
            <a:endParaRPr lang="en-US" dirty="0"/>
          </a:p>
        </p:txBody>
      </p:sp>
      <p:cxnSp>
        <p:nvCxnSpPr>
          <p:cNvPr id="56" name="Connecteur droit avec flèche 55"/>
          <p:cNvCxnSpPr>
            <a:stCxn id="54" idx="3"/>
          </p:cNvCxnSpPr>
          <p:nvPr/>
        </p:nvCxnSpPr>
        <p:spPr>
          <a:xfrm flipV="1">
            <a:off x="4487858" y="3564285"/>
            <a:ext cx="1042146" cy="1040952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avec flèche 56"/>
          <p:cNvCxnSpPr>
            <a:stCxn id="54" idx="3"/>
          </p:cNvCxnSpPr>
          <p:nvPr/>
        </p:nvCxnSpPr>
        <p:spPr>
          <a:xfrm>
            <a:off x="4487858" y="4605237"/>
            <a:ext cx="1042146" cy="184666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avec flèche 61"/>
          <p:cNvCxnSpPr>
            <a:stCxn id="53" idx="3"/>
            <a:endCxn id="24" idx="4"/>
          </p:cNvCxnSpPr>
          <p:nvPr/>
        </p:nvCxnSpPr>
        <p:spPr>
          <a:xfrm flipV="1">
            <a:off x="7516559" y="5479128"/>
            <a:ext cx="928868" cy="734471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avec flèche 64"/>
          <p:cNvCxnSpPr>
            <a:stCxn id="53" idx="0"/>
            <a:endCxn id="23" idx="4"/>
          </p:cNvCxnSpPr>
          <p:nvPr/>
        </p:nvCxnSpPr>
        <p:spPr>
          <a:xfrm flipV="1">
            <a:off x="6979806" y="5485458"/>
            <a:ext cx="0" cy="543475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6089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the Result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Let </a:t>
            </a:r>
            <a:r>
              <a:rPr lang="en-US" i="1" dirty="0" smtClean="0"/>
              <a:t>P </a:t>
            </a:r>
            <a:r>
              <a:rPr lang="en-US" dirty="0" smtClean="0"/>
              <a:t>be any exploration protocol for </a:t>
            </a:r>
            <a:r>
              <a:rPr lang="en-US" b="1" i="1" dirty="0" smtClean="0"/>
              <a:t>K</a:t>
            </a:r>
            <a:r>
              <a:rPr lang="en-US" dirty="0" smtClean="0"/>
              <a:t> robots on a ring of n &gt; </a:t>
            </a:r>
            <a:r>
              <a:rPr lang="en-US" b="1" i="1" dirty="0" smtClean="0"/>
              <a:t>K</a:t>
            </a:r>
            <a:r>
              <a:rPr lang="en-US" dirty="0" smtClean="0"/>
              <a:t> nodes</a:t>
            </a:r>
            <a:endParaRPr lang="en-US" i="1" dirty="0" smtClean="0"/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As n &gt; </a:t>
            </a:r>
            <a:r>
              <a:rPr lang="en-US" b="1" i="1" dirty="0" smtClean="0"/>
              <a:t>K</a:t>
            </a:r>
            <a:r>
              <a:rPr lang="en-US" dirty="0" smtClean="0"/>
              <a:t> and robots are oblivious, any terminal configuration should be distinguishable from any initial (</a:t>
            </a:r>
            <a:r>
              <a:rPr lang="en-US" dirty="0" err="1" smtClean="0"/>
              <a:t>towerless</a:t>
            </a:r>
            <a:r>
              <a:rPr lang="en-US" dirty="0" smtClean="0"/>
              <a:t>) configuration, hence:</a:t>
            </a:r>
          </a:p>
          <a:p>
            <a:endParaRPr lang="en-US" dirty="0"/>
          </a:p>
          <a:p>
            <a:pPr marL="0" indent="0" algn="just">
              <a:buNone/>
            </a:pPr>
            <a:r>
              <a:rPr lang="en-US" b="1" dirty="0" smtClean="0"/>
              <a:t>Remark 1: </a:t>
            </a:r>
            <a:r>
              <a:rPr lang="en-US" dirty="0" smtClean="0"/>
              <a:t>Any terminal configuration contains a tower.</a:t>
            </a:r>
            <a:endParaRPr lang="en-US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15/11/2017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MoRoVer: Mobile Robots and Verification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7DA2-D369-C846-8D90-70214C9B0896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7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the </a:t>
            </a:r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Let 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  <a:r>
              <a:rPr lang="en-US" dirty="0"/>
              <a:t>= C</a:t>
            </a:r>
            <a:r>
              <a:rPr lang="en-US" baseline="-25000" dirty="0"/>
              <a:t>1</a:t>
            </a:r>
            <a:r>
              <a:rPr lang="en-US" dirty="0"/>
              <a:t>C</a:t>
            </a:r>
            <a:r>
              <a:rPr lang="en-US" baseline="-25000" dirty="0"/>
              <a:t>2</a:t>
            </a:r>
            <a:r>
              <a:rPr lang="en-US" dirty="0"/>
              <a:t> …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x</a:t>
            </a:r>
            <a:r>
              <a:rPr lang="en-US" baseline="-25000" dirty="0" smtClean="0"/>
              <a:t> </a:t>
            </a:r>
            <a:r>
              <a:rPr lang="en-US" dirty="0" smtClean="0"/>
              <a:t>be a sequence of configurations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MRS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) is the maximal subsequence of </a:t>
            </a:r>
            <a:r>
              <a:rPr lang="en-US" i="1" dirty="0" smtClean="0"/>
              <a:t>S</a:t>
            </a:r>
            <a:r>
              <a:rPr lang="en-US" dirty="0" smtClean="0"/>
              <a:t> where no two consecutive configurations are identical 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b="1" dirty="0"/>
              <a:t>Lemma 1: </a:t>
            </a:r>
            <a:r>
              <a:rPr lang="en-US" dirty="0"/>
              <a:t>Let E = C</a:t>
            </a:r>
            <a:r>
              <a:rPr lang="en-US" baseline="-25000" dirty="0"/>
              <a:t>1</a:t>
            </a:r>
            <a:r>
              <a:rPr lang="en-US" dirty="0"/>
              <a:t>C</a:t>
            </a:r>
            <a:r>
              <a:rPr lang="en-US" baseline="-25000" dirty="0"/>
              <a:t>2</a:t>
            </a:r>
            <a:r>
              <a:rPr lang="en-US" dirty="0"/>
              <a:t> … </a:t>
            </a:r>
            <a:r>
              <a:rPr lang="en-US" dirty="0" err="1"/>
              <a:t>C</a:t>
            </a:r>
            <a:r>
              <a:rPr lang="en-US" baseline="-25000" dirty="0" err="1"/>
              <a:t>x</a:t>
            </a:r>
            <a:r>
              <a:rPr lang="en-US" dirty="0"/>
              <a:t> be a </a:t>
            </a:r>
            <a:r>
              <a:rPr lang="en-US" dirty="0">
                <a:solidFill>
                  <a:srgbClr val="FF0000"/>
                </a:solidFill>
              </a:rPr>
              <a:t>sequential </a:t>
            </a:r>
            <a:r>
              <a:rPr lang="en-US" dirty="0"/>
              <a:t>terminating execution of </a:t>
            </a:r>
            <a:r>
              <a:rPr lang="en-US" i="1" dirty="0" smtClean="0"/>
              <a:t>P.</a:t>
            </a:r>
            <a:r>
              <a:rPr lang="en-US" dirty="0" smtClean="0"/>
              <a:t> </a:t>
            </a:r>
            <a:r>
              <a:rPr lang="en-US" b="1" i="1" dirty="0" smtClean="0"/>
              <a:t>K</a:t>
            </a:r>
            <a:r>
              <a:rPr lang="en-US" dirty="0" smtClean="0"/>
              <a:t> &gt; 2 and </a:t>
            </a:r>
            <a:r>
              <a:rPr lang="en-US" i="1" dirty="0" smtClean="0"/>
              <a:t>MRS</a:t>
            </a:r>
            <a:r>
              <a:rPr lang="en-US" dirty="0" smtClean="0"/>
              <a:t>(E) has at least n-</a:t>
            </a:r>
            <a:r>
              <a:rPr lang="en-US" b="1" i="1" dirty="0" smtClean="0"/>
              <a:t>K</a:t>
            </a:r>
            <a:r>
              <a:rPr lang="en-US" dirty="0" smtClean="0"/>
              <a:t>+1 configurations containing a tower of less than </a:t>
            </a:r>
            <a:r>
              <a:rPr lang="en-US" b="1" i="1" dirty="0" smtClean="0"/>
              <a:t>K</a:t>
            </a:r>
            <a:r>
              <a:rPr lang="en-US" dirty="0" smtClean="0"/>
              <a:t> robots.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15/11/2017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MoRoVer: Mobile Robots and Verification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7DA2-D369-C846-8D90-70214C9B0896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785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the </a:t>
            </a:r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E = </a:t>
            </a:r>
            <a:r>
              <a:rPr lang="en-US" dirty="0"/>
              <a:t>C</a:t>
            </a:r>
            <a:r>
              <a:rPr lang="en-US" baseline="-25000" dirty="0"/>
              <a:t>1</a:t>
            </a:r>
            <a:r>
              <a:rPr lang="en-US" dirty="0"/>
              <a:t>C</a:t>
            </a:r>
            <a:r>
              <a:rPr lang="en-US" baseline="-25000" dirty="0"/>
              <a:t>2</a:t>
            </a:r>
            <a:r>
              <a:rPr lang="en-US" dirty="0"/>
              <a:t> … </a:t>
            </a:r>
            <a:r>
              <a:rPr lang="en-US" dirty="0" err="1"/>
              <a:t>C</a:t>
            </a:r>
            <a:r>
              <a:rPr lang="en-US" baseline="-25000" dirty="0" err="1"/>
              <a:t>x</a:t>
            </a:r>
            <a:r>
              <a:rPr lang="en-US" dirty="0"/>
              <a:t> be </a:t>
            </a:r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sequential</a:t>
            </a:r>
            <a:r>
              <a:rPr lang="en-US" dirty="0" smtClean="0"/>
              <a:t> terminating execution of </a:t>
            </a:r>
            <a:r>
              <a:rPr lang="en-US" i="1" dirty="0" smtClean="0"/>
              <a:t>P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15/11/2017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MoRoVer: Mobile Robots and Verification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7DA2-D369-C846-8D90-70214C9B0896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858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the </a:t>
            </a:r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E = </a:t>
            </a:r>
            <a:r>
              <a:rPr lang="en-US" dirty="0"/>
              <a:t>C</a:t>
            </a:r>
            <a:r>
              <a:rPr lang="en-US" baseline="-25000" dirty="0"/>
              <a:t>1</a:t>
            </a:r>
            <a:r>
              <a:rPr lang="en-US" dirty="0"/>
              <a:t>C</a:t>
            </a:r>
            <a:r>
              <a:rPr lang="en-US" baseline="-25000" dirty="0"/>
              <a:t>2</a:t>
            </a:r>
            <a:r>
              <a:rPr lang="en-US" dirty="0"/>
              <a:t> … </a:t>
            </a:r>
            <a:r>
              <a:rPr lang="en-US" dirty="0" err="1"/>
              <a:t>C</a:t>
            </a:r>
            <a:r>
              <a:rPr lang="en-US" baseline="-25000" dirty="0" err="1"/>
              <a:t>x</a:t>
            </a:r>
            <a:r>
              <a:rPr lang="en-US" dirty="0"/>
              <a:t> be </a:t>
            </a:r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sequential</a:t>
            </a:r>
            <a:r>
              <a:rPr lang="en-US" dirty="0" smtClean="0"/>
              <a:t> terminating execution of </a:t>
            </a:r>
            <a:r>
              <a:rPr lang="en-US" i="1" dirty="0" smtClean="0"/>
              <a:t>P</a:t>
            </a:r>
          </a:p>
          <a:p>
            <a:r>
              <a:rPr lang="en-US" dirty="0" smtClean="0"/>
              <a:t>By Remark 1,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x</a:t>
            </a:r>
            <a:r>
              <a:rPr lang="en-US" baseline="-25000" dirty="0" smtClean="0"/>
              <a:t> </a:t>
            </a:r>
            <a:r>
              <a:rPr lang="en-US" dirty="0" smtClean="0"/>
              <a:t>contains a tower and </a:t>
            </a:r>
            <a:r>
              <a:rPr lang="en-US" b="1" i="1" dirty="0" smtClean="0"/>
              <a:t>K</a:t>
            </a:r>
            <a:r>
              <a:rPr lang="en-US" dirty="0" smtClean="0"/>
              <a:t>&gt;1</a:t>
            </a:r>
            <a:r>
              <a:rPr lang="en-US" i="1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15/11/2017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MoRoVer: Mobile Robots and Verification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7DA2-D369-C846-8D90-70214C9B0896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137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the </a:t>
            </a:r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E = </a:t>
            </a:r>
            <a:r>
              <a:rPr lang="en-US" dirty="0"/>
              <a:t>C</a:t>
            </a:r>
            <a:r>
              <a:rPr lang="en-US" baseline="-25000" dirty="0"/>
              <a:t>1</a:t>
            </a:r>
            <a:r>
              <a:rPr lang="en-US" dirty="0"/>
              <a:t>C</a:t>
            </a:r>
            <a:r>
              <a:rPr lang="en-US" baseline="-25000" dirty="0"/>
              <a:t>2</a:t>
            </a:r>
            <a:r>
              <a:rPr lang="en-US" dirty="0"/>
              <a:t> … </a:t>
            </a:r>
            <a:r>
              <a:rPr lang="en-US" dirty="0" err="1"/>
              <a:t>C</a:t>
            </a:r>
            <a:r>
              <a:rPr lang="en-US" baseline="-25000" dirty="0" err="1"/>
              <a:t>x</a:t>
            </a:r>
            <a:r>
              <a:rPr lang="en-US" dirty="0"/>
              <a:t> be </a:t>
            </a:r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sequential</a:t>
            </a:r>
            <a:r>
              <a:rPr lang="en-US" dirty="0" smtClean="0"/>
              <a:t> terminating execution of </a:t>
            </a:r>
            <a:r>
              <a:rPr lang="en-US" i="1" dirty="0" smtClean="0"/>
              <a:t>P</a:t>
            </a:r>
          </a:p>
          <a:p>
            <a:r>
              <a:rPr lang="en-US" dirty="0" smtClean="0"/>
              <a:t>By Remark 1,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x</a:t>
            </a:r>
            <a:r>
              <a:rPr lang="en-US" baseline="-25000" dirty="0" smtClean="0"/>
              <a:t> </a:t>
            </a:r>
            <a:r>
              <a:rPr lang="en-US" dirty="0" smtClean="0"/>
              <a:t>contains a tower and </a:t>
            </a:r>
            <a:r>
              <a:rPr lang="en-US" b="1" i="1" dirty="0" smtClean="0"/>
              <a:t>K</a:t>
            </a:r>
            <a:r>
              <a:rPr lang="en-US" dirty="0"/>
              <a:t>&gt;1</a:t>
            </a:r>
            <a:endParaRPr lang="en-US" dirty="0" smtClean="0"/>
          </a:p>
          <a:p>
            <a:r>
              <a:rPr lang="en-US" dirty="0" smtClean="0"/>
              <a:t>Let E’ =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smtClean="0"/>
              <a:t>…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x</a:t>
            </a:r>
            <a:r>
              <a:rPr lang="en-US" dirty="0" smtClean="0"/>
              <a:t> be the suffix of E such that </a:t>
            </a:r>
          </a:p>
          <a:p>
            <a:pPr lvl="1"/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smtClean="0"/>
              <a:t> is the only </a:t>
            </a:r>
            <a:r>
              <a:rPr lang="en-US" dirty="0" err="1" smtClean="0"/>
              <a:t>towerless</a:t>
            </a:r>
            <a:r>
              <a:rPr lang="en-US" dirty="0" smtClean="0"/>
              <a:t> configuration of E’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15/11/2017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MoRoVer: Mobile Robots and Verification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7DA2-D369-C846-8D90-70214C9B0896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137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the </a:t>
            </a:r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E = </a:t>
            </a:r>
            <a:r>
              <a:rPr lang="en-US" dirty="0"/>
              <a:t>C</a:t>
            </a:r>
            <a:r>
              <a:rPr lang="en-US" baseline="-25000" dirty="0"/>
              <a:t>1</a:t>
            </a:r>
            <a:r>
              <a:rPr lang="en-US" dirty="0"/>
              <a:t>C</a:t>
            </a:r>
            <a:r>
              <a:rPr lang="en-US" baseline="-25000" dirty="0"/>
              <a:t>2</a:t>
            </a:r>
            <a:r>
              <a:rPr lang="en-US" dirty="0"/>
              <a:t> … </a:t>
            </a:r>
            <a:r>
              <a:rPr lang="en-US" dirty="0" err="1"/>
              <a:t>C</a:t>
            </a:r>
            <a:r>
              <a:rPr lang="en-US" baseline="-25000" dirty="0" err="1"/>
              <a:t>x</a:t>
            </a:r>
            <a:r>
              <a:rPr lang="en-US" dirty="0"/>
              <a:t> be </a:t>
            </a:r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sequential</a:t>
            </a:r>
            <a:r>
              <a:rPr lang="en-US" dirty="0" smtClean="0"/>
              <a:t> terminating execution of </a:t>
            </a:r>
            <a:r>
              <a:rPr lang="en-US" i="1" dirty="0" smtClean="0"/>
              <a:t>P</a:t>
            </a:r>
          </a:p>
          <a:p>
            <a:r>
              <a:rPr lang="en-US" dirty="0" smtClean="0"/>
              <a:t>By Remark 1,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x</a:t>
            </a:r>
            <a:r>
              <a:rPr lang="en-US" baseline="-25000" dirty="0" smtClean="0"/>
              <a:t> </a:t>
            </a:r>
            <a:r>
              <a:rPr lang="en-US" dirty="0" smtClean="0"/>
              <a:t>contains a </a:t>
            </a:r>
            <a:r>
              <a:rPr lang="en-US" dirty="0"/>
              <a:t>tower and </a:t>
            </a:r>
            <a:r>
              <a:rPr lang="en-US" b="1" i="1" dirty="0"/>
              <a:t>K</a:t>
            </a:r>
            <a:r>
              <a:rPr lang="en-US" dirty="0"/>
              <a:t>&gt;1</a:t>
            </a:r>
            <a:endParaRPr lang="en-US" dirty="0" smtClean="0"/>
          </a:p>
          <a:p>
            <a:r>
              <a:rPr lang="en-US" dirty="0" smtClean="0"/>
              <a:t>Let E’ =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smtClean="0"/>
              <a:t>…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x</a:t>
            </a:r>
            <a:r>
              <a:rPr lang="en-US" dirty="0" smtClean="0"/>
              <a:t> be the suffix of E such that </a:t>
            </a:r>
          </a:p>
          <a:p>
            <a:pPr lvl="1"/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smtClean="0"/>
              <a:t> is the only </a:t>
            </a:r>
            <a:r>
              <a:rPr lang="en-US" dirty="0" err="1" smtClean="0"/>
              <a:t>towerless</a:t>
            </a:r>
            <a:r>
              <a:rPr lang="en-US" dirty="0" smtClean="0"/>
              <a:t> configuration of E’</a:t>
            </a:r>
          </a:p>
          <a:p>
            <a:r>
              <a:rPr lang="en-US" dirty="0" smtClean="0"/>
              <a:t>E’ is a </a:t>
            </a:r>
            <a:r>
              <a:rPr lang="en-US" dirty="0"/>
              <a:t>sequential terminating execution of </a:t>
            </a:r>
            <a:r>
              <a:rPr lang="en-US" i="1" dirty="0" smtClean="0"/>
              <a:t>P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15/11/2017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MoRoVer: Mobile Robots and Verification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7DA2-D369-C846-8D90-70214C9B0896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137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the </a:t>
            </a:r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E = </a:t>
            </a:r>
            <a:r>
              <a:rPr lang="en-US" dirty="0"/>
              <a:t>C</a:t>
            </a:r>
            <a:r>
              <a:rPr lang="en-US" baseline="-25000" dirty="0"/>
              <a:t>1</a:t>
            </a:r>
            <a:r>
              <a:rPr lang="en-US" dirty="0"/>
              <a:t>C</a:t>
            </a:r>
            <a:r>
              <a:rPr lang="en-US" baseline="-25000" dirty="0"/>
              <a:t>2</a:t>
            </a:r>
            <a:r>
              <a:rPr lang="en-US" dirty="0"/>
              <a:t> … </a:t>
            </a:r>
            <a:r>
              <a:rPr lang="en-US" dirty="0" err="1"/>
              <a:t>C</a:t>
            </a:r>
            <a:r>
              <a:rPr lang="en-US" baseline="-25000" dirty="0" err="1"/>
              <a:t>x</a:t>
            </a:r>
            <a:r>
              <a:rPr lang="en-US" dirty="0"/>
              <a:t> be </a:t>
            </a:r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sequential</a:t>
            </a:r>
            <a:r>
              <a:rPr lang="en-US" dirty="0" smtClean="0"/>
              <a:t> terminating execution of </a:t>
            </a:r>
            <a:r>
              <a:rPr lang="en-US" i="1" dirty="0" smtClean="0"/>
              <a:t>P</a:t>
            </a:r>
          </a:p>
          <a:p>
            <a:r>
              <a:rPr lang="en-US" dirty="0" smtClean="0"/>
              <a:t>By Remark 1,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x</a:t>
            </a:r>
            <a:r>
              <a:rPr lang="en-US" baseline="-25000" dirty="0" smtClean="0"/>
              <a:t> </a:t>
            </a:r>
            <a:r>
              <a:rPr lang="en-US" dirty="0" smtClean="0"/>
              <a:t>contains a </a:t>
            </a:r>
            <a:r>
              <a:rPr lang="en-US" dirty="0"/>
              <a:t>tower and </a:t>
            </a:r>
            <a:r>
              <a:rPr lang="en-US" b="1" i="1" dirty="0"/>
              <a:t>K</a:t>
            </a:r>
            <a:r>
              <a:rPr lang="en-US" dirty="0"/>
              <a:t>&gt;1</a:t>
            </a:r>
            <a:endParaRPr lang="en-US" dirty="0" smtClean="0"/>
          </a:p>
          <a:p>
            <a:r>
              <a:rPr lang="en-US" dirty="0" smtClean="0"/>
              <a:t>Let E’ =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smtClean="0"/>
              <a:t>…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x</a:t>
            </a:r>
            <a:r>
              <a:rPr lang="en-US" dirty="0" smtClean="0"/>
              <a:t> be the suffix of E such that </a:t>
            </a:r>
          </a:p>
          <a:p>
            <a:pPr lvl="1"/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smtClean="0"/>
              <a:t> is the only </a:t>
            </a:r>
            <a:r>
              <a:rPr lang="en-US" dirty="0" err="1" smtClean="0"/>
              <a:t>towerless</a:t>
            </a:r>
            <a:r>
              <a:rPr lang="en-US" dirty="0" smtClean="0"/>
              <a:t> configuration of E’</a:t>
            </a:r>
          </a:p>
          <a:p>
            <a:r>
              <a:rPr lang="en-US" dirty="0" smtClean="0"/>
              <a:t>E’ is a </a:t>
            </a:r>
            <a:r>
              <a:rPr lang="en-US" dirty="0"/>
              <a:t>sequential terminating execution of </a:t>
            </a:r>
            <a:r>
              <a:rPr lang="en-US" i="1" dirty="0" smtClean="0"/>
              <a:t>P</a:t>
            </a:r>
          </a:p>
          <a:p>
            <a:r>
              <a:rPr lang="en-US" i="1" dirty="0" smtClean="0"/>
              <a:t>MRS</a:t>
            </a:r>
            <a:r>
              <a:rPr lang="en-US" dirty="0" smtClean="0"/>
              <a:t>(E’) is </a:t>
            </a:r>
            <a:r>
              <a:rPr lang="en-US" dirty="0"/>
              <a:t>a sequential terminating execution of </a:t>
            </a:r>
            <a:r>
              <a:rPr lang="en-US" i="1" dirty="0" smtClean="0"/>
              <a:t>P </a:t>
            </a:r>
            <a:r>
              <a:rPr lang="en-US" dirty="0" smtClean="0"/>
              <a:t>too</a:t>
            </a:r>
            <a:endParaRPr lang="en-US" i="1" dirty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15/11/2017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MoRoVer: Mobile Robots and Verification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7DA2-D369-C846-8D90-70214C9B0896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137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the </a:t>
            </a:r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For each step C→C’ of </a:t>
            </a:r>
            <a:r>
              <a:rPr lang="en-US" i="1" dirty="0"/>
              <a:t>MRS</a:t>
            </a:r>
            <a:r>
              <a:rPr lang="en-US" dirty="0"/>
              <a:t>(E’</a:t>
            </a:r>
            <a:r>
              <a:rPr lang="en-US" dirty="0" smtClean="0"/>
              <a:t>), 3 cases: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n-US" b="1" dirty="0" smtClean="0"/>
              <a:t>C is </a:t>
            </a:r>
            <a:r>
              <a:rPr lang="en-US" b="1" dirty="0" err="1" smtClean="0"/>
              <a:t>towerless</a:t>
            </a:r>
            <a:r>
              <a:rPr lang="en-US" b="1" dirty="0" smtClean="0"/>
              <a:t> (the first step). </a:t>
            </a:r>
            <a:r>
              <a:rPr lang="en-US" dirty="0" smtClean="0"/>
              <a:t>C’ contains a tower and no new node is visited in this step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n-US" b="1" dirty="0"/>
              <a:t>C contains a tower and C’ contains a tower of </a:t>
            </a:r>
            <a:r>
              <a:rPr lang="en-US" b="1" i="1" dirty="0" smtClean="0"/>
              <a:t>K </a:t>
            </a:r>
            <a:r>
              <a:rPr lang="en-US" b="1" dirty="0" smtClean="0"/>
              <a:t>robots. </a:t>
            </a:r>
            <a:r>
              <a:rPr lang="en-US" dirty="0"/>
              <a:t>No new node is visited in this step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n-US" b="1" dirty="0"/>
              <a:t>C contains a tower and C’ contains a tower </a:t>
            </a:r>
            <a:r>
              <a:rPr lang="en-US" b="1" dirty="0" smtClean="0"/>
              <a:t>of less than </a:t>
            </a:r>
            <a:r>
              <a:rPr lang="en-US" b="1" i="1" dirty="0" smtClean="0"/>
              <a:t>K </a:t>
            </a:r>
            <a:r>
              <a:rPr lang="en-US" b="1" dirty="0" smtClean="0"/>
              <a:t>robots</a:t>
            </a:r>
            <a:r>
              <a:rPr lang="en-US" dirty="0" smtClean="0"/>
              <a:t>. At most 1 </a:t>
            </a:r>
            <a:r>
              <a:rPr lang="en-US" dirty="0"/>
              <a:t>new node is visited in this step</a:t>
            </a:r>
          </a:p>
          <a:p>
            <a:pPr marL="57150" indent="0" algn="just">
              <a:buNone/>
            </a:pPr>
            <a:r>
              <a:rPr lang="en-US" dirty="0" smtClean="0"/>
              <a:t>If </a:t>
            </a:r>
            <a:r>
              <a:rPr lang="en-US" b="1" i="1" dirty="0"/>
              <a:t>K</a:t>
            </a:r>
            <a:r>
              <a:rPr lang="en-US" dirty="0"/>
              <a:t>=2, case c) do not </a:t>
            </a:r>
            <a:r>
              <a:rPr lang="en-US" dirty="0" smtClean="0"/>
              <a:t>exist: except the </a:t>
            </a:r>
            <a:r>
              <a:rPr lang="en-US" b="1" i="1" dirty="0" smtClean="0"/>
              <a:t>K</a:t>
            </a:r>
            <a:r>
              <a:rPr lang="en-US" dirty="0" smtClean="0"/>
              <a:t> initially visited nodes, no other node can be visited</a:t>
            </a:r>
          </a:p>
          <a:p>
            <a:pPr marL="57150" indent="0" algn="just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57150" indent="0" algn="just">
              <a:buNone/>
            </a:pPr>
            <a:r>
              <a:rPr lang="en-US" dirty="0" smtClean="0"/>
              <a:t>If </a:t>
            </a:r>
            <a:r>
              <a:rPr lang="en-US" b="1" i="1" dirty="0" smtClean="0"/>
              <a:t>K</a:t>
            </a:r>
            <a:r>
              <a:rPr lang="en-US" dirty="0" smtClean="0"/>
              <a:t>&gt;2:</a:t>
            </a:r>
            <a:r>
              <a:rPr lang="en-US" dirty="0"/>
              <a:t> </a:t>
            </a:r>
            <a:r>
              <a:rPr lang="en-US" dirty="0" smtClean="0"/>
              <a:t>Initially, </a:t>
            </a:r>
            <a:r>
              <a:rPr lang="en-US" b="1" i="1" dirty="0" smtClean="0"/>
              <a:t>K</a:t>
            </a:r>
            <a:r>
              <a:rPr lang="en-US" dirty="0" smtClean="0"/>
              <a:t> nodes are visited. </a:t>
            </a:r>
            <a:r>
              <a:rPr lang="en-US" dirty="0"/>
              <a:t>I</a:t>
            </a:r>
            <a:r>
              <a:rPr lang="en-US" dirty="0" smtClean="0"/>
              <a:t>n case a), which appears exactly </a:t>
            </a:r>
            <a:r>
              <a:rPr lang="en-US" dirty="0" smtClean="0">
                <a:solidFill>
                  <a:srgbClr val="FF0000"/>
                </a:solidFill>
              </a:rPr>
              <a:t>once</a:t>
            </a:r>
            <a:r>
              <a:rPr lang="en-US" dirty="0" smtClean="0"/>
              <a:t>, C’ contains a </a:t>
            </a:r>
            <a:r>
              <a:rPr lang="en-US" dirty="0"/>
              <a:t>tower of less than </a:t>
            </a:r>
            <a:r>
              <a:rPr lang="en-US" b="1" i="1" dirty="0" smtClean="0"/>
              <a:t>K </a:t>
            </a:r>
            <a:r>
              <a:rPr lang="en-US" dirty="0" smtClean="0"/>
              <a:t>robots. </a:t>
            </a:r>
            <a:r>
              <a:rPr lang="en-US" dirty="0"/>
              <a:t>C</a:t>
            </a:r>
            <a:r>
              <a:rPr lang="en-US" dirty="0" smtClean="0"/>
              <a:t>ase c) should appear </a:t>
            </a:r>
            <a:r>
              <a:rPr lang="en-US" dirty="0" smtClean="0">
                <a:solidFill>
                  <a:srgbClr val="FF0000"/>
                </a:solidFill>
              </a:rPr>
              <a:t>at least n-</a:t>
            </a:r>
            <a:r>
              <a:rPr lang="en-US" b="1" i="1" dirty="0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 times</a:t>
            </a:r>
            <a:r>
              <a:rPr lang="en-US" dirty="0" smtClean="0"/>
              <a:t>.</a:t>
            </a:r>
            <a:endParaRPr lang="en-US" dirty="0"/>
          </a:p>
          <a:p>
            <a:pPr marL="57150" indent="0" algn="just">
              <a:buNone/>
            </a:pPr>
            <a:r>
              <a:rPr lang="en-US" dirty="0" smtClean="0"/>
              <a:t>Hence, </a:t>
            </a:r>
            <a:r>
              <a:rPr lang="en-US" i="1" dirty="0"/>
              <a:t>MRS</a:t>
            </a:r>
            <a:r>
              <a:rPr lang="en-US" dirty="0"/>
              <a:t>(E’</a:t>
            </a:r>
            <a:r>
              <a:rPr lang="en-US" dirty="0" smtClean="0"/>
              <a:t>), and so </a:t>
            </a:r>
            <a:r>
              <a:rPr lang="en-US" i="1" dirty="0"/>
              <a:t>MRS</a:t>
            </a:r>
            <a:r>
              <a:rPr lang="en-US" dirty="0"/>
              <a:t>(</a:t>
            </a:r>
            <a:r>
              <a:rPr lang="en-US" dirty="0" smtClean="0"/>
              <a:t>E), </a:t>
            </a:r>
            <a:r>
              <a:rPr lang="en-US" dirty="0"/>
              <a:t>has </a:t>
            </a:r>
            <a:r>
              <a:rPr lang="en-US" dirty="0">
                <a:solidFill>
                  <a:srgbClr val="FF0000"/>
                </a:solidFill>
              </a:rPr>
              <a:t>at least n-</a:t>
            </a:r>
            <a:r>
              <a:rPr lang="en-US" b="1" i="1" dirty="0">
                <a:solidFill>
                  <a:srgbClr val="FF0000"/>
                </a:solidFill>
              </a:rPr>
              <a:t>K</a:t>
            </a:r>
            <a:r>
              <a:rPr lang="en-US" dirty="0">
                <a:solidFill>
                  <a:srgbClr val="FF0000"/>
                </a:solidFill>
              </a:rPr>
              <a:t>+1 </a:t>
            </a:r>
            <a:r>
              <a:rPr lang="en-US" dirty="0"/>
              <a:t>configurations containing a tower of less than </a:t>
            </a:r>
            <a:r>
              <a:rPr lang="en-US" b="1" i="1" dirty="0"/>
              <a:t>K</a:t>
            </a:r>
            <a:r>
              <a:rPr lang="en-US" dirty="0"/>
              <a:t> </a:t>
            </a:r>
            <a:r>
              <a:rPr lang="en-US" dirty="0" smtClean="0"/>
              <a:t>robots.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15/11/2017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MoRoVer: Mobile Robots and Verification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7DA2-D369-C846-8D90-70214C9B0896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933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the </a:t>
            </a:r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b="1" dirty="0"/>
              <a:t>Lemma </a:t>
            </a:r>
            <a:r>
              <a:rPr lang="en-US" b="1" dirty="0" smtClean="0"/>
              <a:t>2: </a:t>
            </a:r>
            <a:r>
              <a:rPr lang="en-US" dirty="0"/>
              <a:t>Let E = C</a:t>
            </a:r>
            <a:r>
              <a:rPr lang="en-US" baseline="-25000" dirty="0"/>
              <a:t>1</a:t>
            </a:r>
            <a:r>
              <a:rPr lang="en-US" dirty="0"/>
              <a:t>C</a:t>
            </a:r>
            <a:r>
              <a:rPr lang="en-US" baseline="-25000" dirty="0"/>
              <a:t>2</a:t>
            </a:r>
            <a:r>
              <a:rPr lang="en-US" dirty="0"/>
              <a:t> … </a:t>
            </a:r>
            <a:r>
              <a:rPr lang="en-US" dirty="0" err="1"/>
              <a:t>C</a:t>
            </a:r>
            <a:r>
              <a:rPr lang="en-US" baseline="-25000" dirty="0" err="1"/>
              <a:t>x</a:t>
            </a:r>
            <a:r>
              <a:rPr lang="en-US" dirty="0"/>
              <a:t> be a sequential terminating execution of </a:t>
            </a:r>
            <a:r>
              <a:rPr lang="en-US" i="1" dirty="0"/>
              <a:t>P.</a:t>
            </a:r>
            <a:r>
              <a:rPr lang="en-US" dirty="0"/>
              <a:t> </a:t>
            </a:r>
            <a:r>
              <a:rPr lang="en-US" b="1" i="1" dirty="0"/>
              <a:t>K</a:t>
            </a:r>
            <a:r>
              <a:rPr lang="en-US" dirty="0"/>
              <a:t> &gt; 2 and </a:t>
            </a:r>
            <a:r>
              <a:rPr lang="en-US" i="1" dirty="0" smtClean="0"/>
              <a:t>MRS</a:t>
            </a:r>
            <a:r>
              <a:rPr lang="en-US" dirty="0"/>
              <a:t>(E) has at least n-</a:t>
            </a:r>
            <a:r>
              <a:rPr lang="en-US" b="1" i="1" dirty="0"/>
              <a:t>K</a:t>
            </a:r>
            <a:r>
              <a:rPr lang="en-US" dirty="0"/>
              <a:t>+1 configurations containing a tower of less than </a:t>
            </a:r>
            <a:r>
              <a:rPr lang="en-US" b="1" i="1" dirty="0"/>
              <a:t>K</a:t>
            </a:r>
            <a:r>
              <a:rPr lang="en-US" dirty="0"/>
              <a:t> </a:t>
            </a:r>
            <a:r>
              <a:rPr lang="en-US" dirty="0" smtClean="0"/>
              <a:t>robots and </a:t>
            </a:r>
            <a:r>
              <a:rPr lang="en-US" dirty="0" smtClean="0">
                <a:solidFill>
                  <a:srgbClr val="FF0000"/>
                </a:solidFill>
              </a:rPr>
              <a:t>any two of them are distinguishable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By the contradiction</a:t>
            </a: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By inductively applying Property 1, we can construct a sequential terminating execution E’ from E that has less than </a:t>
            </a:r>
            <a:r>
              <a:rPr lang="en-US" dirty="0"/>
              <a:t>n-</a:t>
            </a:r>
            <a:r>
              <a:rPr lang="en-US" b="1" i="1" dirty="0"/>
              <a:t>K</a:t>
            </a:r>
            <a:r>
              <a:rPr lang="en-US" dirty="0"/>
              <a:t>+1 configurations containing a tower of less than </a:t>
            </a:r>
            <a:r>
              <a:rPr lang="en-US" b="1" i="1" dirty="0"/>
              <a:t>K</a:t>
            </a:r>
            <a:r>
              <a:rPr lang="en-US" dirty="0"/>
              <a:t> </a:t>
            </a:r>
            <a:r>
              <a:rPr lang="en-US" dirty="0" smtClean="0"/>
              <a:t>robots, contradicting Lemma 1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15/11/2017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MoRoVer: Mobile Robots and Verification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7DA2-D369-C846-8D90-70214C9B0896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304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the </a:t>
            </a:r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smtClean="0"/>
              <a:t> and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j</a:t>
            </a:r>
            <a:r>
              <a:rPr lang="en-US" dirty="0" smtClean="0"/>
              <a:t> are indistinguishable by </a:t>
            </a:r>
            <a:r>
              <a:rPr lang="en-US" dirty="0"/>
              <a:t>the </a:t>
            </a:r>
            <a:r>
              <a:rPr lang="en-US" dirty="0" err="1"/>
              <a:t>automorphism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dirty="0"/>
              <a:t> then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 … </a:t>
            </a:r>
            <a:r>
              <a:rPr lang="en-US" dirty="0" err="1" smtClean="0">
                <a:solidFill>
                  <a:srgbClr val="FF0000"/>
                </a:solidFill>
              </a:rPr>
              <a:t>C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C</a:t>
            </a:r>
            <a:r>
              <a:rPr lang="en-US" baseline="-25000" dirty="0" smtClean="0">
                <a:solidFill>
                  <a:srgbClr val="FF0000"/>
                </a:solidFill>
              </a:rPr>
              <a:t>j+1</a:t>
            </a:r>
            <a:r>
              <a:rPr lang="en-US" dirty="0" smtClean="0">
                <a:solidFill>
                  <a:srgbClr val="FF0000"/>
                </a:solidFill>
              </a:rPr>
              <a:t>’ … </a:t>
            </a:r>
            <a:r>
              <a:rPr lang="en-US" dirty="0" err="1" smtClean="0">
                <a:solidFill>
                  <a:srgbClr val="FF0000"/>
                </a:solidFill>
              </a:rPr>
              <a:t>C</a:t>
            </a:r>
            <a:r>
              <a:rPr lang="en-US" baseline="-25000" dirty="0" err="1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’ is a terminating execution of </a:t>
            </a:r>
            <a:r>
              <a:rPr lang="en-US" i="1" dirty="0" smtClean="0">
                <a:solidFill>
                  <a:srgbClr val="FF0000"/>
                </a:solidFill>
              </a:rPr>
              <a:t>P </a:t>
            </a:r>
            <a:r>
              <a:rPr lang="en-US" dirty="0" smtClean="0"/>
              <a:t>where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∀</a:t>
            </a:r>
            <a:r>
              <a:rPr lang="en-US" dirty="0"/>
              <a:t>y</a:t>
            </a:r>
            <a:r>
              <a:rPr lang="en-US" dirty="0" smtClean="0"/>
              <a:t>∈ [j+1</a:t>
            </a:r>
            <a:r>
              <a:rPr lang="en-US" dirty="0"/>
              <a:t>..x], </a:t>
            </a:r>
            <a:r>
              <a:rPr lang="en-US" dirty="0" smtClean="0"/>
              <a:t>C</a:t>
            </a:r>
            <a:r>
              <a:rPr lang="en-US" baseline="-25000" dirty="0" smtClean="0"/>
              <a:t>y</a:t>
            </a:r>
            <a:r>
              <a:rPr lang="en-US" dirty="0" smtClean="0"/>
              <a:t> </a:t>
            </a:r>
            <a:r>
              <a:rPr lang="en-US" dirty="0"/>
              <a:t>and</a:t>
            </a:r>
            <a:r>
              <a:rPr lang="en-US" i="1" dirty="0"/>
              <a:t> </a:t>
            </a:r>
            <a:r>
              <a:rPr lang="en-US" dirty="0" smtClean="0"/>
              <a:t>C</a:t>
            </a:r>
            <a:r>
              <a:rPr lang="en-US" baseline="-25000" dirty="0" smtClean="0"/>
              <a:t>y</a:t>
            </a:r>
            <a:r>
              <a:rPr lang="en-US" dirty="0" smtClean="0"/>
              <a:t>’</a:t>
            </a:r>
            <a:r>
              <a:rPr lang="en-US" i="1" dirty="0" smtClean="0"/>
              <a:t> </a:t>
            </a:r>
            <a:r>
              <a:rPr lang="en-US" dirty="0"/>
              <a:t>are indistinguishable </a:t>
            </a:r>
            <a:r>
              <a:rPr lang="en-US" dirty="0" smtClean="0"/>
              <a:t>by </a:t>
            </a:r>
            <a:r>
              <a:rPr lang="en-US" i="1" dirty="0" smtClean="0"/>
              <a:t>f</a:t>
            </a:r>
            <a:endParaRPr lang="en-US" i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15/11/2017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MoRoVer: Mobile Robots and Verification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7DA2-D369-C846-8D90-70214C9B0896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04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99017"/>
          </a:xfrm>
        </p:spPr>
        <p:txBody>
          <a:bodyPr/>
          <a:lstStyle/>
          <a:p>
            <a:r>
              <a:rPr lang="en-US" dirty="0" smtClean="0"/>
              <a:t>Instantaneous </a:t>
            </a:r>
            <a:r>
              <a:rPr lang="en-US" b="1" dirty="0" smtClean="0"/>
              <a:t>snapshot</a:t>
            </a:r>
            <a:r>
              <a:rPr lang="en-US" dirty="0" smtClean="0"/>
              <a:t> of the system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Full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or Distance </a:t>
            </a:r>
            <a:r>
              <a:rPr lang="en-US" i="1" dirty="0" smtClean="0"/>
              <a:t>d</a:t>
            </a:r>
          </a:p>
          <a:p>
            <a:pPr lvl="1"/>
            <a:r>
              <a:rPr lang="en-US" dirty="0" smtClean="0"/>
              <a:t>Multiplicity (information about each location)</a:t>
            </a:r>
          </a:p>
          <a:p>
            <a:pPr lvl="2"/>
            <a:r>
              <a:rPr lang="en-US" dirty="0" smtClean="0"/>
              <a:t>Weak (0, 1, or Tower)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Strong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(0, 1,  or Tower of</a:t>
            </a:r>
            <a:r>
              <a:rPr lang="en-US" i="1" dirty="0" smtClean="0"/>
              <a:t> x </a:t>
            </a:r>
            <a:r>
              <a:rPr lang="en-US" dirty="0" smtClean="0"/>
              <a:t>robots)</a:t>
            </a:r>
          </a:p>
          <a:p>
            <a:pPr lvl="2"/>
            <a:endParaRPr lang="en-US" dirty="0"/>
          </a:p>
          <a:p>
            <a:pPr marL="914400" lvl="2" indent="0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15/11/2017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MoRoVer: Mobile Robots and Verification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7DA2-D369-C846-8D90-70214C9B089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248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for Rings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Special cases for size 4 to 8</a:t>
            </a:r>
          </a:p>
          <a:p>
            <a:r>
              <a:rPr lang="en-US" dirty="0" smtClean="0"/>
              <a:t>General case for n &gt; 8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15/11/2017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MoRoVer: Mobile Robots and Verification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7DA2-D369-C846-8D90-70214C9B0896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01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for Rings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84082"/>
          </a:xfrm>
        </p:spPr>
        <p:txBody>
          <a:bodyPr/>
          <a:lstStyle/>
          <a:p>
            <a:r>
              <a:rPr lang="en-US" dirty="0" smtClean="0"/>
              <a:t>Special cases for size 4 to 8</a:t>
            </a:r>
          </a:p>
          <a:p>
            <a:r>
              <a:rPr lang="en-US" dirty="0" smtClean="0"/>
              <a:t>General case for n &gt; 8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Alignment (no tower creation)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15/11/2017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MoRoVer: Mobile Robots and Verification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674160" y="6265642"/>
            <a:ext cx="2133600" cy="365125"/>
          </a:xfrm>
        </p:spPr>
        <p:txBody>
          <a:bodyPr/>
          <a:lstStyle/>
          <a:p>
            <a:fld id="{5F1F7DA2-D369-C846-8D90-70214C9B0896}" type="slidenum">
              <a:rPr lang="en-US" smtClean="0"/>
              <a:t>41</a:t>
            </a:fld>
            <a:endParaRPr lang="en-US"/>
          </a:p>
        </p:txBody>
      </p:sp>
      <p:sp>
        <p:nvSpPr>
          <p:cNvPr id="7" name="Ellipse 6"/>
          <p:cNvSpPr>
            <a:spLocks noChangeAspect="1"/>
          </p:cNvSpPr>
          <p:nvPr/>
        </p:nvSpPr>
        <p:spPr>
          <a:xfrm>
            <a:off x="8375644" y="1478512"/>
            <a:ext cx="488613" cy="4675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8" name="Ellipse 7"/>
          <p:cNvSpPr>
            <a:spLocks noChangeAspect="1"/>
          </p:cNvSpPr>
          <p:nvPr/>
        </p:nvSpPr>
        <p:spPr>
          <a:xfrm>
            <a:off x="8470122" y="2291949"/>
            <a:ext cx="444193" cy="4675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1</a:t>
            </a:r>
          </a:p>
        </p:txBody>
      </p:sp>
      <p:cxnSp>
        <p:nvCxnSpPr>
          <p:cNvPr id="9" name="Connecteur droit 8"/>
          <p:cNvCxnSpPr>
            <a:cxnSpLocks noChangeAspect="1"/>
            <a:stCxn id="7" idx="4"/>
            <a:endCxn id="8" idx="0"/>
          </p:cNvCxnSpPr>
          <p:nvPr/>
        </p:nvCxnSpPr>
        <p:spPr>
          <a:xfrm>
            <a:off x="8619951" y="1946054"/>
            <a:ext cx="72268" cy="3458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Ellipse 9"/>
          <p:cNvSpPr>
            <a:spLocks noChangeAspect="1"/>
          </p:cNvSpPr>
          <p:nvPr/>
        </p:nvSpPr>
        <p:spPr>
          <a:xfrm>
            <a:off x="6090350" y="1540583"/>
            <a:ext cx="488613" cy="4675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1" name="Ellipse 10"/>
          <p:cNvSpPr>
            <a:spLocks noChangeAspect="1"/>
          </p:cNvSpPr>
          <p:nvPr/>
        </p:nvSpPr>
        <p:spPr>
          <a:xfrm>
            <a:off x="6082320" y="2326296"/>
            <a:ext cx="444193" cy="4675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1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12" name="Ellipse 11"/>
          <p:cNvSpPr>
            <a:spLocks noChangeAspect="1"/>
          </p:cNvSpPr>
          <p:nvPr/>
        </p:nvSpPr>
        <p:spPr>
          <a:xfrm>
            <a:off x="6548723" y="2894462"/>
            <a:ext cx="444193" cy="4675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cxnSp>
        <p:nvCxnSpPr>
          <p:cNvPr id="13" name="Connecteur droit 12"/>
          <p:cNvCxnSpPr>
            <a:cxnSpLocks noChangeAspect="1"/>
            <a:stCxn id="10" idx="4"/>
            <a:endCxn id="11" idx="0"/>
          </p:cNvCxnSpPr>
          <p:nvPr/>
        </p:nvCxnSpPr>
        <p:spPr>
          <a:xfrm flipH="1">
            <a:off x="6304417" y="2008125"/>
            <a:ext cx="30240" cy="31817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>
            <a:cxnSpLocks noChangeAspect="1"/>
            <a:stCxn id="11" idx="5"/>
            <a:endCxn id="12" idx="1"/>
          </p:cNvCxnSpPr>
          <p:nvPr/>
        </p:nvCxnSpPr>
        <p:spPr>
          <a:xfrm>
            <a:off x="6461462" y="2725368"/>
            <a:ext cx="152312" cy="2375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Ellipse 14"/>
          <p:cNvSpPr>
            <a:spLocks noChangeAspect="1"/>
          </p:cNvSpPr>
          <p:nvPr/>
        </p:nvSpPr>
        <p:spPr>
          <a:xfrm>
            <a:off x="6796166" y="864733"/>
            <a:ext cx="488613" cy="4675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6" name="Ellipse 15"/>
          <p:cNvSpPr>
            <a:spLocks noChangeAspect="1"/>
          </p:cNvSpPr>
          <p:nvPr/>
        </p:nvSpPr>
        <p:spPr>
          <a:xfrm>
            <a:off x="7981382" y="2880263"/>
            <a:ext cx="444193" cy="4675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cxnSp>
        <p:nvCxnSpPr>
          <p:cNvPr id="17" name="Connecteur droit 16"/>
          <p:cNvCxnSpPr>
            <a:cxnSpLocks noChangeAspect="1"/>
            <a:stCxn id="7" idx="1"/>
            <a:endCxn id="22" idx="5"/>
          </p:cNvCxnSpPr>
          <p:nvPr/>
        </p:nvCxnSpPr>
        <p:spPr>
          <a:xfrm flipH="1" flipV="1">
            <a:off x="8084650" y="1265461"/>
            <a:ext cx="362550" cy="281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cxnSpLocks noChangeAspect="1"/>
            <a:stCxn id="15" idx="3"/>
            <a:endCxn id="10" idx="7"/>
          </p:cNvCxnSpPr>
          <p:nvPr/>
        </p:nvCxnSpPr>
        <p:spPr>
          <a:xfrm flipH="1">
            <a:off x="6507407" y="1263805"/>
            <a:ext cx="360315" cy="3452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>
            <a:cxnSpLocks noChangeAspect="1"/>
            <a:stCxn id="79" idx="2"/>
            <a:endCxn id="12" idx="5"/>
          </p:cNvCxnSpPr>
          <p:nvPr/>
        </p:nvCxnSpPr>
        <p:spPr>
          <a:xfrm flipH="1" flipV="1">
            <a:off x="6927865" y="3293534"/>
            <a:ext cx="390355" cy="917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cxnSpLocks noChangeAspect="1"/>
            <a:stCxn id="8" idx="3"/>
            <a:endCxn id="16" idx="7"/>
          </p:cNvCxnSpPr>
          <p:nvPr/>
        </p:nvCxnSpPr>
        <p:spPr>
          <a:xfrm flipH="1">
            <a:off x="8360524" y="2691021"/>
            <a:ext cx="174649" cy="2577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llipse 21"/>
          <p:cNvSpPr>
            <a:spLocks noChangeAspect="1"/>
          </p:cNvSpPr>
          <p:nvPr/>
        </p:nvSpPr>
        <p:spPr>
          <a:xfrm>
            <a:off x="7667593" y="866389"/>
            <a:ext cx="488613" cy="4675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1</a:t>
            </a:r>
          </a:p>
        </p:txBody>
      </p:sp>
      <p:cxnSp>
        <p:nvCxnSpPr>
          <p:cNvPr id="30" name="Connecteur droit 29"/>
          <p:cNvCxnSpPr>
            <a:cxnSpLocks noChangeAspect="1"/>
            <a:stCxn id="22" idx="2"/>
            <a:endCxn id="15" idx="6"/>
          </p:cNvCxnSpPr>
          <p:nvPr/>
        </p:nvCxnSpPr>
        <p:spPr>
          <a:xfrm flipH="1" flipV="1">
            <a:off x="7284779" y="1098504"/>
            <a:ext cx="382814" cy="16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Flèche vers le bas 76"/>
          <p:cNvSpPr/>
          <p:nvPr/>
        </p:nvSpPr>
        <p:spPr>
          <a:xfrm>
            <a:off x="7367680" y="3707056"/>
            <a:ext cx="349373" cy="489256"/>
          </a:xfrm>
          <a:prstGeom prst="downArrow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Ellipse 78"/>
          <p:cNvSpPr>
            <a:spLocks noChangeAspect="1"/>
          </p:cNvSpPr>
          <p:nvPr/>
        </p:nvSpPr>
        <p:spPr>
          <a:xfrm>
            <a:off x="7318220" y="3151468"/>
            <a:ext cx="444193" cy="4675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cxnSp>
        <p:nvCxnSpPr>
          <p:cNvPr id="82" name="Connecteur droit 81"/>
          <p:cNvCxnSpPr>
            <a:cxnSpLocks noChangeAspect="1"/>
            <a:stCxn id="16" idx="3"/>
            <a:endCxn id="79" idx="6"/>
          </p:cNvCxnSpPr>
          <p:nvPr/>
        </p:nvCxnSpPr>
        <p:spPr>
          <a:xfrm flipH="1">
            <a:off x="7762413" y="3279335"/>
            <a:ext cx="284020" cy="1059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Ellipse 95"/>
          <p:cNvSpPr>
            <a:spLocks noChangeAspect="1"/>
          </p:cNvSpPr>
          <p:nvPr/>
        </p:nvSpPr>
        <p:spPr>
          <a:xfrm>
            <a:off x="8453488" y="4626794"/>
            <a:ext cx="488613" cy="4675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97" name="Ellipse 96"/>
          <p:cNvSpPr>
            <a:spLocks noChangeAspect="1"/>
          </p:cNvSpPr>
          <p:nvPr/>
        </p:nvSpPr>
        <p:spPr>
          <a:xfrm>
            <a:off x="8547966" y="5440231"/>
            <a:ext cx="444193" cy="4675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1</a:t>
            </a:r>
          </a:p>
        </p:txBody>
      </p:sp>
      <p:cxnSp>
        <p:nvCxnSpPr>
          <p:cNvPr id="98" name="Connecteur droit 97"/>
          <p:cNvCxnSpPr>
            <a:cxnSpLocks noChangeAspect="1"/>
            <a:stCxn id="96" idx="4"/>
            <a:endCxn id="97" idx="0"/>
          </p:cNvCxnSpPr>
          <p:nvPr/>
        </p:nvCxnSpPr>
        <p:spPr>
          <a:xfrm>
            <a:off x="8697795" y="5094336"/>
            <a:ext cx="72268" cy="3458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Ellipse 98"/>
          <p:cNvSpPr>
            <a:spLocks noChangeAspect="1"/>
          </p:cNvSpPr>
          <p:nvPr/>
        </p:nvSpPr>
        <p:spPr>
          <a:xfrm>
            <a:off x="6168194" y="4688865"/>
            <a:ext cx="488613" cy="4675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00" name="Ellipse 99"/>
          <p:cNvSpPr>
            <a:spLocks noChangeAspect="1"/>
          </p:cNvSpPr>
          <p:nvPr/>
        </p:nvSpPr>
        <p:spPr>
          <a:xfrm>
            <a:off x="6160164" y="5474578"/>
            <a:ext cx="444193" cy="4675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01" name="Ellipse 100"/>
          <p:cNvSpPr>
            <a:spLocks noChangeAspect="1"/>
          </p:cNvSpPr>
          <p:nvPr/>
        </p:nvSpPr>
        <p:spPr>
          <a:xfrm>
            <a:off x="6626567" y="6042744"/>
            <a:ext cx="444193" cy="4675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cxnSp>
        <p:nvCxnSpPr>
          <p:cNvPr id="102" name="Connecteur droit 101"/>
          <p:cNvCxnSpPr>
            <a:cxnSpLocks noChangeAspect="1"/>
            <a:stCxn id="99" idx="4"/>
            <a:endCxn id="100" idx="0"/>
          </p:cNvCxnSpPr>
          <p:nvPr/>
        </p:nvCxnSpPr>
        <p:spPr>
          <a:xfrm flipH="1">
            <a:off x="6382261" y="5156407"/>
            <a:ext cx="30240" cy="31817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Connecteur droit 102"/>
          <p:cNvCxnSpPr>
            <a:cxnSpLocks noChangeAspect="1"/>
            <a:stCxn id="100" idx="5"/>
            <a:endCxn id="101" idx="1"/>
          </p:cNvCxnSpPr>
          <p:nvPr/>
        </p:nvCxnSpPr>
        <p:spPr>
          <a:xfrm>
            <a:off x="6539306" y="5873650"/>
            <a:ext cx="152312" cy="2375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Ellipse 103"/>
          <p:cNvSpPr>
            <a:spLocks noChangeAspect="1"/>
          </p:cNvSpPr>
          <p:nvPr/>
        </p:nvSpPr>
        <p:spPr>
          <a:xfrm>
            <a:off x="6874010" y="4013015"/>
            <a:ext cx="488613" cy="4675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05" name="Ellipse 104"/>
          <p:cNvSpPr>
            <a:spLocks noChangeAspect="1"/>
          </p:cNvSpPr>
          <p:nvPr/>
        </p:nvSpPr>
        <p:spPr>
          <a:xfrm>
            <a:off x="8059226" y="6028545"/>
            <a:ext cx="444193" cy="4675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cxnSp>
        <p:nvCxnSpPr>
          <p:cNvPr id="106" name="Connecteur droit 105"/>
          <p:cNvCxnSpPr>
            <a:cxnSpLocks noChangeAspect="1"/>
            <a:stCxn id="96" idx="1"/>
          </p:cNvCxnSpPr>
          <p:nvPr/>
        </p:nvCxnSpPr>
        <p:spPr>
          <a:xfrm flipH="1" flipV="1">
            <a:off x="8162494" y="4413743"/>
            <a:ext cx="362550" cy="281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Connecteur droit 106"/>
          <p:cNvCxnSpPr>
            <a:cxnSpLocks noChangeAspect="1"/>
            <a:endCxn id="99" idx="7"/>
          </p:cNvCxnSpPr>
          <p:nvPr/>
        </p:nvCxnSpPr>
        <p:spPr>
          <a:xfrm flipH="1">
            <a:off x="6585251" y="4412087"/>
            <a:ext cx="360315" cy="3452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Connecteur droit 107"/>
          <p:cNvCxnSpPr>
            <a:cxnSpLocks noChangeAspect="1"/>
            <a:stCxn id="112" idx="2"/>
            <a:endCxn id="101" idx="5"/>
          </p:cNvCxnSpPr>
          <p:nvPr/>
        </p:nvCxnSpPr>
        <p:spPr>
          <a:xfrm flipH="1" flipV="1">
            <a:off x="7005709" y="6441816"/>
            <a:ext cx="390355" cy="917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Connecteur droit 108"/>
          <p:cNvCxnSpPr>
            <a:cxnSpLocks noChangeAspect="1"/>
            <a:stCxn id="97" idx="3"/>
            <a:endCxn id="105" idx="7"/>
          </p:cNvCxnSpPr>
          <p:nvPr/>
        </p:nvCxnSpPr>
        <p:spPr>
          <a:xfrm flipH="1">
            <a:off x="8438368" y="5839303"/>
            <a:ext cx="174649" cy="2577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0" name="Ellipse 109"/>
          <p:cNvSpPr>
            <a:spLocks noChangeAspect="1"/>
          </p:cNvSpPr>
          <p:nvPr/>
        </p:nvSpPr>
        <p:spPr>
          <a:xfrm>
            <a:off x="7745437" y="4014671"/>
            <a:ext cx="488613" cy="4675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1</a:t>
            </a:r>
          </a:p>
        </p:txBody>
      </p:sp>
      <p:cxnSp>
        <p:nvCxnSpPr>
          <p:cNvPr id="111" name="Connecteur droit 110"/>
          <p:cNvCxnSpPr>
            <a:cxnSpLocks noChangeAspect="1"/>
          </p:cNvCxnSpPr>
          <p:nvPr/>
        </p:nvCxnSpPr>
        <p:spPr>
          <a:xfrm flipH="1" flipV="1">
            <a:off x="7362623" y="4246786"/>
            <a:ext cx="382814" cy="16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" name="Ellipse 111"/>
          <p:cNvSpPr>
            <a:spLocks noChangeAspect="1"/>
          </p:cNvSpPr>
          <p:nvPr/>
        </p:nvSpPr>
        <p:spPr>
          <a:xfrm>
            <a:off x="7396064" y="6299750"/>
            <a:ext cx="444193" cy="4675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cxnSp>
        <p:nvCxnSpPr>
          <p:cNvPr id="113" name="Connecteur droit 112"/>
          <p:cNvCxnSpPr>
            <a:cxnSpLocks noChangeAspect="1"/>
            <a:stCxn id="105" idx="3"/>
            <a:endCxn id="112" idx="6"/>
          </p:cNvCxnSpPr>
          <p:nvPr/>
        </p:nvCxnSpPr>
        <p:spPr>
          <a:xfrm flipH="1">
            <a:off x="7840257" y="6427617"/>
            <a:ext cx="284020" cy="1059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8432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for Rings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84082"/>
          </a:xfrm>
        </p:spPr>
        <p:txBody>
          <a:bodyPr/>
          <a:lstStyle/>
          <a:p>
            <a:r>
              <a:rPr lang="en-US" dirty="0" smtClean="0"/>
              <a:t>Special cases for size 4 to 8</a:t>
            </a:r>
          </a:p>
          <a:p>
            <a:r>
              <a:rPr lang="en-US" dirty="0" smtClean="0"/>
              <a:t>General case for n &gt; 8</a:t>
            </a:r>
          </a:p>
          <a:p>
            <a:pPr lvl="1"/>
            <a:r>
              <a:rPr lang="en-US" dirty="0" smtClean="0"/>
              <a:t>Alignment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Arrow Creation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15/11/2017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MoRoVer: Mobile Robots and Verification</a:t>
            </a:r>
            <a:endParaRPr lang="en-US"/>
          </a:p>
        </p:txBody>
      </p:sp>
      <p:sp>
        <p:nvSpPr>
          <p:cNvPr id="21" name="Forme libre 20"/>
          <p:cNvSpPr/>
          <p:nvPr/>
        </p:nvSpPr>
        <p:spPr>
          <a:xfrm>
            <a:off x="8263758" y="819870"/>
            <a:ext cx="695917" cy="835633"/>
          </a:xfrm>
          <a:custGeom>
            <a:avLst/>
            <a:gdLst>
              <a:gd name="connsiteX0" fmla="*/ 544331 w 564616"/>
              <a:gd name="connsiteY0" fmla="*/ 665201 h 665201"/>
              <a:gd name="connsiteX1" fmla="*/ 498970 w 564616"/>
              <a:gd name="connsiteY1" fmla="*/ 166300 h 665201"/>
              <a:gd name="connsiteX2" fmla="*/ 0 w 564616"/>
              <a:gd name="connsiteY2" fmla="*/ 0 h 665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4616" h="665201">
                <a:moveTo>
                  <a:pt x="544331" y="665201"/>
                </a:moveTo>
                <a:cubicBezTo>
                  <a:pt x="567011" y="471184"/>
                  <a:pt x="589692" y="277167"/>
                  <a:pt x="498970" y="166300"/>
                </a:cubicBezTo>
                <a:cubicBezTo>
                  <a:pt x="408248" y="55433"/>
                  <a:pt x="0" y="0"/>
                  <a:pt x="0" y="0"/>
                </a:cubicBezTo>
              </a:path>
            </a:pathLst>
          </a:custGeom>
          <a:ln w="50800">
            <a:solidFill>
              <a:srgbClr val="FF0000"/>
            </a:solidFill>
            <a:prstDash val="sysDash"/>
            <a:headEnd type="arrow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Espace réservé du numéro de diapositive 5"/>
          <p:cNvSpPr txBox="1">
            <a:spLocks/>
          </p:cNvSpPr>
          <p:nvPr/>
        </p:nvSpPr>
        <p:spPr>
          <a:xfrm>
            <a:off x="6674160" y="62656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F1F7DA2-D369-C846-8D90-70214C9B0896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42" name="Ellipse 41"/>
          <p:cNvSpPr>
            <a:spLocks noChangeAspect="1"/>
          </p:cNvSpPr>
          <p:nvPr/>
        </p:nvSpPr>
        <p:spPr>
          <a:xfrm>
            <a:off x="8375644" y="1478512"/>
            <a:ext cx="488613" cy="46754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3" name="Ellipse 42"/>
          <p:cNvSpPr>
            <a:spLocks noChangeAspect="1"/>
          </p:cNvSpPr>
          <p:nvPr/>
        </p:nvSpPr>
        <p:spPr>
          <a:xfrm>
            <a:off x="8470122" y="2291949"/>
            <a:ext cx="444193" cy="4675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1</a:t>
            </a:r>
          </a:p>
        </p:txBody>
      </p:sp>
      <p:cxnSp>
        <p:nvCxnSpPr>
          <p:cNvPr id="44" name="Connecteur droit 43"/>
          <p:cNvCxnSpPr>
            <a:cxnSpLocks noChangeAspect="1"/>
            <a:stCxn id="42" idx="4"/>
            <a:endCxn id="43" idx="0"/>
          </p:cNvCxnSpPr>
          <p:nvPr/>
        </p:nvCxnSpPr>
        <p:spPr>
          <a:xfrm>
            <a:off x="8619951" y="1946054"/>
            <a:ext cx="72268" cy="3458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Ellipse 44"/>
          <p:cNvSpPr>
            <a:spLocks noChangeAspect="1"/>
          </p:cNvSpPr>
          <p:nvPr/>
        </p:nvSpPr>
        <p:spPr>
          <a:xfrm>
            <a:off x="6090350" y="1540583"/>
            <a:ext cx="488613" cy="4675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6" name="Ellipse 45"/>
          <p:cNvSpPr>
            <a:spLocks noChangeAspect="1"/>
          </p:cNvSpPr>
          <p:nvPr/>
        </p:nvSpPr>
        <p:spPr>
          <a:xfrm>
            <a:off x="6082320" y="2326296"/>
            <a:ext cx="444193" cy="4675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1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47" name="Ellipse 46"/>
          <p:cNvSpPr>
            <a:spLocks noChangeAspect="1"/>
          </p:cNvSpPr>
          <p:nvPr/>
        </p:nvSpPr>
        <p:spPr>
          <a:xfrm>
            <a:off x="6548723" y="2894462"/>
            <a:ext cx="444193" cy="4675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cxnSp>
        <p:nvCxnSpPr>
          <p:cNvPr id="48" name="Connecteur droit 47"/>
          <p:cNvCxnSpPr>
            <a:cxnSpLocks noChangeAspect="1"/>
            <a:stCxn id="45" idx="4"/>
            <a:endCxn id="46" idx="0"/>
          </p:cNvCxnSpPr>
          <p:nvPr/>
        </p:nvCxnSpPr>
        <p:spPr>
          <a:xfrm flipH="1">
            <a:off x="6304417" y="2008125"/>
            <a:ext cx="30240" cy="31817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>
            <a:cxnSpLocks noChangeAspect="1"/>
            <a:stCxn id="46" idx="5"/>
            <a:endCxn id="47" idx="1"/>
          </p:cNvCxnSpPr>
          <p:nvPr/>
        </p:nvCxnSpPr>
        <p:spPr>
          <a:xfrm>
            <a:off x="6461462" y="2725368"/>
            <a:ext cx="152312" cy="2375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Ellipse 49"/>
          <p:cNvSpPr>
            <a:spLocks noChangeAspect="1"/>
          </p:cNvSpPr>
          <p:nvPr/>
        </p:nvSpPr>
        <p:spPr>
          <a:xfrm>
            <a:off x="6796166" y="864733"/>
            <a:ext cx="488613" cy="4675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51" name="Ellipse 50"/>
          <p:cNvSpPr>
            <a:spLocks noChangeAspect="1"/>
          </p:cNvSpPr>
          <p:nvPr/>
        </p:nvSpPr>
        <p:spPr>
          <a:xfrm>
            <a:off x="7981382" y="2880263"/>
            <a:ext cx="444193" cy="4675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cxnSp>
        <p:nvCxnSpPr>
          <p:cNvPr id="52" name="Connecteur droit 51"/>
          <p:cNvCxnSpPr>
            <a:cxnSpLocks noChangeAspect="1"/>
            <a:stCxn id="42" idx="1"/>
            <a:endCxn id="56" idx="5"/>
          </p:cNvCxnSpPr>
          <p:nvPr/>
        </p:nvCxnSpPr>
        <p:spPr>
          <a:xfrm flipH="1" flipV="1">
            <a:off x="8084650" y="1265461"/>
            <a:ext cx="362550" cy="281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>
            <a:cxnSpLocks noChangeAspect="1"/>
            <a:stCxn id="50" idx="3"/>
            <a:endCxn id="45" idx="7"/>
          </p:cNvCxnSpPr>
          <p:nvPr/>
        </p:nvCxnSpPr>
        <p:spPr>
          <a:xfrm flipH="1">
            <a:off x="6507407" y="1263805"/>
            <a:ext cx="360315" cy="3452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/>
          <p:cNvCxnSpPr>
            <a:cxnSpLocks noChangeAspect="1"/>
            <a:stCxn id="59" idx="2"/>
            <a:endCxn id="47" idx="5"/>
          </p:cNvCxnSpPr>
          <p:nvPr/>
        </p:nvCxnSpPr>
        <p:spPr>
          <a:xfrm flipH="1" flipV="1">
            <a:off x="6927865" y="3293534"/>
            <a:ext cx="390355" cy="917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>
            <a:cxnSpLocks noChangeAspect="1"/>
            <a:stCxn id="43" idx="3"/>
            <a:endCxn id="51" idx="7"/>
          </p:cNvCxnSpPr>
          <p:nvPr/>
        </p:nvCxnSpPr>
        <p:spPr>
          <a:xfrm flipH="1">
            <a:off x="8360524" y="2691021"/>
            <a:ext cx="174649" cy="2577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Ellipse 55"/>
          <p:cNvSpPr>
            <a:spLocks noChangeAspect="1"/>
          </p:cNvSpPr>
          <p:nvPr/>
        </p:nvSpPr>
        <p:spPr>
          <a:xfrm>
            <a:off x="7667593" y="866389"/>
            <a:ext cx="488613" cy="46754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1</a:t>
            </a:r>
          </a:p>
        </p:txBody>
      </p:sp>
      <p:cxnSp>
        <p:nvCxnSpPr>
          <p:cNvPr id="57" name="Connecteur droit 56"/>
          <p:cNvCxnSpPr>
            <a:cxnSpLocks noChangeAspect="1"/>
            <a:stCxn id="56" idx="2"/>
            <a:endCxn id="50" idx="6"/>
          </p:cNvCxnSpPr>
          <p:nvPr/>
        </p:nvCxnSpPr>
        <p:spPr>
          <a:xfrm flipH="1" flipV="1">
            <a:off x="7284779" y="1098504"/>
            <a:ext cx="382814" cy="16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Flèche vers le bas 57"/>
          <p:cNvSpPr/>
          <p:nvPr/>
        </p:nvSpPr>
        <p:spPr>
          <a:xfrm>
            <a:off x="7367680" y="3707056"/>
            <a:ext cx="349373" cy="489256"/>
          </a:xfrm>
          <a:prstGeom prst="downArrow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Ellipse 58"/>
          <p:cNvSpPr>
            <a:spLocks noChangeAspect="1"/>
          </p:cNvSpPr>
          <p:nvPr/>
        </p:nvSpPr>
        <p:spPr>
          <a:xfrm>
            <a:off x="7318220" y="3151468"/>
            <a:ext cx="444193" cy="4675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cxnSp>
        <p:nvCxnSpPr>
          <p:cNvPr id="60" name="Connecteur droit 59"/>
          <p:cNvCxnSpPr>
            <a:cxnSpLocks noChangeAspect="1"/>
            <a:stCxn id="51" idx="3"/>
            <a:endCxn id="59" idx="6"/>
          </p:cNvCxnSpPr>
          <p:nvPr/>
        </p:nvCxnSpPr>
        <p:spPr>
          <a:xfrm flipH="1">
            <a:off x="7762413" y="3279335"/>
            <a:ext cx="284020" cy="1059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Ellipse 77"/>
          <p:cNvSpPr>
            <a:spLocks noChangeAspect="1"/>
          </p:cNvSpPr>
          <p:nvPr/>
        </p:nvSpPr>
        <p:spPr>
          <a:xfrm>
            <a:off x="8453488" y="4626794"/>
            <a:ext cx="488613" cy="4675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79" name="Ellipse 78"/>
          <p:cNvSpPr>
            <a:spLocks noChangeAspect="1"/>
          </p:cNvSpPr>
          <p:nvPr/>
        </p:nvSpPr>
        <p:spPr>
          <a:xfrm>
            <a:off x="8547966" y="5440231"/>
            <a:ext cx="444193" cy="4675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1</a:t>
            </a:r>
          </a:p>
        </p:txBody>
      </p:sp>
      <p:cxnSp>
        <p:nvCxnSpPr>
          <p:cNvPr id="80" name="Connecteur droit 79"/>
          <p:cNvCxnSpPr>
            <a:cxnSpLocks noChangeAspect="1"/>
            <a:stCxn id="78" idx="4"/>
            <a:endCxn id="79" idx="0"/>
          </p:cNvCxnSpPr>
          <p:nvPr/>
        </p:nvCxnSpPr>
        <p:spPr>
          <a:xfrm>
            <a:off x="8697795" y="5094336"/>
            <a:ext cx="72268" cy="3458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Ellipse 80"/>
          <p:cNvSpPr>
            <a:spLocks noChangeAspect="1"/>
          </p:cNvSpPr>
          <p:nvPr/>
        </p:nvSpPr>
        <p:spPr>
          <a:xfrm>
            <a:off x="6168194" y="4688865"/>
            <a:ext cx="488613" cy="4675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82" name="Ellipse 81"/>
          <p:cNvSpPr>
            <a:spLocks noChangeAspect="1"/>
          </p:cNvSpPr>
          <p:nvPr/>
        </p:nvSpPr>
        <p:spPr>
          <a:xfrm>
            <a:off x="6160164" y="5474578"/>
            <a:ext cx="444193" cy="4675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83" name="Ellipse 82"/>
          <p:cNvSpPr>
            <a:spLocks noChangeAspect="1"/>
          </p:cNvSpPr>
          <p:nvPr/>
        </p:nvSpPr>
        <p:spPr>
          <a:xfrm>
            <a:off x="6626567" y="6042744"/>
            <a:ext cx="444193" cy="4675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cxnSp>
        <p:nvCxnSpPr>
          <p:cNvPr id="84" name="Connecteur droit 83"/>
          <p:cNvCxnSpPr>
            <a:cxnSpLocks noChangeAspect="1"/>
            <a:stCxn id="81" idx="4"/>
            <a:endCxn id="82" idx="0"/>
          </p:cNvCxnSpPr>
          <p:nvPr/>
        </p:nvCxnSpPr>
        <p:spPr>
          <a:xfrm flipH="1">
            <a:off x="6382261" y="5156407"/>
            <a:ext cx="30240" cy="31817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droit 84"/>
          <p:cNvCxnSpPr>
            <a:cxnSpLocks noChangeAspect="1"/>
            <a:stCxn id="82" idx="5"/>
            <a:endCxn id="83" idx="1"/>
          </p:cNvCxnSpPr>
          <p:nvPr/>
        </p:nvCxnSpPr>
        <p:spPr>
          <a:xfrm>
            <a:off x="6539306" y="5873650"/>
            <a:ext cx="152312" cy="2375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Ellipse 85"/>
          <p:cNvSpPr>
            <a:spLocks noChangeAspect="1"/>
          </p:cNvSpPr>
          <p:nvPr/>
        </p:nvSpPr>
        <p:spPr>
          <a:xfrm>
            <a:off x="6874010" y="4013015"/>
            <a:ext cx="488613" cy="4675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87" name="Ellipse 86"/>
          <p:cNvSpPr>
            <a:spLocks noChangeAspect="1"/>
          </p:cNvSpPr>
          <p:nvPr/>
        </p:nvSpPr>
        <p:spPr>
          <a:xfrm>
            <a:off x="8059226" y="6028545"/>
            <a:ext cx="444193" cy="4675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cxnSp>
        <p:nvCxnSpPr>
          <p:cNvPr id="88" name="Connecteur droit 87"/>
          <p:cNvCxnSpPr>
            <a:cxnSpLocks noChangeAspect="1"/>
            <a:stCxn id="78" idx="1"/>
          </p:cNvCxnSpPr>
          <p:nvPr/>
        </p:nvCxnSpPr>
        <p:spPr>
          <a:xfrm flipH="1" flipV="1">
            <a:off x="8162494" y="4413743"/>
            <a:ext cx="362550" cy="281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88"/>
          <p:cNvCxnSpPr>
            <a:cxnSpLocks noChangeAspect="1"/>
            <a:endCxn id="81" idx="7"/>
          </p:cNvCxnSpPr>
          <p:nvPr/>
        </p:nvCxnSpPr>
        <p:spPr>
          <a:xfrm flipH="1">
            <a:off x="6585251" y="4412087"/>
            <a:ext cx="360315" cy="3452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droit 89"/>
          <p:cNvCxnSpPr>
            <a:cxnSpLocks noChangeAspect="1"/>
            <a:stCxn id="94" idx="2"/>
            <a:endCxn id="83" idx="5"/>
          </p:cNvCxnSpPr>
          <p:nvPr/>
        </p:nvCxnSpPr>
        <p:spPr>
          <a:xfrm flipH="1" flipV="1">
            <a:off x="7005709" y="6441816"/>
            <a:ext cx="390355" cy="917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90"/>
          <p:cNvCxnSpPr>
            <a:cxnSpLocks noChangeAspect="1"/>
            <a:stCxn id="79" idx="3"/>
            <a:endCxn id="87" idx="7"/>
          </p:cNvCxnSpPr>
          <p:nvPr/>
        </p:nvCxnSpPr>
        <p:spPr>
          <a:xfrm flipH="1">
            <a:off x="8438368" y="5839303"/>
            <a:ext cx="174649" cy="2577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Ellipse 91"/>
          <p:cNvSpPr>
            <a:spLocks noChangeAspect="1"/>
          </p:cNvSpPr>
          <p:nvPr/>
        </p:nvSpPr>
        <p:spPr>
          <a:xfrm>
            <a:off x="7745437" y="4014671"/>
            <a:ext cx="488613" cy="4675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T</a:t>
            </a:r>
          </a:p>
        </p:txBody>
      </p:sp>
      <p:cxnSp>
        <p:nvCxnSpPr>
          <p:cNvPr id="93" name="Connecteur droit 92"/>
          <p:cNvCxnSpPr>
            <a:cxnSpLocks noChangeAspect="1"/>
          </p:cNvCxnSpPr>
          <p:nvPr/>
        </p:nvCxnSpPr>
        <p:spPr>
          <a:xfrm flipH="1" flipV="1">
            <a:off x="7362623" y="4246786"/>
            <a:ext cx="382814" cy="16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Ellipse 93"/>
          <p:cNvSpPr>
            <a:spLocks noChangeAspect="1"/>
          </p:cNvSpPr>
          <p:nvPr/>
        </p:nvSpPr>
        <p:spPr>
          <a:xfrm>
            <a:off x="7396064" y="6299750"/>
            <a:ext cx="444193" cy="4675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cxnSp>
        <p:nvCxnSpPr>
          <p:cNvPr id="95" name="Connecteur droit 94"/>
          <p:cNvCxnSpPr>
            <a:cxnSpLocks noChangeAspect="1"/>
            <a:stCxn id="87" idx="3"/>
            <a:endCxn id="94" idx="6"/>
          </p:cNvCxnSpPr>
          <p:nvPr/>
        </p:nvCxnSpPr>
        <p:spPr>
          <a:xfrm flipH="1">
            <a:off x="7840257" y="6427617"/>
            <a:ext cx="284020" cy="1059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3606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for Rings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84082"/>
          </a:xfrm>
        </p:spPr>
        <p:txBody>
          <a:bodyPr/>
          <a:lstStyle/>
          <a:p>
            <a:r>
              <a:rPr lang="en-US" dirty="0" smtClean="0"/>
              <a:t>Special cases for size 4 to 8</a:t>
            </a:r>
          </a:p>
          <a:p>
            <a:r>
              <a:rPr lang="en-US" dirty="0" smtClean="0"/>
              <a:t>General case for n &gt; 8</a:t>
            </a:r>
          </a:p>
          <a:p>
            <a:pPr lvl="1"/>
            <a:r>
              <a:rPr lang="en-US" dirty="0" smtClean="0"/>
              <a:t>Alignment</a:t>
            </a:r>
          </a:p>
          <a:p>
            <a:pPr lvl="1"/>
            <a:r>
              <a:rPr lang="en-US" dirty="0" smtClean="0"/>
              <a:t>Arrow Creation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Exploration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15/11/2017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MoRoVer: Mobile Robots and Verification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7DA2-D369-C846-8D90-70214C9B0896}" type="slidenum">
              <a:rPr lang="en-US" smtClean="0"/>
              <a:t>43</a:t>
            </a:fld>
            <a:endParaRPr lang="en-US"/>
          </a:p>
        </p:txBody>
      </p:sp>
      <p:sp>
        <p:nvSpPr>
          <p:cNvPr id="24" name="Forme libre 23"/>
          <p:cNvSpPr/>
          <p:nvPr/>
        </p:nvSpPr>
        <p:spPr>
          <a:xfrm>
            <a:off x="4685064" y="3946373"/>
            <a:ext cx="3041720" cy="2059354"/>
          </a:xfrm>
          <a:custGeom>
            <a:avLst/>
            <a:gdLst>
              <a:gd name="connsiteX0" fmla="*/ 3041720 w 3041720"/>
              <a:gd name="connsiteY0" fmla="*/ 1118748 h 2059354"/>
              <a:gd name="connsiteX1" fmla="*/ 2436908 w 3041720"/>
              <a:gd name="connsiteY1" fmla="*/ 1935132 h 2059354"/>
              <a:gd name="connsiteX2" fmla="*/ 1121442 w 3041720"/>
              <a:gd name="connsiteY2" fmla="*/ 1965368 h 2059354"/>
              <a:gd name="connsiteX3" fmla="*/ 93262 w 3041720"/>
              <a:gd name="connsiteY3" fmla="*/ 1058275 h 2059354"/>
              <a:gd name="connsiteX4" fmla="*/ 47901 w 3041720"/>
              <a:gd name="connsiteY4" fmla="*/ 0 h 2059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1720" h="2059354">
                <a:moveTo>
                  <a:pt x="3041720" y="1118748"/>
                </a:moveTo>
                <a:cubicBezTo>
                  <a:pt x="2899337" y="1456388"/>
                  <a:pt x="2756954" y="1794029"/>
                  <a:pt x="2436908" y="1935132"/>
                </a:cubicBezTo>
                <a:cubicBezTo>
                  <a:pt x="2116862" y="2076235"/>
                  <a:pt x="1512050" y="2111511"/>
                  <a:pt x="1121442" y="1965368"/>
                </a:cubicBezTo>
                <a:cubicBezTo>
                  <a:pt x="730834" y="1819225"/>
                  <a:pt x="272185" y="1385836"/>
                  <a:pt x="93262" y="1058275"/>
                </a:cubicBezTo>
                <a:cubicBezTo>
                  <a:pt x="-85661" y="730714"/>
                  <a:pt x="47901" y="0"/>
                  <a:pt x="47901" y="0"/>
                </a:cubicBezTo>
              </a:path>
            </a:pathLst>
          </a:custGeom>
          <a:ln w="50800"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Ellipse 42"/>
          <p:cNvSpPr>
            <a:spLocks noChangeAspect="1"/>
          </p:cNvSpPr>
          <p:nvPr/>
        </p:nvSpPr>
        <p:spPr>
          <a:xfrm>
            <a:off x="7296789" y="3545234"/>
            <a:ext cx="488613" cy="4675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4" name="Ellipse 43"/>
          <p:cNvSpPr>
            <a:spLocks noChangeAspect="1"/>
          </p:cNvSpPr>
          <p:nvPr/>
        </p:nvSpPr>
        <p:spPr>
          <a:xfrm>
            <a:off x="7391267" y="4358671"/>
            <a:ext cx="444193" cy="46754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1</a:t>
            </a:r>
          </a:p>
        </p:txBody>
      </p:sp>
      <p:cxnSp>
        <p:nvCxnSpPr>
          <p:cNvPr id="45" name="Connecteur droit 44"/>
          <p:cNvCxnSpPr>
            <a:cxnSpLocks noChangeAspect="1"/>
            <a:stCxn id="43" idx="4"/>
            <a:endCxn id="44" idx="0"/>
          </p:cNvCxnSpPr>
          <p:nvPr/>
        </p:nvCxnSpPr>
        <p:spPr>
          <a:xfrm>
            <a:off x="7541096" y="4012776"/>
            <a:ext cx="72268" cy="3458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Ellipse 45"/>
          <p:cNvSpPr>
            <a:spLocks noChangeAspect="1"/>
          </p:cNvSpPr>
          <p:nvPr/>
        </p:nvSpPr>
        <p:spPr>
          <a:xfrm>
            <a:off x="5011495" y="3607305"/>
            <a:ext cx="488613" cy="4675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7" name="Ellipse 46"/>
          <p:cNvSpPr>
            <a:spLocks noChangeAspect="1"/>
          </p:cNvSpPr>
          <p:nvPr/>
        </p:nvSpPr>
        <p:spPr>
          <a:xfrm>
            <a:off x="5003465" y="4393018"/>
            <a:ext cx="444193" cy="4675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8" name="Ellipse 47"/>
          <p:cNvSpPr>
            <a:spLocks noChangeAspect="1"/>
          </p:cNvSpPr>
          <p:nvPr/>
        </p:nvSpPr>
        <p:spPr>
          <a:xfrm>
            <a:off x="5469868" y="4961184"/>
            <a:ext cx="444193" cy="4675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cxnSp>
        <p:nvCxnSpPr>
          <p:cNvPr id="49" name="Connecteur droit 48"/>
          <p:cNvCxnSpPr>
            <a:cxnSpLocks noChangeAspect="1"/>
            <a:stCxn id="46" idx="4"/>
            <a:endCxn id="47" idx="0"/>
          </p:cNvCxnSpPr>
          <p:nvPr/>
        </p:nvCxnSpPr>
        <p:spPr>
          <a:xfrm flipH="1">
            <a:off x="5225562" y="4074847"/>
            <a:ext cx="30240" cy="31817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>
            <a:cxnSpLocks noChangeAspect="1"/>
            <a:stCxn id="47" idx="5"/>
            <a:endCxn id="48" idx="1"/>
          </p:cNvCxnSpPr>
          <p:nvPr/>
        </p:nvCxnSpPr>
        <p:spPr>
          <a:xfrm>
            <a:off x="5382607" y="4792090"/>
            <a:ext cx="152312" cy="2375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Ellipse 50"/>
          <p:cNvSpPr>
            <a:spLocks noChangeAspect="1"/>
          </p:cNvSpPr>
          <p:nvPr/>
        </p:nvSpPr>
        <p:spPr>
          <a:xfrm>
            <a:off x="5717311" y="2931455"/>
            <a:ext cx="488613" cy="4675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52" name="Ellipse 51"/>
          <p:cNvSpPr>
            <a:spLocks noChangeAspect="1"/>
          </p:cNvSpPr>
          <p:nvPr/>
        </p:nvSpPr>
        <p:spPr>
          <a:xfrm>
            <a:off x="6902527" y="4946985"/>
            <a:ext cx="444193" cy="4675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cxnSp>
        <p:nvCxnSpPr>
          <p:cNvPr id="53" name="Connecteur droit 52"/>
          <p:cNvCxnSpPr>
            <a:cxnSpLocks noChangeAspect="1"/>
            <a:stCxn id="43" idx="1"/>
            <a:endCxn id="57" idx="5"/>
          </p:cNvCxnSpPr>
          <p:nvPr/>
        </p:nvCxnSpPr>
        <p:spPr>
          <a:xfrm flipH="1" flipV="1">
            <a:off x="7005795" y="3332183"/>
            <a:ext cx="362550" cy="281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/>
          <p:cNvCxnSpPr>
            <a:cxnSpLocks noChangeAspect="1"/>
            <a:stCxn id="51" idx="3"/>
            <a:endCxn id="46" idx="7"/>
          </p:cNvCxnSpPr>
          <p:nvPr/>
        </p:nvCxnSpPr>
        <p:spPr>
          <a:xfrm flipH="1">
            <a:off x="5428552" y="3330527"/>
            <a:ext cx="360315" cy="3452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>
            <a:cxnSpLocks noChangeAspect="1"/>
            <a:stCxn id="59" idx="2"/>
            <a:endCxn id="48" idx="5"/>
          </p:cNvCxnSpPr>
          <p:nvPr/>
        </p:nvCxnSpPr>
        <p:spPr>
          <a:xfrm flipH="1" flipV="1">
            <a:off x="5849010" y="5360256"/>
            <a:ext cx="390355" cy="917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>
            <a:cxnSpLocks noChangeAspect="1"/>
            <a:stCxn id="44" idx="3"/>
            <a:endCxn id="52" idx="7"/>
          </p:cNvCxnSpPr>
          <p:nvPr/>
        </p:nvCxnSpPr>
        <p:spPr>
          <a:xfrm flipH="1">
            <a:off x="7281669" y="4757743"/>
            <a:ext cx="174649" cy="2577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Ellipse 56"/>
          <p:cNvSpPr>
            <a:spLocks noChangeAspect="1"/>
          </p:cNvSpPr>
          <p:nvPr/>
        </p:nvSpPr>
        <p:spPr>
          <a:xfrm>
            <a:off x="6588738" y="2933111"/>
            <a:ext cx="488613" cy="4675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T</a:t>
            </a:r>
          </a:p>
        </p:txBody>
      </p:sp>
      <p:cxnSp>
        <p:nvCxnSpPr>
          <p:cNvPr id="58" name="Connecteur droit 57"/>
          <p:cNvCxnSpPr>
            <a:cxnSpLocks noChangeAspect="1"/>
            <a:stCxn id="57" idx="2"/>
            <a:endCxn id="51" idx="6"/>
          </p:cNvCxnSpPr>
          <p:nvPr/>
        </p:nvCxnSpPr>
        <p:spPr>
          <a:xfrm flipH="1" flipV="1">
            <a:off x="6205924" y="3165226"/>
            <a:ext cx="382814" cy="16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Ellipse 58"/>
          <p:cNvSpPr>
            <a:spLocks noChangeAspect="1"/>
          </p:cNvSpPr>
          <p:nvPr/>
        </p:nvSpPr>
        <p:spPr>
          <a:xfrm>
            <a:off x="6239365" y="5218190"/>
            <a:ext cx="444193" cy="4675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cxnSp>
        <p:nvCxnSpPr>
          <p:cNvPr id="60" name="Connecteur droit 59"/>
          <p:cNvCxnSpPr>
            <a:cxnSpLocks noChangeAspect="1"/>
            <a:stCxn id="52" idx="3"/>
            <a:endCxn id="59" idx="6"/>
          </p:cNvCxnSpPr>
          <p:nvPr/>
        </p:nvCxnSpPr>
        <p:spPr>
          <a:xfrm flipH="1">
            <a:off x="6683558" y="5346057"/>
            <a:ext cx="284020" cy="1059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3510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Alignment: Overview 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15/11/2017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MoRoVer: Mobile Robots and Verification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7DA2-D369-C846-8D90-70214C9B0896}" type="slidenum">
              <a:rPr lang="en-US" smtClean="0"/>
              <a:t>44</a:t>
            </a:fld>
            <a:endParaRPr lang="en-US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most of the cases, deterministic moves, e.g.</a:t>
            </a:r>
            <a:endParaRPr lang="en-US" dirty="0"/>
          </a:p>
        </p:txBody>
      </p:sp>
      <p:sp>
        <p:nvSpPr>
          <p:cNvPr id="56" name="Ellipse 55"/>
          <p:cNvSpPr>
            <a:spLocks noChangeAspect="1"/>
          </p:cNvSpPr>
          <p:nvPr/>
        </p:nvSpPr>
        <p:spPr>
          <a:xfrm>
            <a:off x="3611543" y="3409754"/>
            <a:ext cx="488613" cy="4675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57" name="Ellipse 56"/>
          <p:cNvSpPr>
            <a:spLocks noChangeAspect="1"/>
          </p:cNvSpPr>
          <p:nvPr/>
        </p:nvSpPr>
        <p:spPr>
          <a:xfrm>
            <a:off x="3706021" y="4223191"/>
            <a:ext cx="444193" cy="4675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cxnSp>
        <p:nvCxnSpPr>
          <p:cNvPr id="58" name="Connecteur droit 57"/>
          <p:cNvCxnSpPr>
            <a:cxnSpLocks noChangeAspect="1"/>
            <a:stCxn id="56" idx="4"/>
            <a:endCxn id="57" idx="0"/>
          </p:cNvCxnSpPr>
          <p:nvPr/>
        </p:nvCxnSpPr>
        <p:spPr>
          <a:xfrm>
            <a:off x="3855850" y="3877296"/>
            <a:ext cx="72268" cy="3458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Ellipse 58"/>
          <p:cNvSpPr>
            <a:spLocks noChangeAspect="1"/>
          </p:cNvSpPr>
          <p:nvPr/>
        </p:nvSpPr>
        <p:spPr>
          <a:xfrm>
            <a:off x="1326249" y="3471825"/>
            <a:ext cx="488613" cy="4675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60" name="Ellipse 59"/>
          <p:cNvSpPr>
            <a:spLocks noChangeAspect="1"/>
          </p:cNvSpPr>
          <p:nvPr/>
        </p:nvSpPr>
        <p:spPr>
          <a:xfrm>
            <a:off x="1318219" y="4257538"/>
            <a:ext cx="444193" cy="46754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1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61" name="Ellipse 60"/>
          <p:cNvSpPr>
            <a:spLocks noChangeAspect="1"/>
          </p:cNvSpPr>
          <p:nvPr/>
        </p:nvSpPr>
        <p:spPr>
          <a:xfrm>
            <a:off x="1784622" y="4825704"/>
            <a:ext cx="444193" cy="4675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cxnSp>
        <p:nvCxnSpPr>
          <p:cNvPr id="62" name="Connecteur droit 61"/>
          <p:cNvCxnSpPr>
            <a:cxnSpLocks noChangeAspect="1"/>
            <a:stCxn id="59" idx="4"/>
            <a:endCxn id="60" idx="0"/>
          </p:cNvCxnSpPr>
          <p:nvPr/>
        </p:nvCxnSpPr>
        <p:spPr>
          <a:xfrm flipH="1">
            <a:off x="1540316" y="3939367"/>
            <a:ext cx="30240" cy="31817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>
            <a:cxnSpLocks noChangeAspect="1"/>
            <a:stCxn id="60" idx="5"/>
            <a:endCxn id="61" idx="1"/>
          </p:cNvCxnSpPr>
          <p:nvPr/>
        </p:nvCxnSpPr>
        <p:spPr>
          <a:xfrm>
            <a:off x="1697361" y="4656610"/>
            <a:ext cx="152312" cy="2375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Ellipse 63"/>
          <p:cNvSpPr>
            <a:spLocks noChangeAspect="1"/>
          </p:cNvSpPr>
          <p:nvPr/>
        </p:nvSpPr>
        <p:spPr>
          <a:xfrm>
            <a:off x="2032065" y="2795975"/>
            <a:ext cx="488613" cy="4675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5" name="Ellipse 64"/>
          <p:cNvSpPr>
            <a:spLocks noChangeAspect="1"/>
          </p:cNvSpPr>
          <p:nvPr/>
        </p:nvSpPr>
        <p:spPr>
          <a:xfrm>
            <a:off x="3217281" y="4811505"/>
            <a:ext cx="444193" cy="46754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1</a:t>
            </a:r>
          </a:p>
        </p:txBody>
      </p:sp>
      <p:cxnSp>
        <p:nvCxnSpPr>
          <p:cNvPr id="66" name="Connecteur droit 65"/>
          <p:cNvCxnSpPr>
            <a:cxnSpLocks noChangeAspect="1"/>
            <a:stCxn id="56" idx="1"/>
            <a:endCxn id="70" idx="5"/>
          </p:cNvCxnSpPr>
          <p:nvPr/>
        </p:nvCxnSpPr>
        <p:spPr>
          <a:xfrm flipH="1" flipV="1">
            <a:off x="3320549" y="3196703"/>
            <a:ext cx="362550" cy="281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>
            <a:cxnSpLocks noChangeAspect="1"/>
            <a:stCxn id="64" idx="3"/>
            <a:endCxn id="59" idx="7"/>
          </p:cNvCxnSpPr>
          <p:nvPr/>
        </p:nvCxnSpPr>
        <p:spPr>
          <a:xfrm flipH="1">
            <a:off x="1743306" y="3195047"/>
            <a:ext cx="360315" cy="3452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/>
          <p:cNvCxnSpPr>
            <a:cxnSpLocks noChangeAspect="1"/>
            <a:stCxn id="72" idx="2"/>
            <a:endCxn id="61" idx="5"/>
          </p:cNvCxnSpPr>
          <p:nvPr/>
        </p:nvCxnSpPr>
        <p:spPr>
          <a:xfrm flipH="1" flipV="1">
            <a:off x="2163764" y="5224776"/>
            <a:ext cx="390355" cy="917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>
            <a:cxnSpLocks noChangeAspect="1"/>
            <a:stCxn id="57" idx="3"/>
            <a:endCxn id="65" idx="7"/>
          </p:cNvCxnSpPr>
          <p:nvPr/>
        </p:nvCxnSpPr>
        <p:spPr>
          <a:xfrm flipH="1">
            <a:off x="3596423" y="4622263"/>
            <a:ext cx="174649" cy="2577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Ellipse 69"/>
          <p:cNvSpPr>
            <a:spLocks noChangeAspect="1"/>
          </p:cNvSpPr>
          <p:nvPr/>
        </p:nvSpPr>
        <p:spPr>
          <a:xfrm>
            <a:off x="2903492" y="2797631"/>
            <a:ext cx="488613" cy="4675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1</a:t>
            </a:r>
          </a:p>
        </p:txBody>
      </p:sp>
      <p:cxnSp>
        <p:nvCxnSpPr>
          <p:cNvPr id="71" name="Connecteur droit 70"/>
          <p:cNvCxnSpPr>
            <a:cxnSpLocks noChangeAspect="1"/>
            <a:stCxn id="70" idx="2"/>
            <a:endCxn id="64" idx="6"/>
          </p:cNvCxnSpPr>
          <p:nvPr/>
        </p:nvCxnSpPr>
        <p:spPr>
          <a:xfrm flipH="1" flipV="1">
            <a:off x="2520678" y="3029746"/>
            <a:ext cx="382814" cy="16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Ellipse 71"/>
          <p:cNvSpPr>
            <a:spLocks noChangeAspect="1"/>
          </p:cNvSpPr>
          <p:nvPr/>
        </p:nvSpPr>
        <p:spPr>
          <a:xfrm>
            <a:off x="2554119" y="5082710"/>
            <a:ext cx="444193" cy="4675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cxnSp>
        <p:nvCxnSpPr>
          <p:cNvPr id="73" name="Connecteur droit 72"/>
          <p:cNvCxnSpPr>
            <a:cxnSpLocks noChangeAspect="1"/>
            <a:stCxn id="65" idx="3"/>
            <a:endCxn id="72" idx="6"/>
          </p:cNvCxnSpPr>
          <p:nvPr/>
        </p:nvCxnSpPr>
        <p:spPr>
          <a:xfrm flipH="1">
            <a:off x="2998312" y="5210577"/>
            <a:ext cx="284020" cy="1059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Ellipse 73"/>
          <p:cNvSpPr>
            <a:spLocks noChangeAspect="1"/>
          </p:cNvSpPr>
          <p:nvPr/>
        </p:nvSpPr>
        <p:spPr>
          <a:xfrm>
            <a:off x="7285548" y="3341284"/>
            <a:ext cx="488613" cy="4675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5" name="Ellipse 74"/>
          <p:cNvSpPr>
            <a:spLocks noChangeAspect="1"/>
          </p:cNvSpPr>
          <p:nvPr/>
        </p:nvSpPr>
        <p:spPr>
          <a:xfrm>
            <a:off x="7380026" y="4154721"/>
            <a:ext cx="444193" cy="4675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cxnSp>
        <p:nvCxnSpPr>
          <p:cNvPr id="76" name="Connecteur droit 75"/>
          <p:cNvCxnSpPr>
            <a:cxnSpLocks noChangeAspect="1"/>
            <a:stCxn id="74" idx="4"/>
            <a:endCxn id="75" idx="0"/>
          </p:cNvCxnSpPr>
          <p:nvPr/>
        </p:nvCxnSpPr>
        <p:spPr>
          <a:xfrm>
            <a:off x="7529855" y="3808826"/>
            <a:ext cx="72268" cy="3458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Ellipse 76"/>
          <p:cNvSpPr>
            <a:spLocks noChangeAspect="1"/>
          </p:cNvSpPr>
          <p:nvPr/>
        </p:nvSpPr>
        <p:spPr>
          <a:xfrm>
            <a:off x="5000254" y="3403355"/>
            <a:ext cx="488613" cy="4675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78" name="Ellipse 77"/>
          <p:cNvSpPr>
            <a:spLocks noChangeAspect="1"/>
          </p:cNvSpPr>
          <p:nvPr/>
        </p:nvSpPr>
        <p:spPr>
          <a:xfrm>
            <a:off x="4992224" y="4189068"/>
            <a:ext cx="444193" cy="46754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1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79" name="Ellipse 78"/>
          <p:cNvSpPr>
            <a:spLocks noChangeAspect="1"/>
          </p:cNvSpPr>
          <p:nvPr/>
        </p:nvSpPr>
        <p:spPr>
          <a:xfrm>
            <a:off x="5458627" y="4757234"/>
            <a:ext cx="444193" cy="4675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cxnSp>
        <p:nvCxnSpPr>
          <p:cNvPr id="80" name="Connecteur droit 79"/>
          <p:cNvCxnSpPr>
            <a:cxnSpLocks noChangeAspect="1"/>
            <a:stCxn id="77" idx="4"/>
            <a:endCxn id="78" idx="0"/>
          </p:cNvCxnSpPr>
          <p:nvPr/>
        </p:nvCxnSpPr>
        <p:spPr>
          <a:xfrm flipH="1">
            <a:off x="5214321" y="3870897"/>
            <a:ext cx="30240" cy="31817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80"/>
          <p:cNvCxnSpPr>
            <a:cxnSpLocks noChangeAspect="1"/>
            <a:stCxn id="78" idx="5"/>
            <a:endCxn id="79" idx="1"/>
          </p:cNvCxnSpPr>
          <p:nvPr/>
        </p:nvCxnSpPr>
        <p:spPr>
          <a:xfrm>
            <a:off x="5371366" y="4588140"/>
            <a:ext cx="152312" cy="2375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Ellipse 81"/>
          <p:cNvSpPr>
            <a:spLocks noChangeAspect="1"/>
          </p:cNvSpPr>
          <p:nvPr/>
        </p:nvSpPr>
        <p:spPr>
          <a:xfrm>
            <a:off x="5706070" y="2727505"/>
            <a:ext cx="488613" cy="4675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83" name="Ellipse 82"/>
          <p:cNvSpPr>
            <a:spLocks noChangeAspect="1"/>
          </p:cNvSpPr>
          <p:nvPr/>
        </p:nvSpPr>
        <p:spPr>
          <a:xfrm>
            <a:off x="6891286" y="4743035"/>
            <a:ext cx="444193" cy="4675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cxnSp>
        <p:nvCxnSpPr>
          <p:cNvPr id="84" name="Connecteur droit 83"/>
          <p:cNvCxnSpPr>
            <a:cxnSpLocks noChangeAspect="1"/>
            <a:stCxn id="74" idx="1"/>
            <a:endCxn id="88" idx="5"/>
          </p:cNvCxnSpPr>
          <p:nvPr/>
        </p:nvCxnSpPr>
        <p:spPr>
          <a:xfrm flipH="1" flipV="1">
            <a:off x="6994554" y="3128233"/>
            <a:ext cx="362550" cy="281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droit 84"/>
          <p:cNvCxnSpPr>
            <a:cxnSpLocks noChangeAspect="1"/>
            <a:stCxn id="82" idx="3"/>
            <a:endCxn id="77" idx="7"/>
          </p:cNvCxnSpPr>
          <p:nvPr/>
        </p:nvCxnSpPr>
        <p:spPr>
          <a:xfrm flipH="1">
            <a:off x="5417311" y="3126577"/>
            <a:ext cx="360315" cy="3452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85"/>
          <p:cNvCxnSpPr>
            <a:cxnSpLocks noChangeAspect="1"/>
            <a:stCxn id="90" idx="2"/>
            <a:endCxn id="79" idx="5"/>
          </p:cNvCxnSpPr>
          <p:nvPr/>
        </p:nvCxnSpPr>
        <p:spPr>
          <a:xfrm flipH="1" flipV="1">
            <a:off x="5837769" y="5156306"/>
            <a:ext cx="390355" cy="917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86"/>
          <p:cNvCxnSpPr>
            <a:cxnSpLocks noChangeAspect="1"/>
            <a:stCxn id="75" idx="3"/>
            <a:endCxn id="83" idx="7"/>
          </p:cNvCxnSpPr>
          <p:nvPr/>
        </p:nvCxnSpPr>
        <p:spPr>
          <a:xfrm flipH="1">
            <a:off x="7270428" y="4553793"/>
            <a:ext cx="174649" cy="2577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Ellipse 87"/>
          <p:cNvSpPr>
            <a:spLocks noChangeAspect="1"/>
          </p:cNvSpPr>
          <p:nvPr/>
        </p:nvSpPr>
        <p:spPr>
          <a:xfrm>
            <a:off x="6577497" y="2729161"/>
            <a:ext cx="488613" cy="4675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1</a:t>
            </a:r>
          </a:p>
        </p:txBody>
      </p:sp>
      <p:cxnSp>
        <p:nvCxnSpPr>
          <p:cNvPr id="89" name="Connecteur droit 88"/>
          <p:cNvCxnSpPr>
            <a:cxnSpLocks noChangeAspect="1"/>
            <a:stCxn id="88" idx="2"/>
            <a:endCxn id="82" idx="6"/>
          </p:cNvCxnSpPr>
          <p:nvPr/>
        </p:nvCxnSpPr>
        <p:spPr>
          <a:xfrm flipH="1" flipV="1">
            <a:off x="6194683" y="2961276"/>
            <a:ext cx="382814" cy="16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Ellipse 89"/>
          <p:cNvSpPr>
            <a:spLocks noChangeAspect="1"/>
          </p:cNvSpPr>
          <p:nvPr/>
        </p:nvSpPr>
        <p:spPr>
          <a:xfrm>
            <a:off x="6228124" y="5014240"/>
            <a:ext cx="444193" cy="4675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cxnSp>
        <p:nvCxnSpPr>
          <p:cNvPr id="91" name="Connecteur droit 90"/>
          <p:cNvCxnSpPr>
            <a:cxnSpLocks noChangeAspect="1"/>
            <a:stCxn id="83" idx="3"/>
            <a:endCxn id="90" idx="6"/>
          </p:cNvCxnSpPr>
          <p:nvPr/>
        </p:nvCxnSpPr>
        <p:spPr>
          <a:xfrm flipH="1">
            <a:off x="6672317" y="5142107"/>
            <a:ext cx="284020" cy="1059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Connecteur droit avec flèche 110"/>
          <p:cNvCxnSpPr/>
          <p:nvPr/>
        </p:nvCxnSpPr>
        <p:spPr>
          <a:xfrm flipV="1">
            <a:off x="1134022" y="3808826"/>
            <a:ext cx="30241" cy="4487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Connecteur droit avec flèche 111"/>
          <p:cNvCxnSpPr/>
          <p:nvPr/>
        </p:nvCxnSpPr>
        <p:spPr>
          <a:xfrm flipV="1">
            <a:off x="3771072" y="4811505"/>
            <a:ext cx="315160" cy="39907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Connecteur droit avec flèche 113"/>
          <p:cNvCxnSpPr/>
          <p:nvPr/>
        </p:nvCxnSpPr>
        <p:spPr>
          <a:xfrm flipV="1">
            <a:off x="4808255" y="3824119"/>
            <a:ext cx="120328" cy="43341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8432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Alignment: Overview 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15/11/2017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MoRoVer: Mobile Robots and Verification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7DA2-D369-C846-8D90-70214C9B0896}" type="slidenum">
              <a:rPr lang="en-US" smtClean="0"/>
              <a:t>45</a:t>
            </a:fld>
            <a:endParaRPr lang="en-US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case of symmetry, probabilistic moves to break the symmetry, e.g.</a:t>
            </a:r>
            <a:endParaRPr lang="en-US" dirty="0"/>
          </a:p>
        </p:txBody>
      </p:sp>
      <p:sp>
        <p:nvSpPr>
          <p:cNvPr id="56" name="Ellipse 55"/>
          <p:cNvSpPr>
            <a:spLocks noChangeAspect="1"/>
          </p:cNvSpPr>
          <p:nvPr/>
        </p:nvSpPr>
        <p:spPr>
          <a:xfrm>
            <a:off x="5643613" y="3909341"/>
            <a:ext cx="488613" cy="4675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57" name="Ellipse 56"/>
          <p:cNvSpPr>
            <a:spLocks noChangeAspect="1"/>
          </p:cNvSpPr>
          <p:nvPr/>
        </p:nvSpPr>
        <p:spPr>
          <a:xfrm>
            <a:off x="5663448" y="4722778"/>
            <a:ext cx="444193" cy="4675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cxnSp>
        <p:nvCxnSpPr>
          <p:cNvPr id="58" name="Connecteur droit 57"/>
          <p:cNvCxnSpPr>
            <a:cxnSpLocks noChangeAspect="1"/>
            <a:stCxn id="56" idx="4"/>
            <a:endCxn id="57" idx="0"/>
          </p:cNvCxnSpPr>
          <p:nvPr/>
        </p:nvCxnSpPr>
        <p:spPr>
          <a:xfrm flipH="1">
            <a:off x="5885545" y="4376883"/>
            <a:ext cx="2375" cy="3458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Ellipse 58"/>
          <p:cNvSpPr>
            <a:spLocks noChangeAspect="1"/>
          </p:cNvSpPr>
          <p:nvPr/>
        </p:nvSpPr>
        <p:spPr>
          <a:xfrm>
            <a:off x="3121400" y="3941176"/>
            <a:ext cx="488613" cy="4675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60" name="Ellipse 59"/>
          <p:cNvSpPr>
            <a:spLocks noChangeAspect="1"/>
          </p:cNvSpPr>
          <p:nvPr/>
        </p:nvSpPr>
        <p:spPr>
          <a:xfrm>
            <a:off x="3139566" y="4726889"/>
            <a:ext cx="444193" cy="4675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61" name="Ellipse 60"/>
          <p:cNvSpPr>
            <a:spLocks noChangeAspect="1"/>
          </p:cNvSpPr>
          <p:nvPr/>
        </p:nvSpPr>
        <p:spPr>
          <a:xfrm>
            <a:off x="3696689" y="5279937"/>
            <a:ext cx="444193" cy="46754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62" name="Connecteur droit 61"/>
          <p:cNvCxnSpPr>
            <a:cxnSpLocks noChangeAspect="1"/>
            <a:stCxn id="59" idx="4"/>
            <a:endCxn id="60" idx="0"/>
          </p:cNvCxnSpPr>
          <p:nvPr/>
        </p:nvCxnSpPr>
        <p:spPr>
          <a:xfrm flipH="1">
            <a:off x="3361663" y="4408718"/>
            <a:ext cx="4044" cy="31817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>
            <a:cxnSpLocks noChangeAspect="1"/>
            <a:stCxn id="60" idx="5"/>
            <a:endCxn id="61" idx="1"/>
          </p:cNvCxnSpPr>
          <p:nvPr/>
        </p:nvCxnSpPr>
        <p:spPr>
          <a:xfrm>
            <a:off x="3518708" y="5125961"/>
            <a:ext cx="243032" cy="2224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Ellipse 63"/>
          <p:cNvSpPr>
            <a:spLocks noChangeAspect="1"/>
          </p:cNvSpPr>
          <p:nvPr/>
        </p:nvSpPr>
        <p:spPr>
          <a:xfrm>
            <a:off x="3598937" y="3229079"/>
            <a:ext cx="488613" cy="46754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5" name="Ellipse 64"/>
          <p:cNvSpPr>
            <a:spLocks noChangeAspect="1"/>
          </p:cNvSpPr>
          <p:nvPr/>
        </p:nvSpPr>
        <p:spPr>
          <a:xfrm>
            <a:off x="5129348" y="5265738"/>
            <a:ext cx="444193" cy="46754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cxnSp>
        <p:nvCxnSpPr>
          <p:cNvPr id="66" name="Connecteur droit 65"/>
          <p:cNvCxnSpPr>
            <a:cxnSpLocks noChangeAspect="1"/>
            <a:stCxn id="56" idx="0"/>
            <a:endCxn id="70" idx="5"/>
          </p:cNvCxnSpPr>
          <p:nvPr/>
        </p:nvCxnSpPr>
        <p:spPr>
          <a:xfrm flipH="1" flipV="1">
            <a:off x="5556131" y="3631148"/>
            <a:ext cx="331789" cy="2781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>
            <a:cxnSpLocks noChangeAspect="1"/>
            <a:stCxn id="64" idx="3"/>
            <a:endCxn id="59" idx="0"/>
          </p:cNvCxnSpPr>
          <p:nvPr/>
        </p:nvCxnSpPr>
        <p:spPr>
          <a:xfrm flipH="1">
            <a:off x="3365707" y="3628151"/>
            <a:ext cx="304786" cy="3130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/>
          <p:cNvCxnSpPr>
            <a:cxnSpLocks noChangeAspect="1"/>
            <a:stCxn id="72" idx="2"/>
            <a:endCxn id="61" idx="5"/>
          </p:cNvCxnSpPr>
          <p:nvPr/>
        </p:nvCxnSpPr>
        <p:spPr>
          <a:xfrm flipH="1" flipV="1">
            <a:off x="4075831" y="5679009"/>
            <a:ext cx="390355" cy="917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>
            <a:cxnSpLocks noChangeAspect="1"/>
            <a:stCxn id="57" idx="3"/>
            <a:endCxn id="65" idx="7"/>
          </p:cNvCxnSpPr>
          <p:nvPr/>
        </p:nvCxnSpPr>
        <p:spPr>
          <a:xfrm flipH="1">
            <a:off x="5508490" y="5121850"/>
            <a:ext cx="220009" cy="2123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Ellipse 69"/>
          <p:cNvSpPr>
            <a:spLocks noChangeAspect="1"/>
          </p:cNvSpPr>
          <p:nvPr/>
        </p:nvSpPr>
        <p:spPr>
          <a:xfrm>
            <a:off x="5139074" y="3232076"/>
            <a:ext cx="488613" cy="46754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71" name="Connecteur droit 70"/>
          <p:cNvCxnSpPr>
            <a:cxnSpLocks noChangeAspect="1"/>
            <a:stCxn id="51" idx="2"/>
            <a:endCxn id="64" idx="7"/>
          </p:cNvCxnSpPr>
          <p:nvPr/>
        </p:nvCxnSpPr>
        <p:spPr>
          <a:xfrm flipH="1">
            <a:off x="4015994" y="3198843"/>
            <a:ext cx="367607" cy="987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Ellipse 71"/>
          <p:cNvSpPr>
            <a:spLocks noChangeAspect="1"/>
          </p:cNvSpPr>
          <p:nvPr/>
        </p:nvSpPr>
        <p:spPr>
          <a:xfrm>
            <a:off x="4466186" y="5536943"/>
            <a:ext cx="444193" cy="4675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cxnSp>
        <p:nvCxnSpPr>
          <p:cNvPr id="73" name="Connecteur droit 72"/>
          <p:cNvCxnSpPr>
            <a:cxnSpLocks noChangeAspect="1"/>
            <a:stCxn id="65" idx="3"/>
            <a:endCxn id="72" idx="6"/>
          </p:cNvCxnSpPr>
          <p:nvPr/>
        </p:nvCxnSpPr>
        <p:spPr>
          <a:xfrm flipH="1">
            <a:off x="4910379" y="5664810"/>
            <a:ext cx="284020" cy="1059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Connecteur droit avec flèche 111"/>
          <p:cNvCxnSpPr/>
          <p:nvPr/>
        </p:nvCxnSpPr>
        <p:spPr>
          <a:xfrm>
            <a:off x="5728499" y="3300546"/>
            <a:ext cx="556414" cy="640630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Ellipse 50"/>
          <p:cNvSpPr>
            <a:spLocks noChangeAspect="1"/>
          </p:cNvSpPr>
          <p:nvPr/>
        </p:nvSpPr>
        <p:spPr>
          <a:xfrm>
            <a:off x="4383601" y="2965072"/>
            <a:ext cx="488613" cy="4675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cxnSp>
        <p:nvCxnSpPr>
          <p:cNvPr id="53" name="Connecteur droit 52"/>
          <p:cNvCxnSpPr>
            <a:cxnSpLocks noChangeAspect="1"/>
            <a:stCxn id="70" idx="1"/>
            <a:endCxn id="51" idx="6"/>
          </p:cNvCxnSpPr>
          <p:nvPr/>
        </p:nvCxnSpPr>
        <p:spPr>
          <a:xfrm flipH="1" flipV="1">
            <a:off x="4872214" y="3198843"/>
            <a:ext cx="338416" cy="1017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avec flèche 91"/>
          <p:cNvCxnSpPr/>
          <p:nvPr/>
        </p:nvCxnSpPr>
        <p:spPr>
          <a:xfrm flipV="1">
            <a:off x="5627687" y="5265738"/>
            <a:ext cx="443162" cy="467542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avec flèche 92"/>
          <p:cNvCxnSpPr/>
          <p:nvPr/>
        </p:nvCxnSpPr>
        <p:spPr>
          <a:xfrm flipH="1" flipV="1">
            <a:off x="3008939" y="5172813"/>
            <a:ext cx="509770" cy="506196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Connecteur droit avec flèche 93"/>
          <p:cNvCxnSpPr/>
          <p:nvPr/>
        </p:nvCxnSpPr>
        <p:spPr>
          <a:xfrm flipH="1">
            <a:off x="3008939" y="3297549"/>
            <a:ext cx="509770" cy="611792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7782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94758"/>
            <a:ext cx="8229600" cy="1143000"/>
          </a:xfrm>
        </p:spPr>
        <p:txBody>
          <a:bodyPr/>
          <a:lstStyle/>
          <a:p>
            <a:pPr algn="r"/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15/11/2017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MoRoVer: Mobile Robots and Verification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7DA2-D369-C846-8D90-70214C9B0896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885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99017"/>
          </a:xfrm>
        </p:spPr>
        <p:txBody>
          <a:bodyPr/>
          <a:lstStyle/>
          <a:p>
            <a:r>
              <a:rPr lang="en-US" dirty="0" smtClean="0"/>
              <a:t>Instantaneous </a:t>
            </a:r>
            <a:r>
              <a:rPr lang="en-US" b="1" dirty="0" smtClean="0"/>
              <a:t>snapshot</a:t>
            </a:r>
            <a:r>
              <a:rPr lang="en-US" dirty="0" smtClean="0"/>
              <a:t> of the system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Full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or Distance </a:t>
            </a:r>
            <a:r>
              <a:rPr lang="en-US" i="1" dirty="0" smtClean="0"/>
              <a:t>d</a:t>
            </a:r>
          </a:p>
          <a:p>
            <a:pPr lvl="1"/>
            <a:r>
              <a:rPr lang="en-US" dirty="0" smtClean="0"/>
              <a:t>Multiplicity (information about each location)</a:t>
            </a:r>
          </a:p>
          <a:p>
            <a:pPr lvl="2"/>
            <a:r>
              <a:rPr lang="en-US" dirty="0" smtClean="0"/>
              <a:t>Weak (0, 1, or Tower)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Strong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(0, 1,  or Tower of</a:t>
            </a:r>
            <a:r>
              <a:rPr lang="en-US" i="1" dirty="0" smtClean="0"/>
              <a:t> x </a:t>
            </a:r>
            <a:r>
              <a:rPr lang="en-US" dirty="0" smtClean="0"/>
              <a:t>robots)</a:t>
            </a:r>
          </a:p>
          <a:p>
            <a:pPr lvl="2"/>
            <a:endParaRPr lang="en-US" dirty="0"/>
          </a:p>
          <a:p>
            <a:pPr marL="914400" lvl="2" indent="0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15/11/2017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MoRoVer: Mobile Robots and Verification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7DA2-D369-C846-8D90-70214C9B0896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Ellipse 6"/>
          <p:cNvSpPr/>
          <p:nvPr/>
        </p:nvSpPr>
        <p:spPr>
          <a:xfrm>
            <a:off x="5574734" y="4106254"/>
            <a:ext cx="603226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1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6546871" y="4106454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7492976" y="4100124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1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cxnSp>
        <p:nvCxnSpPr>
          <p:cNvPr id="10" name="Connecteur droit 9"/>
          <p:cNvCxnSpPr>
            <a:stCxn id="7" idx="6"/>
            <a:endCxn id="8" idx="2"/>
          </p:cNvCxnSpPr>
          <p:nvPr/>
        </p:nvCxnSpPr>
        <p:spPr>
          <a:xfrm>
            <a:off x="6177960" y="4394860"/>
            <a:ext cx="368911" cy="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>
            <a:stCxn id="8" idx="6"/>
            <a:endCxn id="9" idx="2"/>
          </p:cNvCxnSpPr>
          <p:nvPr/>
        </p:nvCxnSpPr>
        <p:spPr>
          <a:xfrm flipV="1">
            <a:off x="7095258" y="4388730"/>
            <a:ext cx="397718" cy="63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llipse 11"/>
          <p:cNvSpPr/>
          <p:nvPr/>
        </p:nvSpPr>
        <p:spPr>
          <a:xfrm>
            <a:off x="5574734" y="5788276"/>
            <a:ext cx="603226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6546871" y="5788476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2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7492976" y="5782146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cxnSp>
        <p:nvCxnSpPr>
          <p:cNvPr id="15" name="Connecteur droit 14"/>
          <p:cNvCxnSpPr>
            <a:stCxn id="12" idx="6"/>
            <a:endCxn id="13" idx="2"/>
          </p:cNvCxnSpPr>
          <p:nvPr/>
        </p:nvCxnSpPr>
        <p:spPr>
          <a:xfrm>
            <a:off x="6177960" y="6076882"/>
            <a:ext cx="368911" cy="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stCxn id="13" idx="6"/>
            <a:endCxn id="14" idx="2"/>
          </p:cNvCxnSpPr>
          <p:nvPr/>
        </p:nvCxnSpPr>
        <p:spPr>
          <a:xfrm flipV="1">
            <a:off x="7095258" y="6070752"/>
            <a:ext cx="397718" cy="63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Ellipse 16"/>
          <p:cNvSpPr/>
          <p:nvPr/>
        </p:nvSpPr>
        <p:spPr>
          <a:xfrm>
            <a:off x="5574734" y="4944138"/>
            <a:ext cx="603226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8" name="Ellipse 17"/>
          <p:cNvSpPr/>
          <p:nvPr/>
        </p:nvSpPr>
        <p:spPr>
          <a:xfrm>
            <a:off x="6546871" y="4944338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7492976" y="4938008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3</a:t>
            </a:r>
          </a:p>
        </p:txBody>
      </p:sp>
      <p:cxnSp>
        <p:nvCxnSpPr>
          <p:cNvPr id="20" name="Connecteur droit 19"/>
          <p:cNvCxnSpPr>
            <a:stCxn id="17" idx="6"/>
            <a:endCxn id="18" idx="2"/>
          </p:cNvCxnSpPr>
          <p:nvPr/>
        </p:nvCxnSpPr>
        <p:spPr>
          <a:xfrm>
            <a:off x="6177960" y="5232744"/>
            <a:ext cx="368911" cy="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18" idx="6"/>
            <a:endCxn id="19" idx="2"/>
          </p:cNvCxnSpPr>
          <p:nvPr/>
        </p:nvCxnSpPr>
        <p:spPr>
          <a:xfrm flipV="1">
            <a:off x="7095258" y="5226614"/>
            <a:ext cx="397718" cy="63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7" idx="4"/>
            <a:endCxn id="17" idx="0"/>
          </p:cNvCxnSpPr>
          <p:nvPr/>
        </p:nvCxnSpPr>
        <p:spPr>
          <a:xfrm>
            <a:off x="5876347" y="4683466"/>
            <a:ext cx="0" cy="2606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>
            <a:stCxn id="17" idx="4"/>
            <a:endCxn id="12" idx="0"/>
          </p:cNvCxnSpPr>
          <p:nvPr/>
        </p:nvCxnSpPr>
        <p:spPr>
          <a:xfrm>
            <a:off x="5876347" y="5521350"/>
            <a:ext cx="0" cy="2669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>
            <a:stCxn id="8" idx="4"/>
            <a:endCxn id="18" idx="0"/>
          </p:cNvCxnSpPr>
          <p:nvPr/>
        </p:nvCxnSpPr>
        <p:spPr>
          <a:xfrm>
            <a:off x="6821065" y="4683666"/>
            <a:ext cx="0" cy="2606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>
            <a:stCxn id="18" idx="4"/>
            <a:endCxn id="13" idx="0"/>
          </p:cNvCxnSpPr>
          <p:nvPr/>
        </p:nvCxnSpPr>
        <p:spPr>
          <a:xfrm>
            <a:off x="6821065" y="5521550"/>
            <a:ext cx="0" cy="2669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stCxn id="19" idx="4"/>
            <a:endCxn id="14" idx="0"/>
          </p:cNvCxnSpPr>
          <p:nvPr/>
        </p:nvCxnSpPr>
        <p:spPr>
          <a:xfrm>
            <a:off x="7767170" y="5515220"/>
            <a:ext cx="0" cy="2669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>
            <a:stCxn id="9" idx="4"/>
            <a:endCxn id="19" idx="0"/>
          </p:cNvCxnSpPr>
          <p:nvPr/>
        </p:nvCxnSpPr>
        <p:spPr>
          <a:xfrm>
            <a:off x="7767170" y="4677336"/>
            <a:ext cx="0" cy="2606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Ellipse 36"/>
          <p:cNvSpPr/>
          <p:nvPr/>
        </p:nvSpPr>
        <p:spPr>
          <a:xfrm>
            <a:off x="1628659" y="4143163"/>
            <a:ext cx="603226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1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38" name="Ellipse 37"/>
          <p:cNvSpPr/>
          <p:nvPr/>
        </p:nvSpPr>
        <p:spPr>
          <a:xfrm>
            <a:off x="2600796" y="4143363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39" name="Ellipse 38"/>
          <p:cNvSpPr/>
          <p:nvPr/>
        </p:nvSpPr>
        <p:spPr>
          <a:xfrm>
            <a:off x="3546901" y="4137033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1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cxnSp>
        <p:nvCxnSpPr>
          <p:cNvPr id="40" name="Connecteur droit 39"/>
          <p:cNvCxnSpPr>
            <a:stCxn id="37" idx="6"/>
            <a:endCxn id="38" idx="2"/>
          </p:cNvCxnSpPr>
          <p:nvPr/>
        </p:nvCxnSpPr>
        <p:spPr>
          <a:xfrm>
            <a:off x="2231885" y="4431769"/>
            <a:ext cx="368911" cy="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>
            <a:stCxn id="38" idx="6"/>
            <a:endCxn id="39" idx="2"/>
          </p:cNvCxnSpPr>
          <p:nvPr/>
        </p:nvCxnSpPr>
        <p:spPr>
          <a:xfrm flipV="1">
            <a:off x="3149183" y="4425639"/>
            <a:ext cx="397718" cy="63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Ellipse 41"/>
          <p:cNvSpPr/>
          <p:nvPr/>
        </p:nvSpPr>
        <p:spPr>
          <a:xfrm>
            <a:off x="1628659" y="5825185"/>
            <a:ext cx="603226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43" name="Ellipse 42"/>
          <p:cNvSpPr/>
          <p:nvPr/>
        </p:nvSpPr>
        <p:spPr>
          <a:xfrm>
            <a:off x="2600796" y="5825385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T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44" name="Ellipse 43"/>
          <p:cNvSpPr/>
          <p:nvPr/>
        </p:nvSpPr>
        <p:spPr>
          <a:xfrm>
            <a:off x="3546901" y="5819055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cxnSp>
        <p:nvCxnSpPr>
          <p:cNvPr id="45" name="Connecteur droit 44"/>
          <p:cNvCxnSpPr>
            <a:stCxn id="42" idx="6"/>
            <a:endCxn id="43" idx="2"/>
          </p:cNvCxnSpPr>
          <p:nvPr/>
        </p:nvCxnSpPr>
        <p:spPr>
          <a:xfrm>
            <a:off x="2231885" y="6113791"/>
            <a:ext cx="368911" cy="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/>
          <p:cNvCxnSpPr>
            <a:stCxn id="43" idx="6"/>
            <a:endCxn id="44" idx="2"/>
          </p:cNvCxnSpPr>
          <p:nvPr/>
        </p:nvCxnSpPr>
        <p:spPr>
          <a:xfrm flipV="1">
            <a:off x="3149183" y="6107661"/>
            <a:ext cx="397718" cy="63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Ellipse 46"/>
          <p:cNvSpPr/>
          <p:nvPr/>
        </p:nvSpPr>
        <p:spPr>
          <a:xfrm>
            <a:off x="1628659" y="4981047"/>
            <a:ext cx="603226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T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48" name="Ellipse 47"/>
          <p:cNvSpPr/>
          <p:nvPr/>
        </p:nvSpPr>
        <p:spPr>
          <a:xfrm>
            <a:off x="2600796" y="4981247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49" name="Ellipse 48"/>
          <p:cNvSpPr/>
          <p:nvPr/>
        </p:nvSpPr>
        <p:spPr>
          <a:xfrm>
            <a:off x="3546901" y="4974917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T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cxnSp>
        <p:nvCxnSpPr>
          <p:cNvPr id="50" name="Connecteur droit 49"/>
          <p:cNvCxnSpPr>
            <a:stCxn id="47" idx="6"/>
            <a:endCxn id="48" idx="2"/>
          </p:cNvCxnSpPr>
          <p:nvPr/>
        </p:nvCxnSpPr>
        <p:spPr>
          <a:xfrm>
            <a:off x="2231885" y="5269653"/>
            <a:ext cx="368911" cy="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/>
          <p:cNvCxnSpPr>
            <a:stCxn id="48" idx="6"/>
            <a:endCxn id="49" idx="2"/>
          </p:cNvCxnSpPr>
          <p:nvPr/>
        </p:nvCxnSpPr>
        <p:spPr>
          <a:xfrm flipV="1">
            <a:off x="3149183" y="5263523"/>
            <a:ext cx="397718" cy="63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>
            <a:stCxn id="37" idx="4"/>
            <a:endCxn id="47" idx="0"/>
          </p:cNvCxnSpPr>
          <p:nvPr/>
        </p:nvCxnSpPr>
        <p:spPr>
          <a:xfrm>
            <a:off x="1930272" y="4720375"/>
            <a:ext cx="0" cy="2606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>
            <a:stCxn id="47" idx="4"/>
            <a:endCxn id="42" idx="0"/>
          </p:cNvCxnSpPr>
          <p:nvPr/>
        </p:nvCxnSpPr>
        <p:spPr>
          <a:xfrm>
            <a:off x="1930272" y="5558259"/>
            <a:ext cx="0" cy="2669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/>
          <p:cNvCxnSpPr>
            <a:stCxn id="38" idx="4"/>
            <a:endCxn id="48" idx="0"/>
          </p:cNvCxnSpPr>
          <p:nvPr/>
        </p:nvCxnSpPr>
        <p:spPr>
          <a:xfrm>
            <a:off x="2874990" y="4720575"/>
            <a:ext cx="0" cy="2606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>
            <a:stCxn id="48" idx="4"/>
            <a:endCxn id="43" idx="0"/>
          </p:cNvCxnSpPr>
          <p:nvPr/>
        </p:nvCxnSpPr>
        <p:spPr>
          <a:xfrm>
            <a:off x="2874990" y="5558459"/>
            <a:ext cx="0" cy="2669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>
            <a:stCxn id="49" idx="4"/>
            <a:endCxn id="44" idx="0"/>
          </p:cNvCxnSpPr>
          <p:nvPr/>
        </p:nvCxnSpPr>
        <p:spPr>
          <a:xfrm>
            <a:off x="3821095" y="5552129"/>
            <a:ext cx="0" cy="2669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>
            <a:stCxn id="39" idx="4"/>
            <a:endCxn id="49" idx="0"/>
          </p:cNvCxnSpPr>
          <p:nvPr/>
        </p:nvCxnSpPr>
        <p:spPr>
          <a:xfrm>
            <a:off x="3821095" y="4714245"/>
            <a:ext cx="0" cy="2606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1711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necteur droit 28"/>
          <p:cNvCxnSpPr/>
          <p:nvPr/>
        </p:nvCxnSpPr>
        <p:spPr>
          <a:xfrm flipH="1">
            <a:off x="2770800" y="2164545"/>
            <a:ext cx="3925299" cy="337669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Symmetry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15/11/2017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MoRoVer: Mobile Robots and Verification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7DA2-D369-C846-8D90-70214C9B0896}" type="slidenum">
              <a:rPr lang="en-US" smtClean="0"/>
              <a:t>6</a:t>
            </a:fld>
            <a:endParaRPr lang="en-US"/>
          </a:p>
        </p:txBody>
      </p:sp>
      <p:sp>
        <p:nvSpPr>
          <p:cNvPr id="7" name="Ellipse 6"/>
          <p:cNvSpPr/>
          <p:nvPr/>
        </p:nvSpPr>
        <p:spPr>
          <a:xfrm>
            <a:off x="3555857" y="2677657"/>
            <a:ext cx="603226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1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4527994" y="2677857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5474099" y="2671527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1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cxnSp>
        <p:nvCxnSpPr>
          <p:cNvPr id="10" name="Connecteur droit 9"/>
          <p:cNvCxnSpPr>
            <a:stCxn id="7" idx="6"/>
            <a:endCxn id="8" idx="2"/>
          </p:cNvCxnSpPr>
          <p:nvPr/>
        </p:nvCxnSpPr>
        <p:spPr>
          <a:xfrm>
            <a:off x="4159083" y="2966263"/>
            <a:ext cx="368911" cy="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>
            <a:stCxn id="8" idx="6"/>
            <a:endCxn id="9" idx="2"/>
          </p:cNvCxnSpPr>
          <p:nvPr/>
        </p:nvCxnSpPr>
        <p:spPr>
          <a:xfrm flipV="1">
            <a:off x="5076381" y="2960133"/>
            <a:ext cx="397718" cy="63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llipse 11"/>
          <p:cNvSpPr/>
          <p:nvPr/>
        </p:nvSpPr>
        <p:spPr>
          <a:xfrm>
            <a:off x="3555857" y="4359679"/>
            <a:ext cx="603226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4527994" y="4359879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4" name="Ellipse 13"/>
          <p:cNvSpPr/>
          <p:nvPr/>
        </p:nvSpPr>
        <p:spPr>
          <a:xfrm>
            <a:off x="5474099" y="4353549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1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cxnSp>
        <p:nvCxnSpPr>
          <p:cNvPr id="15" name="Connecteur droit 14"/>
          <p:cNvCxnSpPr>
            <a:stCxn id="12" idx="6"/>
            <a:endCxn id="13" idx="2"/>
          </p:cNvCxnSpPr>
          <p:nvPr/>
        </p:nvCxnSpPr>
        <p:spPr>
          <a:xfrm>
            <a:off x="4159083" y="4648285"/>
            <a:ext cx="368911" cy="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stCxn id="13" idx="6"/>
            <a:endCxn id="14" idx="2"/>
          </p:cNvCxnSpPr>
          <p:nvPr/>
        </p:nvCxnSpPr>
        <p:spPr>
          <a:xfrm flipV="1">
            <a:off x="5076381" y="4642155"/>
            <a:ext cx="397718" cy="63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Ellipse 16"/>
          <p:cNvSpPr/>
          <p:nvPr/>
        </p:nvSpPr>
        <p:spPr>
          <a:xfrm>
            <a:off x="3555857" y="3515541"/>
            <a:ext cx="603226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8" name="Ellipse 17"/>
          <p:cNvSpPr/>
          <p:nvPr/>
        </p:nvSpPr>
        <p:spPr>
          <a:xfrm>
            <a:off x="4527994" y="3515741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5474099" y="3509411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cxnSp>
        <p:nvCxnSpPr>
          <p:cNvPr id="20" name="Connecteur droit 19"/>
          <p:cNvCxnSpPr>
            <a:stCxn id="17" idx="6"/>
            <a:endCxn id="18" idx="2"/>
          </p:cNvCxnSpPr>
          <p:nvPr/>
        </p:nvCxnSpPr>
        <p:spPr>
          <a:xfrm>
            <a:off x="4159083" y="3804147"/>
            <a:ext cx="368911" cy="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18" idx="6"/>
            <a:endCxn id="19" idx="2"/>
          </p:cNvCxnSpPr>
          <p:nvPr/>
        </p:nvCxnSpPr>
        <p:spPr>
          <a:xfrm flipV="1">
            <a:off x="5076381" y="3798017"/>
            <a:ext cx="397718" cy="63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7" idx="4"/>
            <a:endCxn id="17" idx="0"/>
          </p:cNvCxnSpPr>
          <p:nvPr/>
        </p:nvCxnSpPr>
        <p:spPr>
          <a:xfrm>
            <a:off x="3857470" y="3254869"/>
            <a:ext cx="0" cy="2606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>
            <a:stCxn id="17" idx="4"/>
            <a:endCxn id="12" idx="0"/>
          </p:cNvCxnSpPr>
          <p:nvPr/>
        </p:nvCxnSpPr>
        <p:spPr>
          <a:xfrm>
            <a:off x="3857470" y="4092753"/>
            <a:ext cx="0" cy="2669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>
            <a:stCxn id="8" idx="4"/>
            <a:endCxn id="18" idx="0"/>
          </p:cNvCxnSpPr>
          <p:nvPr/>
        </p:nvCxnSpPr>
        <p:spPr>
          <a:xfrm>
            <a:off x="4802188" y="3255069"/>
            <a:ext cx="0" cy="2606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>
            <a:stCxn id="18" idx="4"/>
            <a:endCxn id="13" idx="0"/>
          </p:cNvCxnSpPr>
          <p:nvPr/>
        </p:nvCxnSpPr>
        <p:spPr>
          <a:xfrm>
            <a:off x="4802188" y="4092953"/>
            <a:ext cx="0" cy="2669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stCxn id="19" idx="4"/>
            <a:endCxn id="14" idx="0"/>
          </p:cNvCxnSpPr>
          <p:nvPr/>
        </p:nvCxnSpPr>
        <p:spPr>
          <a:xfrm>
            <a:off x="5748293" y="4086623"/>
            <a:ext cx="0" cy="2669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>
            <a:stCxn id="9" idx="4"/>
            <a:endCxn id="19" idx="0"/>
          </p:cNvCxnSpPr>
          <p:nvPr/>
        </p:nvCxnSpPr>
        <p:spPr>
          <a:xfrm>
            <a:off x="5748293" y="3248739"/>
            <a:ext cx="0" cy="2606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>
            <a:off x="6162145" y="2735194"/>
            <a:ext cx="0" cy="462537"/>
          </a:xfrm>
          <a:prstGeom prst="straightConnector1">
            <a:avLst/>
          </a:prstGeom>
          <a:ln>
            <a:solidFill>
              <a:srgbClr val="C0504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 flipH="1">
            <a:off x="5557627" y="2541651"/>
            <a:ext cx="381331" cy="0"/>
          </a:xfrm>
          <a:prstGeom prst="straightConnector1">
            <a:avLst/>
          </a:prstGeom>
          <a:ln>
            <a:solidFill>
              <a:srgbClr val="C0504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5980025" y="1974200"/>
            <a:ext cx="3985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?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760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necteur droit 28"/>
          <p:cNvCxnSpPr/>
          <p:nvPr/>
        </p:nvCxnSpPr>
        <p:spPr>
          <a:xfrm flipH="1">
            <a:off x="2770800" y="2164545"/>
            <a:ext cx="3925299" cy="337669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Symmetry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Worst case decision: </a:t>
            </a:r>
            <a:r>
              <a:rPr lang="en-US" dirty="0"/>
              <a:t>c</a:t>
            </a:r>
            <a:r>
              <a:rPr lang="en-US" dirty="0" smtClean="0"/>
              <a:t>hosen by an adversary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15/11/2017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MoRoVer: Mobile Robots and Verification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7DA2-D369-C846-8D90-70214C9B0896}" type="slidenum">
              <a:rPr lang="en-US" smtClean="0"/>
              <a:t>7</a:t>
            </a:fld>
            <a:endParaRPr lang="en-US"/>
          </a:p>
        </p:txBody>
      </p:sp>
      <p:sp>
        <p:nvSpPr>
          <p:cNvPr id="7" name="Ellipse 6"/>
          <p:cNvSpPr/>
          <p:nvPr/>
        </p:nvSpPr>
        <p:spPr>
          <a:xfrm>
            <a:off x="3555857" y="2677657"/>
            <a:ext cx="603226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1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4527994" y="2677857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5474099" y="2671527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1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cxnSp>
        <p:nvCxnSpPr>
          <p:cNvPr id="10" name="Connecteur droit 9"/>
          <p:cNvCxnSpPr>
            <a:stCxn id="7" idx="6"/>
            <a:endCxn id="8" idx="2"/>
          </p:cNvCxnSpPr>
          <p:nvPr/>
        </p:nvCxnSpPr>
        <p:spPr>
          <a:xfrm>
            <a:off x="4159083" y="2966263"/>
            <a:ext cx="368911" cy="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>
            <a:stCxn id="8" idx="6"/>
            <a:endCxn id="9" idx="2"/>
          </p:cNvCxnSpPr>
          <p:nvPr/>
        </p:nvCxnSpPr>
        <p:spPr>
          <a:xfrm flipV="1">
            <a:off x="5076381" y="2960133"/>
            <a:ext cx="397718" cy="63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llipse 11"/>
          <p:cNvSpPr/>
          <p:nvPr/>
        </p:nvSpPr>
        <p:spPr>
          <a:xfrm>
            <a:off x="3555857" y="4359679"/>
            <a:ext cx="603226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4527994" y="4359879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4" name="Ellipse 13"/>
          <p:cNvSpPr/>
          <p:nvPr/>
        </p:nvSpPr>
        <p:spPr>
          <a:xfrm>
            <a:off x="5474099" y="4353549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1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cxnSp>
        <p:nvCxnSpPr>
          <p:cNvPr id="15" name="Connecteur droit 14"/>
          <p:cNvCxnSpPr>
            <a:stCxn id="12" idx="6"/>
            <a:endCxn id="13" idx="2"/>
          </p:cNvCxnSpPr>
          <p:nvPr/>
        </p:nvCxnSpPr>
        <p:spPr>
          <a:xfrm>
            <a:off x="4159083" y="4648285"/>
            <a:ext cx="368911" cy="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stCxn id="13" idx="6"/>
            <a:endCxn id="14" idx="2"/>
          </p:cNvCxnSpPr>
          <p:nvPr/>
        </p:nvCxnSpPr>
        <p:spPr>
          <a:xfrm flipV="1">
            <a:off x="5076381" y="4642155"/>
            <a:ext cx="397718" cy="63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Ellipse 16"/>
          <p:cNvSpPr/>
          <p:nvPr/>
        </p:nvSpPr>
        <p:spPr>
          <a:xfrm>
            <a:off x="3555857" y="3515541"/>
            <a:ext cx="603226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8" name="Ellipse 17"/>
          <p:cNvSpPr/>
          <p:nvPr/>
        </p:nvSpPr>
        <p:spPr>
          <a:xfrm>
            <a:off x="4527994" y="3515741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5474099" y="3509411"/>
            <a:ext cx="548387" cy="5772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cxnSp>
        <p:nvCxnSpPr>
          <p:cNvPr id="20" name="Connecteur droit 19"/>
          <p:cNvCxnSpPr>
            <a:stCxn id="17" idx="6"/>
            <a:endCxn id="18" idx="2"/>
          </p:cNvCxnSpPr>
          <p:nvPr/>
        </p:nvCxnSpPr>
        <p:spPr>
          <a:xfrm>
            <a:off x="4159083" y="3804147"/>
            <a:ext cx="368911" cy="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18" idx="6"/>
            <a:endCxn id="19" idx="2"/>
          </p:cNvCxnSpPr>
          <p:nvPr/>
        </p:nvCxnSpPr>
        <p:spPr>
          <a:xfrm flipV="1">
            <a:off x="5076381" y="3798017"/>
            <a:ext cx="397718" cy="63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7" idx="4"/>
            <a:endCxn id="17" idx="0"/>
          </p:cNvCxnSpPr>
          <p:nvPr/>
        </p:nvCxnSpPr>
        <p:spPr>
          <a:xfrm>
            <a:off x="3857470" y="3254869"/>
            <a:ext cx="0" cy="2606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>
            <a:stCxn id="17" idx="4"/>
            <a:endCxn id="12" idx="0"/>
          </p:cNvCxnSpPr>
          <p:nvPr/>
        </p:nvCxnSpPr>
        <p:spPr>
          <a:xfrm>
            <a:off x="3857470" y="4092753"/>
            <a:ext cx="0" cy="2669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>
            <a:stCxn id="8" idx="4"/>
            <a:endCxn id="18" idx="0"/>
          </p:cNvCxnSpPr>
          <p:nvPr/>
        </p:nvCxnSpPr>
        <p:spPr>
          <a:xfrm>
            <a:off x="4802188" y="3255069"/>
            <a:ext cx="0" cy="2606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>
            <a:stCxn id="18" idx="4"/>
            <a:endCxn id="13" idx="0"/>
          </p:cNvCxnSpPr>
          <p:nvPr/>
        </p:nvCxnSpPr>
        <p:spPr>
          <a:xfrm>
            <a:off x="4802188" y="4092953"/>
            <a:ext cx="0" cy="2669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stCxn id="19" idx="4"/>
            <a:endCxn id="14" idx="0"/>
          </p:cNvCxnSpPr>
          <p:nvPr/>
        </p:nvCxnSpPr>
        <p:spPr>
          <a:xfrm>
            <a:off x="5748293" y="4086623"/>
            <a:ext cx="0" cy="2669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>
            <a:stCxn id="9" idx="4"/>
            <a:endCxn id="19" idx="0"/>
          </p:cNvCxnSpPr>
          <p:nvPr/>
        </p:nvCxnSpPr>
        <p:spPr>
          <a:xfrm>
            <a:off x="5748293" y="3248739"/>
            <a:ext cx="0" cy="2606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>
            <a:off x="6162145" y="2735194"/>
            <a:ext cx="0" cy="462537"/>
          </a:xfrm>
          <a:prstGeom prst="straightConnector1">
            <a:avLst/>
          </a:prstGeom>
          <a:ln>
            <a:solidFill>
              <a:srgbClr val="C0504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 flipH="1">
            <a:off x="5557627" y="2541651"/>
            <a:ext cx="381331" cy="0"/>
          </a:xfrm>
          <a:prstGeom prst="straightConnector1">
            <a:avLst/>
          </a:prstGeom>
          <a:ln>
            <a:solidFill>
              <a:srgbClr val="C0504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5980025" y="1974200"/>
            <a:ext cx="3985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?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374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Look: </a:t>
            </a:r>
            <a:r>
              <a:rPr lang="en-US" dirty="0" smtClean="0"/>
              <a:t>Instantaneous Snapshot</a:t>
            </a:r>
          </a:p>
          <a:p>
            <a:pPr lvl="0" algn="just"/>
            <a:r>
              <a:rPr lang="en-US" b="1" dirty="0" smtClean="0"/>
              <a:t>Compute: </a:t>
            </a:r>
            <a:r>
              <a:rPr lang="en-US" dirty="0" smtClean="0">
                <a:latin typeface="+mn-lt"/>
                <a:cs typeface="+mn-cs"/>
              </a:rPr>
              <a:t>Based on this observation, decides to either stay idle or move to one of the neighboring nodes</a:t>
            </a:r>
          </a:p>
          <a:p>
            <a:pPr algn="just"/>
            <a:r>
              <a:rPr lang="en-US" b="1" dirty="0" smtClean="0"/>
              <a:t>Move: </a:t>
            </a:r>
            <a:r>
              <a:rPr lang="en-US" dirty="0" smtClean="0"/>
              <a:t>Move toward the destination</a:t>
            </a:r>
          </a:p>
          <a:p>
            <a:pPr algn="just"/>
            <a:endParaRPr lang="en-US" dirty="0"/>
          </a:p>
          <a:p>
            <a:pPr marL="0" indent="0" algn="just">
              <a:buNone/>
            </a:pPr>
            <a:endParaRPr lang="en-US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15/11/2017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MoRoVer: Mobile Robots and Verification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7DA2-D369-C846-8D90-70214C9B089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747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Models </a:t>
            </a:r>
            <a:br>
              <a:rPr lang="en-US" dirty="0" smtClean="0"/>
            </a:br>
            <a:r>
              <a:rPr lang="en-US" dirty="0" smtClean="0"/>
              <a:t>(from the stronger to the weaker)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FSYNC: </a:t>
            </a:r>
            <a:r>
              <a:rPr lang="en-US" dirty="0" smtClean="0"/>
              <a:t>each robot executes a full cycle at each step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SSYNC: </a:t>
            </a:r>
            <a:r>
              <a:rPr lang="en-US" dirty="0" smtClean="0"/>
              <a:t>at each step, a nonempty subset of robots executes a full cycle (+ fairness) </a:t>
            </a:r>
          </a:p>
          <a:p>
            <a:pPr algn="just"/>
            <a:r>
              <a:rPr lang="en-US" b="1" dirty="0" smtClean="0"/>
              <a:t>ASYNC: </a:t>
            </a:r>
            <a:r>
              <a:rPr lang="en-US" dirty="0"/>
              <a:t>Look, Compute and Move are </a:t>
            </a:r>
            <a:r>
              <a:rPr lang="en-US" dirty="0" smtClean="0"/>
              <a:t>atomic however the time between Look, Compute, and Move is finite but unbounded</a:t>
            </a:r>
          </a:p>
          <a:p>
            <a:pPr marL="0" indent="0" algn="just">
              <a:buNone/>
            </a:pPr>
            <a:r>
              <a:rPr lang="en-US" b="1" dirty="0" smtClean="0"/>
              <a:t>Remark: </a:t>
            </a:r>
            <a:r>
              <a:rPr lang="en-US" dirty="0" smtClean="0"/>
              <a:t>in any snapshot, no robot on edges</a:t>
            </a:r>
            <a:endParaRPr lang="en-US" b="1" dirty="0"/>
          </a:p>
          <a:p>
            <a:pPr marL="0" indent="0" algn="just">
              <a:buNone/>
            </a:pPr>
            <a:endParaRPr lang="en-US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15/11/2017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MoRoVer: Mobile Robots and Verification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7DA2-D369-C846-8D90-70214C9B089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406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</TotalTime>
  <Words>2757</Words>
  <Application>Microsoft Macintosh PowerPoint</Application>
  <PresentationFormat>Présentation à l'écran (4:3)</PresentationFormat>
  <Paragraphs>661</Paragraphs>
  <Slides>46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46</vt:i4>
      </vt:variant>
    </vt:vector>
  </HeadingPairs>
  <TitlesOfParts>
    <vt:vector size="47" baseType="lpstr">
      <vt:lpstr>Thème Office</vt:lpstr>
      <vt:lpstr>A Lower Bound for Graph Exploration by a Warm of Oblivious Robots</vt:lpstr>
      <vt:lpstr>Robots</vt:lpstr>
      <vt:lpstr>Discrete environment</vt:lpstr>
      <vt:lpstr>View</vt:lpstr>
      <vt:lpstr>View</vt:lpstr>
      <vt:lpstr>Symmetry</vt:lpstr>
      <vt:lpstr>Symmetry</vt:lpstr>
      <vt:lpstr>Cycle</vt:lpstr>
      <vt:lpstr>Models  (from the stronger to the weaker)</vt:lpstr>
      <vt:lpstr>(Terminating) Exploration</vt:lpstr>
      <vt:lpstr>Challenge</vt:lpstr>
      <vt:lpstr>Challenge</vt:lpstr>
      <vt:lpstr>Our result</vt:lpstr>
      <vt:lpstr>Distinguishable Configurations</vt:lpstr>
      <vt:lpstr>Example of indistinguishable configurations</vt:lpstr>
      <vt:lpstr>Example of distinguishable configurations</vt:lpstr>
      <vt:lpstr>Property 1</vt:lpstr>
      <vt:lpstr>Illustration of the property</vt:lpstr>
      <vt:lpstr>Applications of the Result</vt:lpstr>
      <vt:lpstr>Applications of the Result</vt:lpstr>
      <vt:lpstr>Detailed Application</vt:lpstr>
      <vt:lpstr>Detailed Application</vt:lpstr>
      <vt:lpstr>Detailed Application</vt:lpstr>
      <vt:lpstr>Detailed Application</vt:lpstr>
      <vt:lpstr>Detailed Application</vt:lpstr>
      <vt:lpstr>Detailed Application</vt:lpstr>
      <vt:lpstr>Detailed Application</vt:lpstr>
      <vt:lpstr>Proof of the Result</vt:lpstr>
      <vt:lpstr>Proof of the Result</vt:lpstr>
      <vt:lpstr>Proof of the Result</vt:lpstr>
      <vt:lpstr>Proof of the Result</vt:lpstr>
      <vt:lpstr>Proof of the Result</vt:lpstr>
      <vt:lpstr>Proof of the Result</vt:lpstr>
      <vt:lpstr>Proof of the Result</vt:lpstr>
      <vt:lpstr>Proof of the Result</vt:lpstr>
      <vt:lpstr>Proof of the Result</vt:lpstr>
      <vt:lpstr>Proof of the Result</vt:lpstr>
      <vt:lpstr>Proof of the Result</vt:lpstr>
      <vt:lpstr>Proof of the Result</vt:lpstr>
      <vt:lpstr>Algorithm for Rings</vt:lpstr>
      <vt:lpstr>Algorithm for Rings</vt:lpstr>
      <vt:lpstr>Algorithm for Rings</vt:lpstr>
      <vt:lpstr>Algorithm for Rings</vt:lpstr>
      <vt:lpstr>Alignment: Overview </vt:lpstr>
      <vt:lpstr>Alignment: Overview </vt:lpstr>
      <vt:lpstr>Thank you!</vt:lpstr>
    </vt:vector>
  </TitlesOfParts>
  <Company>Verimag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lower bound for graph exploration by a warm of oblivious robots</dc:title>
  <dc:creator>Stéphane Devismes</dc:creator>
  <cp:lastModifiedBy>Stéphane Devismes</cp:lastModifiedBy>
  <cp:revision>71</cp:revision>
  <dcterms:created xsi:type="dcterms:W3CDTF">2017-11-13T09:27:08Z</dcterms:created>
  <dcterms:modified xsi:type="dcterms:W3CDTF">2017-11-15T09:41:48Z</dcterms:modified>
</cp:coreProperties>
</file>