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480" r:id="rId3"/>
    <p:sldId id="258" r:id="rId4"/>
    <p:sldId id="261" r:id="rId5"/>
    <p:sldId id="262" r:id="rId6"/>
    <p:sldId id="272" r:id="rId7"/>
    <p:sldId id="273" r:id="rId8"/>
    <p:sldId id="270" r:id="rId9"/>
    <p:sldId id="274" r:id="rId10"/>
    <p:sldId id="275" r:id="rId11"/>
    <p:sldId id="276" r:id="rId12"/>
    <p:sldId id="482" r:id="rId13"/>
    <p:sldId id="277" r:id="rId14"/>
    <p:sldId id="283" r:id="rId15"/>
    <p:sldId id="282" r:id="rId16"/>
    <p:sldId id="278" r:id="rId17"/>
    <p:sldId id="279" r:id="rId18"/>
    <p:sldId id="284" r:id="rId19"/>
    <p:sldId id="290" r:id="rId20"/>
    <p:sldId id="280" r:id="rId21"/>
    <p:sldId id="286" r:id="rId22"/>
    <p:sldId id="287" r:id="rId23"/>
    <p:sldId id="289" r:id="rId24"/>
    <p:sldId id="300" r:id="rId25"/>
    <p:sldId id="304" r:id="rId26"/>
    <p:sldId id="451" r:id="rId27"/>
    <p:sldId id="452" r:id="rId28"/>
    <p:sldId id="454" r:id="rId29"/>
    <p:sldId id="453" r:id="rId30"/>
    <p:sldId id="296" r:id="rId31"/>
    <p:sldId id="309" r:id="rId32"/>
    <p:sldId id="310" r:id="rId33"/>
    <p:sldId id="486" r:id="rId34"/>
    <p:sldId id="318" r:id="rId35"/>
    <p:sldId id="297" r:id="rId36"/>
    <p:sldId id="418" r:id="rId37"/>
    <p:sldId id="478" r:id="rId38"/>
    <p:sldId id="399" r:id="rId39"/>
    <p:sldId id="477" r:id="rId40"/>
    <p:sldId id="476" r:id="rId41"/>
    <p:sldId id="424" r:id="rId42"/>
    <p:sldId id="425" r:id="rId43"/>
    <p:sldId id="428" r:id="rId44"/>
    <p:sldId id="429" r:id="rId45"/>
    <p:sldId id="455" r:id="rId46"/>
    <p:sldId id="456" r:id="rId47"/>
    <p:sldId id="285" r:id="rId48"/>
    <p:sldId id="457" r:id="rId49"/>
    <p:sldId id="458" r:id="rId50"/>
    <p:sldId id="459" r:id="rId51"/>
    <p:sldId id="460" r:id="rId52"/>
    <p:sldId id="461" r:id="rId53"/>
    <p:sldId id="463" r:id="rId54"/>
    <p:sldId id="464" r:id="rId55"/>
    <p:sldId id="465" r:id="rId56"/>
    <p:sldId id="301" r:id="rId57"/>
    <p:sldId id="466" r:id="rId58"/>
    <p:sldId id="308" r:id="rId59"/>
    <p:sldId id="467" r:id="rId60"/>
    <p:sldId id="469" r:id="rId61"/>
    <p:sldId id="312" r:id="rId62"/>
    <p:sldId id="471" r:id="rId63"/>
    <p:sldId id="316" r:id="rId64"/>
    <p:sldId id="472" r:id="rId65"/>
    <p:sldId id="473" r:id="rId66"/>
    <p:sldId id="474" r:id="rId67"/>
    <p:sldId id="303" r:id="rId68"/>
    <p:sldId id="298" r:id="rId69"/>
    <p:sldId id="291" r:id="rId70"/>
    <p:sldId id="442" r:id="rId71"/>
    <p:sldId id="443" r:id="rId72"/>
    <p:sldId id="444" r:id="rId73"/>
    <p:sldId id="445" r:id="rId74"/>
    <p:sldId id="485" r:id="rId75"/>
    <p:sldId id="484" r:id="rId76"/>
    <p:sldId id="257" r:id="rId77"/>
    <p:sldId id="299" r:id="rId78"/>
    <p:sldId id="475" r:id="rId79"/>
    <p:sldId id="307" r:id="rId80"/>
    <p:sldId id="311" r:id="rId81"/>
    <p:sldId id="319" r:id="rId82"/>
    <p:sldId id="483" r:id="rId83"/>
    <p:sldId id="448" r:id="rId84"/>
    <p:sldId id="441" r:id="rId8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2747"/>
  </p:normalViewPr>
  <p:slideViewPr>
    <p:cSldViewPr snapToGrid="0" snapToObjects="1">
      <p:cViewPr varScale="1">
        <p:scale>
          <a:sx n="103" d="100"/>
          <a:sy n="103" d="100"/>
        </p:scale>
        <p:origin x="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2D68-E625-154E-AE62-7C46FC210CFC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3F6F-FE3C-634A-9D43-BEC67A130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611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3922-6BB2-B949-8A6D-F85ACD46AC73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FB2F6-DB61-BE4D-A465-AE23F0550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87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 is about my research activities along the last 17 years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82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many kinds of faults</a:t>
            </a:r>
          </a:p>
          <a:p>
            <a:r>
              <a:rPr lang="en-US" dirty="0"/>
              <a:t>they can be classified according to many criteria</a:t>
            </a:r>
          </a:p>
          <a:p>
            <a:endParaRPr lang="en-US" dirty="0"/>
          </a:p>
          <a:p>
            <a:r>
              <a:rPr lang="en-US" dirty="0"/>
              <a:t>An important criterion is the duration of the fault</a:t>
            </a:r>
          </a:p>
          <a:p>
            <a:endParaRPr lang="en-US" dirty="0"/>
          </a:p>
          <a:p>
            <a:r>
              <a:rPr lang="en-US" dirty="0"/>
              <a:t>when the duration is finite: we have an important distinction between transient and intermittent</a:t>
            </a:r>
          </a:p>
          <a:p>
            <a:r>
              <a:rPr lang="en-US" dirty="0"/>
              <a:t>this distinction drastically impacts the way a temporary fault is treated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481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many kinds of faults</a:t>
            </a:r>
          </a:p>
          <a:p>
            <a:r>
              <a:rPr lang="en-US" dirty="0"/>
              <a:t>they can be classified according to many criteria</a:t>
            </a:r>
          </a:p>
          <a:p>
            <a:endParaRPr lang="en-US" dirty="0"/>
          </a:p>
          <a:p>
            <a:r>
              <a:rPr lang="en-US" dirty="0"/>
              <a:t>An important criterion is the duration of the fault</a:t>
            </a:r>
          </a:p>
          <a:p>
            <a:endParaRPr lang="en-US" dirty="0"/>
          </a:p>
          <a:p>
            <a:r>
              <a:rPr lang="en-US" dirty="0"/>
              <a:t>when the duration is finite: we have an important distinction between transient and intermittent</a:t>
            </a:r>
          </a:p>
          <a:p>
            <a:r>
              <a:rPr lang="en-US" dirty="0"/>
              <a:t>this distinction drastically impacts the way a temporary fault is treated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Moreover large-scale implies geo ...spreading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68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they typically used unreliable wireless communication media</a:t>
            </a:r>
          </a:p>
          <a:p>
            <a:r>
              <a:rPr lang="en-US" dirty="0"/>
              <a:t>and have limited battery life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227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need of availability is not only for critical application</a:t>
            </a:r>
          </a:p>
          <a:p>
            <a:endParaRPr lang="en-US" dirty="0"/>
          </a:p>
          <a:p>
            <a:r>
              <a:rPr lang="en-US" dirty="0"/>
              <a:t>Indeed, people are more and more dependent to network in their daily life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732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achieving fault tolerance in SD is difficult</a:t>
            </a:r>
          </a:p>
          <a:p>
            <a:r>
              <a:rPr lang="en-US" dirty="0"/>
              <a:t>See illustrate this, let's recall the fundamental result of FLP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consensus: every process has an input value. All processes should decide the same value which must be one of the inputs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it is so fundamental : because it has been establish in spike of many  favorable assumptions</a:t>
            </a:r>
          </a:p>
          <a:p>
            <a:endParaRPr lang="en-US" dirty="0"/>
          </a:p>
          <a:p>
            <a:r>
              <a:rPr lang="en-US" dirty="0"/>
              <a:t>On the other side, we have asynchrony and a simple failure pattern</a:t>
            </a:r>
          </a:p>
          <a:p>
            <a:endParaRPr lang="en-US" dirty="0"/>
          </a:p>
          <a:p>
            <a:r>
              <a:rPr lang="en-US" dirty="0"/>
              <a:t>Now solving this simple problem is fundamental indeed 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137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Along the years, many ways to circumvent this impossibility have been studied</a:t>
            </a:r>
          </a:p>
          <a:p>
            <a:endParaRPr lang="en-US" dirty="0"/>
          </a:p>
          <a:p>
            <a:r>
              <a:rPr lang="en-US" dirty="0"/>
              <a:t>A small modification of the assumptions or problem statement make the problem solvable</a:t>
            </a:r>
          </a:p>
          <a:p>
            <a:endParaRPr lang="en-US" dirty="0"/>
          </a:p>
          <a:p>
            <a:r>
              <a:rPr lang="en-US" dirty="0" err="1"/>
              <a:t>Parler</a:t>
            </a:r>
            <a:r>
              <a:rPr lang="en-US" dirty="0"/>
              <a:t> de non-masking approach : allows the system to temporarily violate its safety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097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Surprisingly, the definition does not make any reference to the notion of (transient) fault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135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since by definition, transient faults last a finite time</a:t>
            </a:r>
          </a:p>
          <a:p>
            <a:endParaRPr lang="en-US" dirty="0"/>
          </a:p>
          <a:p>
            <a:r>
              <a:rPr lang="en-US" dirty="0"/>
              <a:t>the arbitrary initial configuration can be seem as the result of transient faults, since by definition they last a finite time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945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Moreover, since transient faults are rare, we can expect a large time-window without fault to recover and then ensure the correct behavior for a long time</a:t>
            </a:r>
          </a:p>
          <a:p>
            <a:endParaRPr lang="en-US" dirty="0"/>
          </a:p>
          <a:p>
            <a:r>
              <a:rPr lang="en-US" dirty="0"/>
              <a:t>Of course, to increase the availability, we should also limit as much as possible the stabilization time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046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Along those years, I have worked with many people</a:t>
            </a:r>
          </a:p>
          <a:p>
            <a:endParaRPr lang="en-US" dirty="0"/>
          </a:p>
          <a:p>
            <a:r>
              <a:rPr lang="en-US" dirty="0"/>
              <a:t>from the main </a:t>
            </a:r>
            <a:r>
              <a:rPr lang="en-US" dirty="0" err="1"/>
              <a:t>french</a:t>
            </a:r>
            <a:r>
              <a:rPr lang="en-US" dirty="0"/>
              <a:t> laboratories</a:t>
            </a:r>
          </a:p>
          <a:p>
            <a:r>
              <a:rPr lang="en-US" dirty="0"/>
              <a:t>and also from several  foreign Universities</a:t>
            </a:r>
          </a:p>
          <a:p>
            <a:endParaRPr lang="en-US" dirty="0"/>
          </a:p>
          <a:p>
            <a:r>
              <a:rPr lang="en-US" dirty="0"/>
              <a:t>I have participated to several research projects</a:t>
            </a:r>
          </a:p>
          <a:p>
            <a:r>
              <a:rPr lang="en-US" dirty="0"/>
              <a:t>I have supervised many students, and I published papers with some of them, in particular the 2 PhD student I have supervised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23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13min15</a:t>
            </a:r>
          </a:p>
          <a:p>
            <a:endParaRPr lang="en-US" dirty="0"/>
          </a:p>
          <a:p>
            <a:r>
              <a:rPr lang="en-US" dirty="0"/>
              <a:t>In the remainder of this talk, I will summarize my contributions to the field of self-stabilization</a:t>
            </a:r>
          </a:p>
          <a:p>
            <a:endParaRPr lang="en-US" dirty="0"/>
          </a:p>
          <a:p>
            <a:r>
              <a:rPr lang="en-US" dirty="0"/>
              <a:t>I will speak of my works related to efficiency, versatility and </a:t>
            </a:r>
          </a:p>
          <a:p>
            <a:r>
              <a:rPr lang="en-US" dirty="0"/>
              <a:t>the way we can combine them</a:t>
            </a:r>
          </a:p>
          <a:p>
            <a:endParaRPr lang="en-US" dirty="0"/>
          </a:p>
          <a:p>
            <a:r>
              <a:rPr lang="en-US" dirty="0"/>
              <a:t>Then, I will detail a contribution</a:t>
            </a:r>
          </a:p>
          <a:p>
            <a:endParaRPr lang="en-US" dirty="0"/>
          </a:p>
          <a:p>
            <a:r>
              <a:rPr lang="en-US" dirty="0"/>
              <a:t>Finally, I will conclude with some ongoing works and perspectives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744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worked on efficiency in a broad sense</a:t>
            </a:r>
          </a:p>
          <a:p>
            <a:endParaRPr lang="en-US" dirty="0"/>
          </a:p>
          <a:p>
            <a:r>
              <a:rPr lang="en-US" dirty="0"/>
              <a:t>Of course, I have dealt with efficiency in terms of complexity</a:t>
            </a:r>
          </a:p>
          <a:p>
            <a:r>
              <a:rPr lang="en-US" dirty="0"/>
              <a:t> that is, time comp, in particular enhancing the ST, space</a:t>
            </a:r>
          </a:p>
          <a:p>
            <a:r>
              <a:rPr lang="en-US" dirty="0"/>
              <a:t>CE : to limit the load of the network</a:t>
            </a:r>
          </a:p>
          <a:p>
            <a:r>
              <a:rPr lang="en-US" dirty="0"/>
              <a:t>and also problem-specific measures </a:t>
            </a:r>
          </a:p>
          <a:p>
            <a:endParaRPr lang="en-US" dirty="0"/>
          </a:p>
          <a:p>
            <a:r>
              <a:rPr lang="en-US" dirty="0"/>
              <a:t>Another important point is the quality of ... By quality I means, e.g., ensuring an interesting upper bound on the # of clusters in the clustering problem, for example. Or proposing a solution that achieves a good approximation ratio since in many case computing an optimal solution is NP-hard</a:t>
            </a:r>
          </a:p>
          <a:p>
            <a:endParaRPr lang="en-US" dirty="0"/>
          </a:p>
          <a:p>
            <a:r>
              <a:rPr lang="en-US" dirty="0"/>
              <a:t>Efficiency also means limiting hypotheses, considering </a:t>
            </a:r>
          </a:p>
          <a:p>
            <a:r>
              <a:rPr lang="en-US" dirty="0"/>
              <a:t>the weakest possible model</a:t>
            </a:r>
          </a:p>
          <a:p>
            <a:endParaRPr lang="en-US" dirty="0"/>
          </a:p>
          <a:p>
            <a:r>
              <a:rPr lang="en-US" dirty="0"/>
              <a:t>Finally. efficiency should be also evaluate at the light of the FT property ensured by the algorithm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021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idea: more precisely capture the fault tolerance quality of a solution</a:t>
            </a:r>
          </a:p>
          <a:p>
            <a:endParaRPr lang="en-US" dirty="0"/>
          </a:p>
          <a:p>
            <a:r>
              <a:rPr lang="en-US" dirty="0"/>
              <a:t>Strong form of SS can be classified according to the kind of extra property they ensure</a:t>
            </a:r>
          </a:p>
          <a:p>
            <a:endParaRPr lang="en-US" dirty="0"/>
          </a:p>
          <a:p>
            <a:r>
              <a:rPr lang="en-US" dirty="0"/>
              <a:t>- tolerate both transient and  process crashes</a:t>
            </a:r>
          </a:p>
          <a:p>
            <a:r>
              <a:rPr lang="en-US" dirty="0"/>
              <a:t>- efficiently treat TC when they are transient</a:t>
            </a:r>
          </a:p>
          <a:p>
            <a:r>
              <a:rPr lang="en-US" dirty="0"/>
              <a:t>- e.g., reduce ST when the execution is sync</a:t>
            </a:r>
          </a:p>
          <a:p>
            <a:r>
              <a:rPr lang="en-US" dirty="0"/>
              <a:t>- reducing the effects of faults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567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Efficiency in terms of fault tolerance also implies the introduction of strong forms of self to more precisely capture the guarantees offered by a solution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17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we may have this kind of classification</a:t>
            </a:r>
          </a:p>
          <a:p>
            <a:endParaRPr lang="en-US" dirty="0"/>
          </a:p>
          <a:p>
            <a:r>
              <a:rPr lang="en-US" dirty="0"/>
              <a:t>partition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20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all, gradual being a strong form </a:t>
            </a:r>
          </a:p>
          <a:p>
            <a:r>
              <a:rPr lang="en-US" dirty="0"/>
              <a:t>we have to ensure the convergence even in the worst case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258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conclure</a:t>
            </a:r>
            <a:r>
              <a:rPr lang="en-US" dirty="0"/>
              <a:t> sur application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l'unisson</a:t>
            </a:r>
            <a:r>
              <a:rPr lang="en-US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411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17min20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031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many way to achieve general algorithmic constructions</a:t>
            </a:r>
          </a:p>
          <a:p>
            <a:endParaRPr lang="en-US" dirty="0"/>
          </a:p>
          <a:p>
            <a:r>
              <a:rPr lang="en-US" dirty="0"/>
              <a:t>composition = modular approach to create algo from 2 sub al</a:t>
            </a:r>
          </a:p>
          <a:p>
            <a:endParaRPr lang="en-US" dirty="0"/>
          </a:p>
          <a:p>
            <a:r>
              <a:rPr lang="en-US" dirty="0"/>
              <a:t>k-</a:t>
            </a:r>
            <a:r>
              <a:rPr lang="en-US" dirty="0" err="1"/>
              <a:t>clusrtering</a:t>
            </a:r>
            <a:r>
              <a:rPr lang="en-US" dirty="0"/>
              <a:t>, l-Exclusion </a:t>
            </a:r>
          </a:p>
          <a:p>
            <a:endParaRPr lang="en-US" dirty="0"/>
          </a:p>
          <a:p>
            <a:r>
              <a:rPr lang="en-US" dirty="0"/>
              <a:t>formalizing classical algorithmic patterns: to obtain simple sufficient condition for SS and upper bounds on 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517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that turn A into A'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19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worked on many different fields, e.g., robot computing, </a:t>
            </a:r>
            <a:r>
              <a:rPr lang="en-US" dirty="0" err="1"/>
              <a:t>wsn</a:t>
            </a:r>
            <a:r>
              <a:rPr lang="en-US" dirty="0"/>
              <a:t>, security, certification, or randomized algorithms </a:t>
            </a:r>
          </a:p>
          <a:p>
            <a:endParaRPr lang="en-US" dirty="0"/>
          </a:p>
          <a:p>
            <a:r>
              <a:rPr lang="en-US" dirty="0"/>
              <a:t>...</a:t>
            </a:r>
          </a:p>
          <a:p>
            <a:endParaRPr lang="en-US" dirty="0"/>
          </a:p>
          <a:p>
            <a:r>
              <a:rPr lang="en-US" dirty="0"/>
              <a:t>However, my main topics remains ...</a:t>
            </a:r>
          </a:p>
          <a:p>
            <a:endParaRPr lang="en-US" dirty="0"/>
          </a:p>
          <a:p>
            <a:r>
              <a:rPr lang="en-US" dirty="0"/>
              <a:t>So, as an introduction, I will now define and motivate these topics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589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ASM:</a:t>
            </a:r>
          </a:p>
          <a:p>
            <a:r>
              <a:rPr lang="en-US" dirty="0"/>
              <a:t>- high-level model </a:t>
            </a:r>
          </a:p>
          <a:p>
            <a:r>
              <a:rPr lang="en-US" dirty="0"/>
              <a:t>- most commonly used model in the SS area</a:t>
            </a:r>
          </a:p>
          <a:p>
            <a:endParaRPr lang="en-US" dirty="0"/>
          </a:p>
          <a:p>
            <a:r>
              <a:rPr lang="en-US" dirty="0"/>
              <a:t>2 phases:</a:t>
            </a:r>
          </a:p>
          <a:p>
            <a:r>
              <a:rPr lang="en-US" dirty="0"/>
              <a:t>broadcast of some info</a:t>
            </a:r>
          </a:p>
          <a:p>
            <a:r>
              <a:rPr lang="en-US" dirty="0"/>
              <a:t>feedback where all processes acknowledge the receipt of the information to the initiator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transformer is actually a  composition of all these basic tools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525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20min40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345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quote few works where The goal was to provide efficient solutions not for a dedicated problem but rather to a wide class of problems</a:t>
            </a:r>
          </a:p>
          <a:p>
            <a:endParaRPr lang="en-US" dirty="0"/>
          </a:p>
          <a:p>
            <a:r>
              <a:rPr lang="en-US" dirty="0"/>
              <a:t>the first approach consists in designing and then carefully use an efficient reset algorithm</a:t>
            </a:r>
          </a:p>
          <a:p>
            <a:endParaRPr lang="en-US" dirty="0"/>
          </a:p>
          <a:p>
            <a:r>
              <a:rPr lang="en-US" dirty="0"/>
              <a:t>In the second approach we have identify common points between many problems close to tree construction. From these common points we have derived a general algorithm</a:t>
            </a:r>
          </a:p>
          <a:p>
            <a:r>
              <a:rPr lang="en-US" dirty="0"/>
              <a:t>whose instantiations are efficient</a:t>
            </a:r>
          </a:p>
          <a:p>
            <a:endParaRPr lang="en-US" dirty="0"/>
          </a:p>
          <a:p>
            <a:r>
              <a:rPr lang="en-US" dirty="0"/>
              <a:t>Finally, we have worked on efficient solutions for the class of local resource </a:t>
            </a:r>
            <a:r>
              <a:rPr lang="en-US" dirty="0" err="1"/>
              <a:t>alloc</a:t>
            </a:r>
            <a:r>
              <a:rPr lang="en-US" dirty="0"/>
              <a:t> problems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950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950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23min40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503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strengthened</a:t>
            </a:r>
            <a:r>
              <a:rPr lang="en-US" sz="1200" dirty="0"/>
              <a:t> form of self-stabilization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639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128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allowing a computation involving all processes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889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expliquer</a:t>
            </a:r>
            <a:r>
              <a:rPr lang="en-US" dirty="0"/>
              <a:t> T/F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076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Hence there is at most one LE variable equal to true at the end of the phase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2min20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555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clocks are controlled by a sync unison algorithm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702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39min50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191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794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554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8160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734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00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is a distributed 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80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specificities are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65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these weaknesses,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78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Nowadays </a:t>
            </a:r>
          </a:p>
          <a:p>
            <a:r>
              <a:rPr lang="en-US" dirty="0"/>
              <a:t>Ubiquitous: SD are everywhere</a:t>
            </a:r>
          </a:p>
          <a:p>
            <a:endParaRPr lang="en-US" dirty="0"/>
          </a:p>
          <a:p>
            <a:r>
              <a:rPr lang="en-US" dirty="0"/>
              <a:t>we have a huge variety of systems </a:t>
            </a:r>
          </a:p>
          <a:p>
            <a:endParaRPr lang="en-US" dirty="0"/>
          </a:p>
          <a:p>
            <a:r>
              <a:rPr lang="en-US" dirty="0"/>
              <a:t>and a wide range of applications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11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challenge in these systems  is that we have several sources of uncertainty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B2F6-DB61-BE4D-A465-AE23F05509A9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82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04/06/2014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Versatility</a:t>
            </a:r>
            <a:r>
              <a:rPr lang="fr-FR" dirty="0"/>
              <a:t> and </a:t>
            </a:r>
            <a:r>
              <a:rPr lang="fr-FR" dirty="0" err="1"/>
              <a:t>Efficiency</a:t>
            </a:r>
            <a:r>
              <a:rPr lang="fr-FR" dirty="0"/>
              <a:t> in Self-</a:t>
            </a:r>
            <a:r>
              <a:rPr lang="fr-FR" dirty="0" err="1"/>
              <a:t>stabilization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7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9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5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1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86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4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13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2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04/06/2014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88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04/06/2014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/>
              <a:t>Versatility</a:t>
            </a:r>
            <a:r>
              <a:rPr lang="fr-FR" dirty="0"/>
              <a:t> and </a:t>
            </a:r>
            <a:r>
              <a:rPr lang="fr-FR" dirty="0" err="1"/>
              <a:t>Efficiency</a:t>
            </a:r>
            <a:r>
              <a:rPr lang="fr-FR" dirty="0"/>
              <a:t> in Self-</a:t>
            </a:r>
            <a:r>
              <a:rPr lang="fr-FR" dirty="0" err="1"/>
              <a:t>stabilization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E037-B75C-3E4B-A36D-03471AAC12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6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866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Versatility and Efficiency </a:t>
            </a:r>
            <a:br>
              <a:rPr lang="en-US" dirty="0"/>
            </a:b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Self-stabilizing Distributed Systems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634916"/>
            <a:ext cx="6400800" cy="1752600"/>
          </a:xfrm>
        </p:spPr>
        <p:txBody>
          <a:bodyPr/>
          <a:lstStyle/>
          <a:p>
            <a:r>
              <a:rPr lang="fr-FR" dirty="0"/>
              <a:t>Stéphane Devismes</a:t>
            </a:r>
          </a:p>
          <a:p>
            <a:r>
              <a:rPr lang="fr-FR" dirty="0"/>
              <a:t>Habilitation à diriger des recherches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" y="5773478"/>
            <a:ext cx="1773545" cy="1087610"/>
          </a:xfrm>
          <a:prstGeom prst="rect">
            <a:avLst/>
          </a:prstGeom>
        </p:spPr>
      </p:pic>
      <p:pic>
        <p:nvPicPr>
          <p:cNvPr id="8" name="Image 7" descr="verima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98" y="5848084"/>
            <a:ext cx="1413202" cy="10130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7285FE-38ED-4E4B-B0BC-C13957548238}"/>
              </a:ext>
            </a:extLst>
          </p:cNvPr>
          <p:cNvSpPr txBox="1"/>
          <p:nvPr/>
        </p:nvSpPr>
        <p:spPr>
          <a:xfrm>
            <a:off x="1723173" y="3857100"/>
            <a:ext cx="5697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Panel: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Pr. Carole Delporte-Gallet, Univ. Denis Diderot, Paris (Examiner)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Pr. Toshimitsu Masuzawa, Osaka Univ. (Reviewer)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Pr. Jean-François Monin, Univ. Grenoble Alpes (Examiner)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Pr. Achour Mostéfaoui, Univ. of Nantes (Reviewer)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Pr. Michel Raynal, Univ. of Rennes (Examiner)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Pr. Christian Scheideler, Univ. of Paderborn (Reviewer)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Pr. Denis Trystram, Grenoble INP (President)</a:t>
            </a:r>
          </a:p>
        </p:txBody>
      </p:sp>
    </p:spTree>
    <p:extLst>
      <p:ext uri="{BB962C8B-B14F-4D97-AF65-F5344CB8AC3E}">
        <p14:creationId xmlns:p14="http://schemas.microsoft.com/office/powerpoint/2010/main" val="399478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0047A-839E-0340-889E-689F3091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Challenges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CE37E-6E39-D947-A190-5B841270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478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Several possible sources of </a:t>
            </a:r>
            <a:r>
              <a:rPr lang="en-US" b="1" dirty="0">
                <a:solidFill>
                  <a:srgbClr val="FF0000"/>
                </a:solidFill>
              </a:rPr>
              <a:t>uncertainty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Asynchrony</a:t>
            </a:r>
          </a:p>
          <a:p>
            <a:pPr lvl="1"/>
            <a:r>
              <a:rPr lang="en-US" dirty="0"/>
              <a:t>Faults</a:t>
            </a:r>
          </a:p>
          <a:p>
            <a:pPr lvl="1"/>
            <a:r>
              <a:rPr lang="en-US" dirty="0"/>
              <a:t>Evolving network topology</a:t>
            </a:r>
          </a:p>
          <a:p>
            <a:pPr lvl="1"/>
            <a:r>
              <a:rPr lang="en-US" dirty="0"/>
              <a:t>Mobility</a:t>
            </a:r>
          </a:p>
          <a:p>
            <a:pPr marL="457200" lvl="1" indent="0">
              <a:buNone/>
            </a:pPr>
            <a:r>
              <a:rPr lang="en-US" dirty="0"/>
              <a:t>…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B13B-AE45-BA41-8F29-1D059054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2099D-D8CB-154E-A210-4E23873D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435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0FF33-5EAF-C84F-9489-EB31DF1F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F8654-500B-CD42-804F-E1B499C3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3689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process or a link deviates from its specification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Temporary: </a:t>
            </a:r>
            <a:r>
              <a:rPr lang="en-US" dirty="0">
                <a:solidFill>
                  <a:srgbClr val="FF0000"/>
                </a:solidFill>
              </a:rPr>
              <a:t>transient</a:t>
            </a:r>
            <a:r>
              <a:rPr lang="en-US" dirty="0"/>
              <a:t> </a:t>
            </a:r>
            <a:r>
              <a:rPr lang="en-US" i="1" dirty="0"/>
              <a:t>vs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intermittent</a:t>
            </a:r>
          </a:p>
          <a:p>
            <a:pPr lvl="1"/>
            <a:r>
              <a:rPr lang="en-US" dirty="0"/>
              <a:t>Transient: low frequency (rare)</a:t>
            </a:r>
          </a:p>
          <a:p>
            <a:pPr lvl="1"/>
            <a:r>
              <a:rPr lang="en-US" dirty="0"/>
              <a:t>Intermittent: high frequency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BD4524E-7A38-E74B-BA97-F42B91008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27373"/>
              </p:ext>
            </p:extLst>
          </p:nvPr>
        </p:nvGraphicFramePr>
        <p:xfrm>
          <a:off x="761998" y="2309428"/>
          <a:ext cx="762000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442">
                  <a:extLst>
                    <a:ext uri="{9D8B030D-6E8A-4147-A177-3AD203B41FA5}">
                      <a16:colId xmlns:a16="http://schemas.microsoft.com/office/drawing/2014/main" val="2861873887"/>
                    </a:ext>
                  </a:extLst>
                </a:gridCol>
                <a:gridCol w="1355560">
                  <a:extLst>
                    <a:ext uri="{9D8B030D-6E8A-4147-A177-3AD203B41FA5}">
                      <a16:colId xmlns:a16="http://schemas.microsoft.com/office/drawing/2014/main" val="3353299750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4082716989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170058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76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Permanent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Loss of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Temporary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12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Memory corruption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Temporary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23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Byzantine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Permanent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96355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68BE097A-261E-C14D-A66B-77585677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60" y="4538111"/>
            <a:ext cx="1298742" cy="181823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71FC2C-877E-264E-9166-B07AADFC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D66200-8D20-D742-8AA4-922F96DA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3283"/>
            <a:ext cx="2133600" cy="365125"/>
          </a:xfrm>
        </p:spPr>
        <p:txBody>
          <a:bodyPr/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586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0FF33-5EAF-C84F-9489-EB31DF1F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F8654-500B-CD42-804F-E1B499C3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3689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process or a link deviates from its specification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Temporary: </a:t>
            </a:r>
            <a:r>
              <a:rPr lang="en-US" u="sng" dirty="0">
                <a:solidFill>
                  <a:srgbClr val="FF0000"/>
                </a:solidFill>
              </a:rPr>
              <a:t>transient</a:t>
            </a:r>
            <a:r>
              <a:rPr lang="en-US" dirty="0"/>
              <a:t> </a:t>
            </a:r>
            <a:r>
              <a:rPr lang="en-US" i="1" dirty="0"/>
              <a:t>vs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intermittent</a:t>
            </a:r>
          </a:p>
          <a:p>
            <a:pPr lvl="1"/>
            <a:r>
              <a:rPr lang="en-US" dirty="0"/>
              <a:t>Transient: low frequency (rare)</a:t>
            </a:r>
          </a:p>
          <a:p>
            <a:pPr lvl="1"/>
            <a:r>
              <a:rPr lang="en-US" dirty="0"/>
              <a:t>Intermittent: high frequency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3BD4524E-7A38-E74B-BA97-F42B91008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55715"/>
              </p:ext>
            </p:extLst>
          </p:nvPr>
        </p:nvGraphicFramePr>
        <p:xfrm>
          <a:off x="761998" y="2309428"/>
          <a:ext cx="762000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442">
                  <a:extLst>
                    <a:ext uri="{9D8B030D-6E8A-4147-A177-3AD203B41FA5}">
                      <a16:colId xmlns:a16="http://schemas.microsoft.com/office/drawing/2014/main" val="2861873887"/>
                    </a:ext>
                  </a:extLst>
                </a:gridCol>
                <a:gridCol w="1355560">
                  <a:extLst>
                    <a:ext uri="{9D8B030D-6E8A-4147-A177-3AD203B41FA5}">
                      <a16:colId xmlns:a16="http://schemas.microsoft.com/office/drawing/2014/main" val="3353299750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4082716989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170058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76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Permanent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Loss of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Temporary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12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Memory corruption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Temporary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23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Byzantine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Permanent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96355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68BE097A-261E-C14D-A66B-77585677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60" y="4538111"/>
            <a:ext cx="1298742" cy="181823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71FC2C-877E-264E-9166-B07AADFC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D66200-8D20-D742-8AA4-922F96DA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68707"/>
            <a:ext cx="2133600" cy="365125"/>
          </a:xfrm>
        </p:spPr>
        <p:txBody>
          <a:bodyPr/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7102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1C42B-BEAA-3A46-9875-6AE96FAE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0D941-56A5-B142-A64B-8F7FAEDE5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Ability of an algorithm to  </a:t>
            </a:r>
            <a:r>
              <a:rPr lang="en-US" sz="2800" b="1" dirty="0">
                <a:solidFill>
                  <a:srgbClr val="FF0000"/>
                </a:solidFill>
              </a:rPr>
              <a:t>automatically</a:t>
            </a:r>
          </a:p>
          <a:p>
            <a:pPr lvl="1" algn="just"/>
            <a:r>
              <a:rPr lang="en-US" sz="2400" dirty="0"/>
              <a:t>withstand (masking approach) </a:t>
            </a:r>
          </a:p>
          <a:p>
            <a:pPr lvl="1" algn="just"/>
            <a:r>
              <a:rPr lang="en-US" sz="2400" dirty="0"/>
              <a:t>or recover from (non-masking approach)</a:t>
            </a:r>
          </a:p>
          <a:p>
            <a:pPr marL="0" indent="0" algn="just">
              <a:buNone/>
            </a:pPr>
            <a:r>
              <a:rPr lang="en-US" sz="2800" dirty="0"/>
              <a:t>     failures.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The possibility of failure should be </a:t>
            </a:r>
            <a:r>
              <a:rPr lang="en-US" sz="2800" dirty="0">
                <a:solidFill>
                  <a:srgbClr val="FF0000"/>
                </a:solidFill>
              </a:rPr>
              <a:t>directly considered in the design of the distributed algorithms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495A7-2A58-8D46-93BE-1B3D767B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38592B-52B3-E24A-B269-6649BD8B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004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2E16E-133A-1E42-817B-60665512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Increasing Need of Fault Tolerance</a:t>
            </a:r>
            <a:br>
              <a:rPr lang="en-US" dirty="0"/>
            </a:br>
            <a:r>
              <a:rPr lang="en-US" dirty="0"/>
              <a:t>in Modern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6AB9786-8065-6040-A81C-1113E10A72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Large-scale</a:t>
                </a:r>
              </a:p>
              <a:p>
                <a:pPr lvl="1"/>
                <a:r>
                  <a:rPr lang="en-US" sz="2400" dirty="0"/>
                  <a:t>the size of a network ↗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 the probability of failures ↗</a:t>
                </a:r>
              </a:p>
              <a:p>
                <a:pPr lvl="1"/>
                <a:r>
                  <a:rPr lang="en-US" sz="2400" dirty="0"/>
                  <a:t>geographically spread: no human intervention to repair them 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6AB9786-8065-6040-A81C-1113E10A72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4525963"/>
              </a:xfrm>
              <a:blipFill>
                <a:blip r:embed="rId3"/>
                <a:stretch>
                  <a:fillRect l="-1250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0EE2F304-9D6A-D34D-87FD-DA10C39D9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950" y="3100120"/>
            <a:ext cx="5626100" cy="323083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60DB5-3EE1-364D-9A42-8075372A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D4F08B-87D5-EF49-BD32-01468BA7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315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2E16E-133A-1E42-817B-60665512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Increasing Need of Fault Tolerance</a:t>
            </a:r>
            <a:br>
              <a:rPr lang="en-US" dirty="0"/>
            </a:br>
            <a:r>
              <a:rPr lang="en-US" dirty="0"/>
              <a:t>in Modern Networks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AB9786-8065-6040-A81C-1113E10A7288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1384300"/>
            <a:ext cx="8127264" cy="49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New technologies</a:t>
            </a:r>
          </a:p>
          <a:p>
            <a:pPr lvl="1"/>
            <a:r>
              <a:rPr lang="en-US" dirty="0"/>
              <a:t>Heterogeneous entities             📱 🕹  💻⌚︎⌚︎  ⌚️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Mass-produced at low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Advent of wireless communications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Smart objects with limited battery life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D80E7C-F2CE-1B43-B976-256D9107D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57" y="5652226"/>
            <a:ext cx="1201152" cy="6005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CF7451-4693-4C4E-A61E-AD3731B6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768" y="2307493"/>
            <a:ext cx="3096398" cy="1981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861BBB5-E9A5-D940-9384-BD7C23E4D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754" y="4271107"/>
            <a:ext cx="1517255" cy="1388967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DB701B-D253-F64D-9ACB-202C6183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8CA0AF-6EBB-024B-801D-B0F41523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879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2E16E-133A-1E42-817B-60665512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Increasing Need of Fault Tolerance</a:t>
            </a:r>
            <a:br>
              <a:rPr lang="en-US" dirty="0"/>
            </a:br>
            <a:r>
              <a:rPr lang="en-US" dirty="0"/>
              <a:t>in Modern Networks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AB9786-8065-6040-A81C-1113E10A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New usages: increasing need of availability</a:t>
            </a:r>
          </a:p>
          <a:p>
            <a:pPr lvl="1"/>
            <a:r>
              <a:rPr lang="en-US" sz="2400" dirty="0"/>
              <a:t>Critical applications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Ubiquitous: ↗ dependency on networks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C6C91C-7146-214D-B12B-44BC02EB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12" y="2298937"/>
            <a:ext cx="1637196" cy="12263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41C2C08-A4CF-8746-A6BC-408089B6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55" y="4266661"/>
            <a:ext cx="2598153" cy="1974596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5C2580-CD71-A549-A48C-2194C45B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4C458-B224-C145-83D0-E577E676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7001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B0842-6129-3841-B792-61F0EE9B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Difficulty of Achieving Fault Tolerance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010C5B-7B7D-804D-A7A1-B038448D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6" y="1624012"/>
            <a:ext cx="7974767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Impossibility of Distributed (Deterministic) Consensus with One Faulty Process </a:t>
            </a:r>
            <a:r>
              <a:rPr lang="en-US" sz="1800" dirty="0">
                <a:solidFill>
                  <a:srgbClr val="0070C0"/>
                </a:solidFill>
              </a:rPr>
              <a:t>[Fisher, Lynch, Paterson, </a:t>
            </a:r>
            <a:r>
              <a:rPr lang="en-US" sz="1800" i="1" dirty="0">
                <a:solidFill>
                  <a:srgbClr val="0070C0"/>
                </a:solidFill>
              </a:rPr>
              <a:t>JACM</a:t>
            </a:r>
            <a:r>
              <a:rPr lang="en-US" sz="1800" dirty="0">
                <a:solidFill>
                  <a:srgbClr val="0070C0"/>
                </a:solidFill>
              </a:rPr>
              <a:t> 1985]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simplest agreement problem</a:t>
            </a:r>
          </a:p>
          <a:p>
            <a:pPr algn="just"/>
            <a:r>
              <a:rPr lang="en-US" sz="2400" dirty="0"/>
              <a:t>Most of distributed computing problems require agreement</a:t>
            </a:r>
          </a:p>
          <a:p>
            <a:pPr lvl="1" algn="just"/>
            <a:r>
              <a:rPr lang="en-US" sz="2000" dirty="0"/>
              <a:t> </a:t>
            </a:r>
            <a:r>
              <a:rPr lang="en-US" sz="2000" i="1" dirty="0"/>
              <a:t>e.g.</a:t>
            </a:r>
            <a:r>
              <a:rPr lang="en-US" sz="2000" dirty="0"/>
              <a:t>, detection termination, barrier synchronization, commit in distributed databases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DC4D4531-37E1-0244-81CE-EE25D076A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06789"/>
              </p:ext>
            </p:extLst>
          </p:nvPr>
        </p:nvGraphicFramePr>
        <p:xfrm>
          <a:off x="1524000" y="26271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469909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71430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Unfavorable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64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Binary consensus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1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Fully connected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At most one </a:t>
                      </a:r>
                      <a:r>
                        <a:rPr lang="en-US" b="0" dirty="0"/>
                        <a:t>process crash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6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Reliable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09421"/>
                  </a:ext>
                </a:extLst>
              </a:tr>
            </a:tbl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EC20CF-33E0-E44F-84FA-D890F59B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9C5363-62DB-6B4B-82DF-3EB68ACE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096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C4E45-29D2-E643-9FB9-3BC7E3A8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Circumventing the impossibility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05CB7-1D88-B841-B1A0-8B929D6F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partially synchronous systems 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</a:rPr>
              <a:t>[Dwork, Lynch, Stockmeyer, </a:t>
            </a:r>
            <a:r>
              <a:rPr lang="en-US" sz="1800" i="1" dirty="0">
                <a:solidFill>
                  <a:srgbClr val="0070C0"/>
                </a:solidFill>
              </a:rPr>
              <a:t>JACM</a:t>
            </a:r>
            <a:r>
              <a:rPr lang="en-US" sz="1800" dirty="0">
                <a:solidFill>
                  <a:srgbClr val="0070C0"/>
                </a:solidFill>
              </a:rPr>
              <a:t> 1988]</a:t>
            </a:r>
          </a:p>
          <a:p>
            <a:pPr lvl="2"/>
            <a:endParaRPr lang="en-US" sz="1800" dirty="0">
              <a:solidFill>
                <a:srgbClr val="0070C0"/>
              </a:solidFill>
            </a:endParaRPr>
          </a:p>
          <a:p>
            <a:r>
              <a:rPr lang="en-US" sz="2800" dirty="0"/>
              <a:t>When information on crashes is available</a:t>
            </a:r>
          </a:p>
          <a:p>
            <a:pPr lvl="2"/>
            <a:r>
              <a:rPr lang="en-US" sz="2000" dirty="0"/>
              <a:t>Initially dead </a:t>
            </a:r>
            <a:r>
              <a:rPr lang="en-US" sz="1800" dirty="0">
                <a:solidFill>
                  <a:srgbClr val="0070C0"/>
                </a:solidFill>
              </a:rPr>
              <a:t>[Fisher, Lynch, Paterson, </a:t>
            </a:r>
            <a:r>
              <a:rPr lang="en-US" sz="1800" i="1" dirty="0">
                <a:solidFill>
                  <a:srgbClr val="0070C0"/>
                </a:solidFill>
              </a:rPr>
              <a:t>JACM</a:t>
            </a:r>
            <a:r>
              <a:rPr lang="en-US" sz="1800" dirty="0">
                <a:solidFill>
                  <a:srgbClr val="0070C0"/>
                </a:solidFill>
              </a:rPr>
              <a:t> 1985]</a:t>
            </a:r>
          </a:p>
          <a:p>
            <a:pPr lvl="2"/>
            <a:r>
              <a:rPr lang="en-US" sz="2000" dirty="0"/>
              <a:t>Failure detectors </a:t>
            </a:r>
            <a:r>
              <a:rPr lang="en-US" sz="1800" dirty="0">
                <a:solidFill>
                  <a:srgbClr val="00B050"/>
                </a:solidFill>
              </a:rPr>
              <a:t>[</a:t>
            </a:r>
            <a:r>
              <a:rPr lang="en-US" sz="1800" dirty="0">
                <a:solidFill>
                  <a:srgbClr val="0070C0"/>
                </a:solidFill>
              </a:rPr>
              <a:t>Chandra, Toueg, </a:t>
            </a:r>
            <a:r>
              <a:rPr lang="en-US" sz="1800" i="1" dirty="0">
                <a:solidFill>
                  <a:srgbClr val="0070C0"/>
                </a:solidFill>
              </a:rPr>
              <a:t>JACM</a:t>
            </a:r>
            <a:r>
              <a:rPr lang="en-US" sz="1800" dirty="0">
                <a:solidFill>
                  <a:srgbClr val="0070C0"/>
                </a:solidFill>
              </a:rPr>
              <a:t> 1996]</a:t>
            </a:r>
          </a:p>
          <a:p>
            <a:pPr lvl="2"/>
            <a:endParaRPr lang="en-US" sz="1800" dirty="0">
              <a:solidFill>
                <a:srgbClr val="0070C0"/>
              </a:solidFill>
            </a:endParaRPr>
          </a:p>
          <a:p>
            <a:r>
              <a:rPr lang="en-US" sz="2800" dirty="0"/>
              <a:t>If the specification is weakened</a:t>
            </a:r>
          </a:p>
          <a:p>
            <a:pPr lvl="2"/>
            <a:r>
              <a:rPr lang="en-US" sz="2000" dirty="0"/>
              <a:t>Probabilistic consensus </a:t>
            </a:r>
            <a:r>
              <a:rPr lang="en-US" sz="1800" dirty="0">
                <a:solidFill>
                  <a:srgbClr val="0070C0"/>
                </a:solidFill>
              </a:rPr>
              <a:t>[Ben-Or, </a:t>
            </a:r>
            <a:r>
              <a:rPr lang="en-US" sz="1800" i="1" dirty="0">
                <a:solidFill>
                  <a:srgbClr val="0070C0"/>
                </a:solidFill>
              </a:rPr>
              <a:t>PODC </a:t>
            </a:r>
            <a:r>
              <a:rPr lang="en-US" sz="1800" dirty="0">
                <a:solidFill>
                  <a:srgbClr val="0070C0"/>
                </a:solidFill>
              </a:rPr>
              <a:t>1983]</a:t>
            </a:r>
          </a:p>
          <a:p>
            <a:pPr lvl="2"/>
            <a:r>
              <a:rPr lang="en-US" sz="2000" dirty="0"/>
              <a:t>Eventual consensus </a:t>
            </a:r>
            <a:r>
              <a:rPr lang="en-US" sz="1800" dirty="0">
                <a:solidFill>
                  <a:srgbClr val="0070C0"/>
                </a:solidFill>
              </a:rPr>
              <a:t>[Kuhn, Moses, Oshman, </a:t>
            </a:r>
            <a:r>
              <a:rPr lang="en-US" sz="1800" i="1" dirty="0">
                <a:solidFill>
                  <a:srgbClr val="0070C0"/>
                </a:solidFill>
              </a:rPr>
              <a:t>PODC</a:t>
            </a:r>
            <a:r>
              <a:rPr lang="en-US" sz="1800" dirty="0">
                <a:solidFill>
                  <a:srgbClr val="0070C0"/>
                </a:solidFill>
              </a:rPr>
              <a:t> 2011]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Self-stabilization </a:t>
            </a:r>
            <a:r>
              <a:rPr lang="en-US" sz="1800" dirty="0">
                <a:solidFill>
                  <a:srgbClr val="0070C0"/>
                </a:solidFill>
              </a:rPr>
              <a:t>[Dijkstra, </a:t>
            </a:r>
            <a:r>
              <a:rPr lang="en-US" sz="1800" i="1" dirty="0">
                <a:solidFill>
                  <a:srgbClr val="0070C0"/>
                </a:solidFill>
              </a:rPr>
              <a:t>Comm. ACM</a:t>
            </a:r>
            <a:r>
              <a:rPr lang="en-US" sz="1800" dirty="0">
                <a:solidFill>
                  <a:srgbClr val="0070C0"/>
                </a:solidFill>
              </a:rPr>
              <a:t> 1974]</a:t>
            </a:r>
          </a:p>
          <a:p>
            <a:endParaRPr lang="en-US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60983-9B7B-1347-919F-167A9604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530564-7F3A-3445-A9EC-6F764F98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54599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32BD0-6157-A443-B045-11A7177B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Self-stabilization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04E7A-9CC9-9346-A381-ABE7F058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48416"/>
            <a:ext cx="8229600" cy="2313878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Starting from </a:t>
            </a:r>
            <a:r>
              <a:rPr lang="en-US" sz="2800" dirty="0">
                <a:solidFill>
                  <a:srgbClr val="FF0000"/>
                </a:solidFill>
              </a:rPr>
              <a:t>any</a:t>
            </a:r>
            <a:r>
              <a:rPr lang="en-US" sz="2800" dirty="0"/>
              <a:t> initial configuration, the system </a:t>
            </a:r>
            <a:r>
              <a:rPr lang="en-US" sz="2800" dirty="0">
                <a:solidFill>
                  <a:srgbClr val="FF0000"/>
                </a:solidFill>
              </a:rPr>
              <a:t>eventually</a:t>
            </a:r>
            <a:r>
              <a:rPr lang="en-US" sz="2800" dirty="0"/>
              <a:t> reaches a </a:t>
            </a:r>
            <a:r>
              <a:rPr lang="en-US" sz="2800" dirty="0">
                <a:solidFill>
                  <a:srgbClr val="FF0000"/>
                </a:solidFill>
              </a:rPr>
              <a:t>legitimate</a:t>
            </a:r>
            <a:r>
              <a:rPr lang="en-US" sz="2800" dirty="0"/>
              <a:t> configuration from which its behavior is correct. </a:t>
            </a:r>
            <a:r>
              <a:rPr lang="en-US" sz="1800" dirty="0">
                <a:solidFill>
                  <a:srgbClr val="0070C0"/>
                </a:solidFill>
              </a:rPr>
              <a:t>[Dijkstra, </a:t>
            </a:r>
            <a:r>
              <a:rPr lang="en-US" sz="1800" i="1" dirty="0">
                <a:solidFill>
                  <a:srgbClr val="0070C0"/>
                </a:solidFill>
              </a:rPr>
              <a:t>Comm. ACM </a:t>
            </a:r>
            <a:r>
              <a:rPr lang="en-US" sz="1800" dirty="0">
                <a:solidFill>
                  <a:srgbClr val="0070C0"/>
                </a:solidFill>
              </a:rPr>
              <a:t>1974]</a:t>
            </a:r>
            <a:endParaRPr lang="en-US" sz="1800" dirty="0"/>
          </a:p>
          <a:p>
            <a:pPr algn="just"/>
            <a:endParaRPr lang="en-US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5698EA-BFDD-5F4A-A879-B562FACD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6960B0-6C96-7C44-ABAE-C406B723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8733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04819-5883-D542-A0EE-FBF22B29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6D59C8-E798-BC43-BDFD-DC120339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45592"/>
            <a:ext cx="2895600" cy="365125"/>
          </a:xfrm>
        </p:spPr>
        <p:txBody>
          <a:bodyPr/>
          <a:lstStyle/>
          <a:p>
            <a:r>
              <a:rPr lang="en-US" dirty="0"/>
              <a:t>Preamble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518E7A-F187-BC4E-9FB1-13CE79AB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2</a:t>
            </a:fld>
            <a:endParaRPr lang="fr-FR" dirty="0"/>
          </a:p>
        </p:txBody>
      </p:sp>
      <p:pic>
        <p:nvPicPr>
          <p:cNvPr id="6" name="Image 5" descr="coauteurs.png">
            <a:extLst>
              <a:ext uri="{FF2B5EF4-FFF2-40B4-BE49-F238E27FC236}">
                <a16:creationId xmlns:a16="http://schemas.microsoft.com/office/drawing/2014/main" id="{515F80E7-6A9D-8C46-BC05-507DB7908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69311"/>
            <a:ext cx="8686800" cy="5378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53630B-D31C-D64A-B1C8-010D97A63B7F}"/>
              </a:ext>
            </a:extLst>
          </p:cNvPr>
          <p:cNvSpPr/>
          <p:nvPr/>
        </p:nvSpPr>
        <p:spPr>
          <a:xfrm>
            <a:off x="7691718" y="4668575"/>
            <a:ext cx="1323190" cy="714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DE9892-2F57-984D-8037-8E7694CC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76751"/>
            <a:ext cx="8229600" cy="1392068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1800" b="1" dirty="0"/>
              <a:t>Main collaborations in France: </a:t>
            </a:r>
            <a:r>
              <a:rPr lang="en-US" sz="1600" dirty="0"/>
              <a:t>ICUBE, IRIF, IRISA, LaBRI, LIMOS, LIG, LIP6, MIS, VERIMAG</a:t>
            </a:r>
          </a:p>
          <a:p>
            <a:r>
              <a:rPr lang="en-US" sz="1800" b="1" dirty="0"/>
              <a:t>International collaborations: </a:t>
            </a:r>
            <a:r>
              <a:rPr lang="en-US" sz="1600" dirty="0"/>
              <a:t>Univ. Basque Country, Cornell,  Hiroshima Univ., Kent-State Univ., Kyushu Univ., Osaka Univ., UNLV, Waterloo Univ.</a:t>
            </a:r>
          </a:p>
          <a:p>
            <a:r>
              <a:rPr lang="en-US" sz="1600" b="1" dirty="0"/>
              <a:t>Projects:</a:t>
            </a:r>
            <a:r>
              <a:rPr lang="en-US" sz="1600" dirty="0"/>
              <a:t> ANR Descartes, ANR ESTATE, </a:t>
            </a:r>
            <a:r>
              <a:rPr lang="en-US" sz="1600" dirty="0" err="1"/>
              <a:t>Equipe</a:t>
            </a:r>
            <a:r>
              <a:rPr lang="en-US" sz="1600" dirty="0"/>
              <a:t>-Action </a:t>
            </a:r>
            <a:r>
              <a:rPr lang="en-US" sz="1600" dirty="0" err="1"/>
              <a:t>IoIT</a:t>
            </a:r>
            <a:r>
              <a:rPr lang="en-US" sz="1600" dirty="0"/>
              <a:t>, …</a:t>
            </a:r>
          </a:p>
          <a:p>
            <a:r>
              <a:rPr lang="en-US" sz="1800" b="1" dirty="0"/>
              <a:t>Supervised PhD students: </a:t>
            </a:r>
            <a:r>
              <a:rPr lang="en-US" sz="1800" dirty="0"/>
              <a:t>Anaïs Durand, Yvan Rivierre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68F35C8-FC6A-3E4E-8C88-C7391A48D2C2}"/>
              </a:ext>
            </a:extLst>
          </p:cNvPr>
          <p:cNvSpPr txBox="1">
            <a:spLocks/>
          </p:cNvSpPr>
          <p:nvPr/>
        </p:nvSpPr>
        <p:spPr>
          <a:xfrm>
            <a:off x="609600" y="-42103"/>
            <a:ext cx="8229600" cy="47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EC6872-F7CA-8643-9593-B64DCD7074F1}"/>
              </a:ext>
            </a:extLst>
          </p:cNvPr>
          <p:cNvSpPr/>
          <p:nvPr/>
        </p:nvSpPr>
        <p:spPr>
          <a:xfrm>
            <a:off x="978945" y="1016865"/>
            <a:ext cx="2033195" cy="31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53B1A-5005-3A43-8FB2-678821BCACD8}"/>
              </a:ext>
            </a:extLst>
          </p:cNvPr>
          <p:cNvSpPr/>
          <p:nvPr/>
        </p:nvSpPr>
        <p:spPr>
          <a:xfrm>
            <a:off x="2271657" y="3166079"/>
            <a:ext cx="1934584" cy="35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FD76A45-7BF3-C84B-84AD-873D18C4C663}"/>
              </a:ext>
            </a:extLst>
          </p:cNvPr>
          <p:cNvCxnSpPr>
            <a:cxnSpLocks/>
          </p:cNvCxnSpPr>
          <p:nvPr/>
        </p:nvCxnSpPr>
        <p:spPr>
          <a:xfrm>
            <a:off x="3124200" y="321851"/>
            <a:ext cx="1447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E202622-31E7-E649-97F4-28E1CE65BF3E}"/>
              </a:ext>
            </a:extLst>
          </p:cNvPr>
          <p:cNvCxnSpPr>
            <a:cxnSpLocks/>
          </p:cNvCxnSpPr>
          <p:nvPr/>
        </p:nvCxnSpPr>
        <p:spPr>
          <a:xfrm>
            <a:off x="5829300" y="3776849"/>
            <a:ext cx="1447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87E5AE-9218-8448-89FC-8B01A1DE8460}"/>
              </a:ext>
            </a:extLst>
          </p:cNvPr>
          <p:cNvCxnSpPr>
            <a:cxnSpLocks/>
          </p:cNvCxnSpPr>
          <p:nvPr/>
        </p:nvCxnSpPr>
        <p:spPr>
          <a:xfrm>
            <a:off x="2271657" y="2261814"/>
            <a:ext cx="8525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3600C04-39B2-CF4C-BFF2-30004EEFB2D5}"/>
              </a:ext>
            </a:extLst>
          </p:cNvPr>
          <p:cNvCxnSpPr>
            <a:cxnSpLocks/>
          </p:cNvCxnSpPr>
          <p:nvPr/>
        </p:nvCxnSpPr>
        <p:spPr>
          <a:xfrm>
            <a:off x="1929205" y="2010164"/>
            <a:ext cx="137339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76A853F-9589-E242-AC13-D9758854C4B0}"/>
              </a:ext>
            </a:extLst>
          </p:cNvPr>
          <p:cNvSpPr txBox="1"/>
          <p:nvPr/>
        </p:nvSpPr>
        <p:spPr>
          <a:xfrm>
            <a:off x="6485" y="9574"/>
            <a:ext cx="226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Co-authors: </a:t>
            </a:r>
          </a:p>
        </p:txBody>
      </p:sp>
    </p:spTree>
    <p:extLst>
      <p:ext uri="{BB962C8B-B14F-4D97-AF65-F5344CB8AC3E}">
        <p14:creationId xmlns:p14="http://schemas.microsoft.com/office/powerpoint/2010/main" val="4067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E4DFE8E-3447-A042-859D-6F8ADE086DD7}"/>
              </a:ext>
            </a:extLst>
          </p:cNvPr>
          <p:cNvSpPr/>
          <p:nvPr/>
        </p:nvSpPr>
        <p:spPr>
          <a:xfrm>
            <a:off x="2251830" y="2120528"/>
            <a:ext cx="4556031" cy="146567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2618C1-D658-BE41-8056-EFA09AE69460}"/>
              </a:ext>
            </a:extLst>
          </p:cNvPr>
          <p:cNvSpPr/>
          <p:nvPr/>
        </p:nvSpPr>
        <p:spPr>
          <a:xfrm>
            <a:off x="2251830" y="3583728"/>
            <a:ext cx="4556031" cy="1671913"/>
          </a:xfrm>
          <a:prstGeom prst="rect">
            <a:avLst/>
          </a:prstGeom>
          <a:solidFill>
            <a:srgbClr val="00F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4F697B-BD35-0F40-B315-A7E0DE18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 to Transient Faults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BBAA195-E345-014F-AF13-E30AF3C4CF19}"/>
              </a:ext>
            </a:extLst>
          </p:cNvPr>
          <p:cNvCxnSpPr>
            <a:cxnSpLocks/>
          </p:cNvCxnSpPr>
          <p:nvPr/>
        </p:nvCxnSpPr>
        <p:spPr>
          <a:xfrm flipV="1">
            <a:off x="2232808" y="2121490"/>
            <a:ext cx="0" cy="3169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D304C49-C0A9-7F4C-B26C-3ED51ECBB63F}"/>
              </a:ext>
            </a:extLst>
          </p:cNvPr>
          <p:cNvCxnSpPr>
            <a:cxnSpLocks/>
          </p:cNvCxnSpPr>
          <p:nvPr/>
        </p:nvCxnSpPr>
        <p:spPr>
          <a:xfrm flipV="1">
            <a:off x="4749452" y="2146368"/>
            <a:ext cx="0" cy="312722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99E099F-5326-3A46-B41A-343ABD882B5A}"/>
              </a:ext>
            </a:extLst>
          </p:cNvPr>
          <p:cNvSpPr txBox="1"/>
          <p:nvPr/>
        </p:nvSpPr>
        <p:spPr>
          <a:xfrm>
            <a:off x="2616623" y="3710569"/>
            <a:ext cx="178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Behavior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751203-82D4-3647-B850-0C8688FFCF46}"/>
              </a:ext>
            </a:extLst>
          </p:cNvPr>
          <p:cNvSpPr txBox="1"/>
          <p:nvPr/>
        </p:nvSpPr>
        <p:spPr>
          <a:xfrm>
            <a:off x="2616623" y="2120528"/>
            <a:ext cx="194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Behavior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EDC118-88CF-E240-9F70-3B352167C5D7}"/>
              </a:ext>
            </a:extLst>
          </p:cNvPr>
          <p:cNvSpPr txBox="1"/>
          <p:nvPr/>
        </p:nvSpPr>
        <p:spPr>
          <a:xfrm rot="16200000">
            <a:off x="1226637" y="3399063"/>
            <a:ext cx="15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B69E911-A408-754F-8561-49C820809234}"/>
              </a:ext>
            </a:extLst>
          </p:cNvPr>
          <p:cNvCxnSpPr>
            <a:cxnSpLocks/>
          </p:cNvCxnSpPr>
          <p:nvPr/>
        </p:nvCxnSpPr>
        <p:spPr>
          <a:xfrm>
            <a:off x="2229633" y="5270415"/>
            <a:ext cx="45782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4DFABCD-E255-D64E-9306-37B5FAE720F7}"/>
              </a:ext>
            </a:extLst>
          </p:cNvPr>
          <p:cNvCxnSpPr/>
          <p:nvPr/>
        </p:nvCxnSpPr>
        <p:spPr>
          <a:xfrm>
            <a:off x="2276880" y="5461348"/>
            <a:ext cx="24725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C4F5D7DD-7307-794B-AF89-EDD33D9F6391}"/>
              </a:ext>
            </a:extLst>
          </p:cNvPr>
          <p:cNvSpPr txBox="1"/>
          <p:nvPr/>
        </p:nvSpPr>
        <p:spPr>
          <a:xfrm>
            <a:off x="2642992" y="5434461"/>
            <a:ext cx="18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Stabilization time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207D33F3-117A-1244-800F-FC46916A373E}"/>
              </a:ext>
            </a:extLst>
          </p:cNvPr>
          <p:cNvSpPr/>
          <p:nvPr/>
        </p:nvSpPr>
        <p:spPr>
          <a:xfrm>
            <a:off x="2219093" y="2526846"/>
            <a:ext cx="4583151" cy="1828829"/>
          </a:xfrm>
          <a:custGeom>
            <a:avLst/>
            <a:gdLst>
              <a:gd name="connsiteX0" fmla="*/ 0 w 4583151"/>
              <a:gd name="connsiteY0" fmla="*/ 0 h 1828829"/>
              <a:gd name="connsiteX1" fmla="*/ 557561 w 4583151"/>
              <a:gd name="connsiteY1" fmla="*/ 144966 h 1828829"/>
              <a:gd name="connsiteX2" fmla="*/ 903248 w 4583151"/>
              <a:gd name="connsiteY2" fmla="*/ 457200 h 1828829"/>
              <a:gd name="connsiteX3" fmla="*/ 1494263 w 4583151"/>
              <a:gd name="connsiteY3" fmla="*/ 624468 h 1828829"/>
              <a:gd name="connsiteX4" fmla="*/ 1973766 w 4583151"/>
              <a:gd name="connsiteY4" fmla="*/ 869795 h 1828829"/>
              <a:gd name="connsiteX5" fmla="*/ 2531327 w 4583151"/>
              <a:gd name="connsiteY5" fmla="*/ 1059366 h 1828829"/>
              <a:gd name="connsiteX6" fmla="*/ 2821258 w 4583151"/>
              <a:gd name="connsiteY6" fmla="*/ 1371600 h 1828829"/>
              <a:gd name="connsiteX7" fmla="*/ 3166946 w 4583151"/>
              <a:gd name="connsiteY7" fmla="*/ 1527717 h 1828829"/>
              <a:gd name="connsiteX8" fmla="*/ 3456878 w 4583151"/>
              <a:gd name="connsiteY8" fmla="*/ 1806497 h 1828829"/>
              <a:gd name="connsiteX9" fmla="*/ 3791414 w 4583151"/>
              <a:gd name="connsiteY9" fmla="*/ 1483112 h 1828829"/>
              <a:gd name="connsiteX10" fmla="*/ 4103648 w 4583151"/>
              <a:gd name="connsiteY10" fmla="*/ 1828800 h 1828829"/>
              <a:gd name="connsiteX11" fmla="*/ 4382429 w 4583151"/>
              <a:gd name="connsiteY11" fmla="*/ 1460810 h 1828829"/>
              <a:gd name="connsiteX12" fmla="*/ 4583151 w 4583151"/>
              <a:gd name="connsiteY12" fmla="*/ 1661532 h 18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3151" h="1828829">
                <a:moveTo>
                  <a:pt x="0" y="0"/>
                </a:moveTo>
                <a:cubicBezTo>
                  <a:pt x="203510" y="34383"/>
                  <a:pt x="407020" y="68766"/>
                  <a:pt x="557561" y="144966"/>
                </a:cubicBezTo>
                <a:cubicBezTo>
                  <a:pt x="708102" y="221166"/>
                  <a:pt x="747131" y="377283"/>
                  <a:pt x="903248" y="457200"/>
                </a:cubicBezTo>
                <a:cubicBezTo>
                  <a:pt x="1059365" y="537117"/>
                  <a:pt x="1315843" y="555702"/>
                  <a:pt x="1494263" y="624468"/>
                </a:cubicBezTo>
                <a:cubicBezTo>
                  <a:pt x="1672683" y="693234"/>
                  <a:pt x="1800922" y="797312"/>
                  <a:pt x="1973766" y="869795"/>
                </a:cubicBezTo>
                <a:cubicBezTo>
                  <a:pt x="2146610" y="942278"/>
                  <a:pt x="2390078" y="975732"/>
                  <a:pt x="2531327" y="1059366"/>
                </a:cubicBezTo>
                <a:cubicBezTo>
                  <a:pt x="2672576" y="1143000"/>
                  <a:pt x="2715321" y="1293541"/>
                  <a:pt x="2821258" y="1371600"/>
                </a:cubicBezTo>
                <a:cubicBezTo>
                  <a:pt x="2927195" y="1449659"/>
                  <a:pt x="3061009" y="1455234"/>
                  <a:pt x="3166946" y="1527717"/>
                </a:cubicBezTo>
                <a:cubicBezTo>
                  <a:pt x="3272883" y="1600200"/>
                  <a:pt x="3352800" y="1813931"/>
                  <a:pt x="3456878" y="1806497"/>
                </a:cubicBezTo>
                <a:cubicBezTo>
                  <a:pt x="3560956" y="1799063"/>
                  <a:pt x="3683619" y="1479395"/>
                  <a:pt x="3791414" y="1483112"/>
                </a:cubicBezTo>
                <a:cubicBezTo>
                  <a:pt x="3899209" y="1486829"/>
                  <a:pt x="4005146" y="1832517"/>
                  <a:pt x="4103648" y="1828800"/>
                </a:cubicBezTo>
                <a:cubicBezTo>
                  <a:pt x="4202150" y="1825083"/>
                  <a:pt x="4302512" y="1488688"/>
                  <a:pt x="4382429" y="1460810"/>
                </a:cubicBezTo>
                <a:cubicBezTo>
                  <a:pt x="4462346" y="1432932"/>
                  <a:pt x="4522748" y="1547232"/>
                  <a:pt x="4583151" y="1661532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97514-3D64-2948-BF38-D98B6B9C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280B7-8013-A54D-A206-B3647F5E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875E7D-B771-4540-BB1C-036D1167A9F9}"/>
              </a:ext>
            </a:extLst>
          </p:cNvPr>
          <p:cNvSpPr txBox="1"/>
          <p:nvPr/>
        </p:nvSpPr>
        <p:spPr>
          <a:xfrm>
            <a:off x="6302411" y="5278071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74898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6868122-AEBB-DE40-A7D0-0858F11786A7}"/>
              </a:ext>
            </a:extLst>
          </p:cNvPr>
          <p:cNvSpPr/>
          <p:nvPr/>
        </p:nvSpPr>
        <p:spPr>
          <a:xfrm>
            <a:off x="408530" y="2125009"/>
            <a:ext cx="6393708" cy="14632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4026EB-00C0-A149-9AC5-591DFA2A7A72}"/>
              </a:ext>
            </a:extLst>
          </p:cNvPr>
          <p:cNvSpPr/>
          <p:nvPr/>
        </p:nvSpPr>
        <p:spPr>
          <a:xfrm>
            <a:off x="408530" y="3588210"/>
            <a:ext cx="6393713" cy="1669094"/>
          </a:xfrm>
          <a:prstGeom prst="rect">
            <a:avLst/>
          </a:prstGeom>
          <a:solidFill>
            <a:srgbClr val="00F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4F697B-BD35-0F40-B315-A7E0DE18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 to Transient Faults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BBAA195-E345-014F-AF13-E30AF3C4CF19}"/>
              </a:ext>
            </a:extLst>
          </p:cNvPr>
          <p:cNvCxnSpPr>
            <a:cxnSpLocks/>
          </p:cNvCxnSpPr>
          <p:nvPr/>
        </p:nvCxnSpPr>
        <p:spPr>
          <a:xfrm flipV="1">
            <a:off x="413363" y="2113271"/>
            <a:ext cx="0" cy="3169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D304C49-C0A9-7F4C-B26C-3ED51ECBB63F}"/>
              </a:ext>
            </a:extLst>
          </p:cNvPr>
          <p:cNvCxnSpPr>
            <a:cxnSpLocks/>
          </p:cNvCxnSpPr>
          <p:nvPr/>
        </p:nvCxnSpPr>
        <p:spPr>
          <a:xfrm flipV="1">
            <a:off x="4749452" y="2150849"/>
            <a:ext cx="0" cy="312722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99E099F-5326-3A46-B41A-343ABD882B5A}"/>
              </a:ext>
            </a:extLst>
          </p:cNvPr>
          <p:cNvSpPr txBox="1"/>
          <p:nvPr/>
        </p:nvSpPr>
        <p:spPr>
          <a:xfrm>
            <a:off x="2616623" y="3715050"/>
            <a:ext cx="178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Behavior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751203-82D4-3647-B850-0C8688FFCF46}"/>
              </a:ext>
            </a:extLst>
          </p:cNvPr>
          <p:cNvSpPr txBox="1"/>
          <p:nvPr/>
        </p:nvSpPr>
        <p:spPr>
          <a:xfrm>
            <a:off x="2616623" y="2125009"/>
            <a:ext cx="194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Behavior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EDC118-88CF-E240-9F70-3B352167C5D7}"/>
              </a:ext>
            </a:extLst>
          </p:cNvPr>
          <p:cNvSpPr txBox="1"/>
          <p:nvPr/>
        </p:nvSpPr>
        <p:spPr>
          <a:xfrm rot="16200000">
            <a:off x="-552055" y="3403544"/>
            <a:ext cx="15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DC903C-2BF9-AB44-8DC6-5874455A8979}"/>
              </a:ext>
            </a:extLst>
          </p:cNvPr>
          <p:cNvSpPr txBox="1"/>
          <p:nvPr/>
        </p:nvSpPr>
        <p:spPr>
          <a:xfrm>
            <a:off x="6302411" y="5278071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C4787E-9CCE-9741-BAED-C06490EC0696}"/>
              </a:ext>
            </a:extLst>
          </p:cNvPr>
          <p:cNvSpPr/>
          <p:nvPr/>
        </p:nvSpPr>
        <p:spPr>
          <a:xfrm>
            <a:off x="1627343" y="2124422"/>
            <a:ext cx="649537" cy="31440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B69E911-A408-754F-8561-49C820809234}"/>
              </a:ext>
            </a:extLst>
          </p:cNvPr>
          <p:cNvCxnSpPr>
            <a:cxnSpLocks/>
          </p:cNvCxnSpPr>
          <p:nvPr/>
        </p:nvCxnSpPr>
        <p:spPr>
          <a:xfrm flipV="1">
            <a:off x="408529" y="5268455"/>
            <a:ext cx="6393709" cy="96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4DFABCD-E255-D64E-9306-37B5FAE720F7}"/>
              </a:ext>
            </a:extLst>
          </p:cNvPr>
          <p:cNvCxnSpPr/>
          <p:nvPr/>
        </p:nvCxnSpPr>
        <p:spPr>
          <a:xfrm>
            <a:off x="2276880" y="5461348"/>
            <a:ext cx="24725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C4F5D7DD-7307-794B-AF89-EDD33D9F6391}"/>
              </a:ext>
            </a:extLst>
          </p:cNvPr>
          <p:cNvSpPr txBox="1"/>
          <p:nvPr/>
        </p:nvSpPr>
        <p:spPr>
          <a:xfrm>
            <a:off x="2642992" y="5434461"/>
            <a:ext cx="18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Stabilization time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4EA9190-9342-6647-B4A6-D3800D795E6C}"/>
              </a:ext>
            </a:extLst>
          </p:cNvPr>
          <p:cNvSpPr txBox="1"/>
          <p:nvPr/>
        </p:nvSpPr>
        <p:spPr>
          <a:xfrm>
            <a:off x="1069097" y="1733052"/>
            <a:ext cx="17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Transient faults</a:t>
            </a:r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93097F6E-4322-4748-9E78-3BBB8D8F3494}"/>
              </a:ext>
            </a:extLst>
          </p:cNvPr>
          <p:cNvSpPr/>
          <p:nvPr/>
        </p:nvSpPr>
        <p:spPr>
          <a:xfrm>
            <a:off x="2219093" y="2531327"/>
            <a:ext cx="4583151" cy="1828829"/>
          </a:xfrm>
          <a:custGeom>
            <a:avLst/>
            <a:gdLst>
              <a:gd name="connsiteX0" fmla="*/ 0 w 4583151"/>
              <a:gd name="connsiteY0" fmla="*/ 0 h 1828829"/>
              <a:gd name="connsiteX1" fmla="*/ 557561 w 4583151"/>
              <a:gd name="connsiteY1" fmla="*/ 144966 h 1828829"/>
              <a:gd name="connsiteX2" fmla="*/ 903248 w 4583151"/>
              <a:gd name="connsiteY2" fmla="*/ 457200 h 1828829"/>
              <a:gd name="connsiteX3" fmla="*/ 1494263 w 4583151"/>
              <a:gd name="connsiteY3" fmla="*/ 624468 h 1828829"/>
              <a:gd name="connsiteX4" fmla="*/ 1973766 w 4583151"/>
              <a:gd name="connsiteY4" fmla="*/ 869795 h 1828829"/>
              <a:gd name="connsiteX5" fmla="*/ 2531327 w 4583151"/>
              <a:gd name="connsiteY5" fmla="*/ 1059366 h 1828829"/>
              <a:gd name="connsiteX6" fmla="*/ 2821258 w 4583151"/>
              <a:gd name="connsiteY6" fmla="*/ 1371600 h 1828829"/>
              <a:gd name="connsiteX7" fmla="*/ 3166946 w 4583151"/>
              <a:gd name="connsiteY7" fmla="*/ 1527717 h 1828829"/>
              <a:gd name="connsiteX8" fmla="*/ 3456878 w 4583151"/>
              <a:gd name="connsiteY8" fmla="*/ 1806497 h 1828829"/>
              <a:gd name="connsiteX9" fmla="*/ 3791414 w 4583151"/>
              <a:gd name="connsiteY9" fmla="*/ 1483112 h 1828829"/>
              <a:gd name="connsiteX10" fmla="*/ 4103648 w 4583151"/>
              <a:gd name="connsiteY10" fmla="*/ 1828800 h 1828829"/>
              <a:gd name="connsiteX11" fmla="*/ 4382429 w 4583151"/>
              <a:gd name="connsiteY11" fmla="*/ 1460810 h 1828829"/>
              <a:gd name="connsiteX12" fmla="*/ 4583151 w 4583151"/>
              <a:gd name="connsiteY12" fmla="*/ 1661532 h 18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3151" h="1828829">
                <a:moveTo>
                  <a:pt x="0" y="0"/>
                </a:moveTo>
                <a:cubicBezTo>
                  <a:pt x="203510" y="34383"/>
                  <a:pt x="407020" y="68766"/>
                  <a:pt x="557561" y="144966"/>
                </a:cubicBezTo>
                <a:cubicBezTo>
                  <a:pt x="708102" y="221166"/>
                  <a:pt x="747131" y="377283"/>
                  <a:pt x="903248" y="457200"/>
                </a:cubicBezTo>
                <a:cubicBezTo>
                  <a:pt x="1059365" y="537117"/>
                  <a:pt x="1315843" y="555702"/>
                  <a:pt x="1494263" y="624468"/>
                </a:cubicBezTo>
                <a:cubicBezTo>
                  <a:pt x="1672683" y="693234"/>
                  <a:pt x="1800922" y="797312"/>
                  <a:pt x="1973766" y="869795"/>
                </a:cubicBezTo>
                <a:cubicBezTo>
                  <a:pt x="2146610" y="942278"/>
                  <a:pt x="2390078" y="975732"/>
                  <a:pt x="2531327" y="1059366"/>
                </a:cubicBezTo>
                <a:cubicBezTo>
                  <a:pt x="2672576" y="1143000"/>
                  <a:pt x="2715321" y="1293541"/>
                  <a:pt x="2821258" y="1371600"/>
                </a:cubicBezTo>
                <a:cubicBezTo>
                  <a:pt x="2927195" y="1449659"/>
                  <a:pt x="3061009" y="1455234"/>
                  <a:pt x="3166946" y="1527717"/>
                </a:cubicBezTo>
                <a:cubicBezTo>
                  <a:pt x="3272883" y="1600200"/>
                  <a:pt x="3352800" y="1813931"/>
                  <a:pt x="3456878" y="1806497"/>
                </a:cubicBezTo>
                <a:cubicBezTo>
                  <a:pt x="3560956" y="1799063"/>
                  <a:pt x="3683619" y="1479395"/>
                  <a:pt x="3791414" y="1483112"/>
                </a:cubicBezTo>
                <a:cubicBezTo>
                  <a:pt x="3899209" y="1486829"/>
                  <a:pt x="4005146" y="1832517"/>
                  <a:pt x="4103648" y="1828800"/>
                </a:cubicBezTo>
                <a:cubicBezTo>
                  <a:pt x="4202150" y="1825083"/>
                  <a:pt x="4302512" y="1488688"/>
                  <a:pt x="4382429" y="1460810"/>
                </a:cubicBezTo>
                <a:cubicBezTo>
                  <a:pt x="4462346" y="1432932"/>
                  <a:pt x="4522748" y="1547232"/>
                  <a:pt x="4583151" y="1661532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D8EAFAC1-CDE4-0F4C-8288-78EB117DF82A}"/>
              </a:ext>
            </a:extLst>
          </p:cNvPr>
          <p:cNvSpPr/>
          <p:nvPr/>
        </p:nvSpPr>
        <p:spPr>
          <a:xfrm>
            <a:off x="412595" y="3947379"/>
            <a:ext cx="1215483" cy="390503"/>
          </a:xfrm>
          <a:custGeom>
            <a:avLst/>
            <a:gdLst>
              <a:gd name="connsiteX0" fmla="*/ 0 w 1215483"/>
              <a:gd name="connsiteY0" fmla="*/ 44758 h 390503"/>
              <a:gd name="connsiteX1" fmla="*/ 234176 w 1215483"/>
              <a:gd name="connsiteY1" fmla="*/ 390445 h 390503"/>
              <a:gd name="connsiteX2" fmla="*/ 490654 w 1215483"/>
              <a:gd name="connsiteY2" fmla="*/ 22455 h 390503"/>
              <a:gd name="connsiteX3" fmla="*/ 747132 w 1215483"/>
              <a:gd name="connsiteY3" fmla="*/ 111665 h 390503"/>
              <a:gd name="connsiteX4" fmla="*/ 836342 w 1215483"/>
              <a:gd name="connsiteY4" fmla="*/ 323538 h 390503"/>
              <a:gd name="connsiteX5" fmla="*/ 1025912 w 1215483"/>
              <a:gd name="connsiteY5" fmla="*/ 153 h 390503"/>
              <a:gd name="connsiteX6" fmla="*/ 1215483 w 1215483"/>
              <a:gd name="connsiteY6" fmla="*/ 290084 h 39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483" h="390503">
                <a:moveTo>
                  <a:pt x="0" y="44758"/>
                </a:moveTo>
                <a:cubicBezTo>
                  <a:pt x="76200" y="219460"/>
                  <a:pt x="152400" y="394162"/>
                  <a:pt x="234176" y="390445"/>
                </a:cubicBezTo>
                <a:cubicBezTo>
                  <a:pt x="315952" y="386728"/>
                  <a:pt x="405161" y="68918"/>
                  <a:pt x="490654" y="22455"/>
                </a:cubicBezTo>
                <a:cubicBezTo>
                  <a:pt x="576147" y="-24008"/>
                  <a:pt x="689517" y="61485"/>
                  <a:pt x="747132" y="111665"/>
                </a:cubicBezTo>
                <a:cubicBezTo>
                  <a:pt x="804747" y="161845"/>
                  <a:pt x="789879" y="342123"/>
                  <a:pt x="836342" y="323538"/>
                </a:cubicBezTo>
                <a:cubicBezTo>
                  <a:pt x="882805" y="304953"/>
                  <a:pt x="962722" y="5729"/>
                  <a:pt x="1025912" y="153"/>
                </a:cubicBezTo>
                <a:cubicBezTo>
                  <a:pt x="1089102" y="-5423"/>
                  <a:pt x="1152292" y="142330"/>
                  <a:pt x="1215483" y="290084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230790-BA68-3748-964E-738AC91B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D61D5C-3F8B-EC43-BA94-D992D689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77078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ABFE5F-B85D-8245-862C-DCCC09AE3D34}"/>
              </a:ext>
            </a:extLst>
          </p:cNvPr>
          <p:cNvSpPr/>
          <p:nvPr/>
        </p:nvSpPr>
        <p:spPr>
          <a:xfrm>
            <a:off x="408529" y="2125009"/>
            <a:ext cx="7971383" cy="14632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28D255-3F68-6647-80A8-1C6D15133497}"/>
              </a:ext>
            </a:extLst>
          </p:cNvPr>
          <p:cNvSpPr/>
          <p:nvPr/>
        </p:nvSpPr>
        <p:spPr>
          <a:xfrm>
            <a:off x="408529" y="3588210"/>
            <a:ext cx="7971383" cy="1669094"/>
          </a:xfrm>
          <a:prstGeom prst="rect">
            <a:avLst/>
          </a:prstGeom>
          <a:solidFill>
            <a:srgbClr val="00F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4F697B-BD35-0F40-B315-A7E0DE18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 to Transient Faults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BBAA195-E345-014F-AF13-E30AF3C4CF19}"/>
              </a:ext>
            </a:extLst>
          </p:cNvPr>
          <p:cNvCxnSpPr>
            <a:cxnSpLocks/>
          </p:cNvCxnSpPr>
          <p:nvPr/>
        </p:nvCxnSpPr>
        <p:spPr>
          <a:xfrm flipH="1" flipV="1">
            <a:off x="408529" y="2110132"/>
            <a:ext cx="4834" cy="3179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D304C49-C0A9-7F4C-B26C-3ED51ECBB63F}"/>
              </a:ext>
            </a:extLst>
          </p:cNvPr>
          <p:cNvCxnSpPr>
            <a:cxnSpLocks/>
          </p:cNvCxnSpPr>
          <p:nvPr/>
        </p:nvCxnSpPr>
        <p:spPr>
          <a:xfrm flipV="1">
            <a:off x="4749452" y="2150849"/>
            <a:ext cx="0" cy="312722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99E099F-5326-3A46-B41A-343ABD882B5A}"/>
              </a:ext>
            </a:extLst>
          </p:cNvPr>
          <p:cNvSpPr txBox="1"/>
          <p:nvPr/>
        </p:nvSpPr>
        <p:spPr>
          <a:xfrm>
            <a:off x="2616623" y="3715050"/>
            <a:ext cx="178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Behavior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751203-82D4-3647-B850-0C8688FFCF46}"/>
              </a:ext>
            </a:extLst>
          </p:cNvPr>
          <p:cNvSpPr txBox="1"/>
          <p:nvPr/>
        </p:nvSpPr>
        <p:spPr>
          <a:xfrm>
            <a:off x="2616623" y="2125009"/>
            <a:ext cx="194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Behavior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EDC118-88CF-E240-9F70-3B352167C5D7}"/>
              </a:ext>
            </a:extLst>
          </p:cNvPr>
          <p:cNvSpPr txBox="1"/>
          <p:nvPr/>
        </p:nvSpPr>
        <p:spPr>
          <a:xfrm rot="16200000">
            <a:off x="-552055" y="3403544"/>
            <a:ext cx="15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DC903C-2BF9-AB44-8DC6-5874455A8979}"/>
              </a:ext>
            </a:extLst>
          </p:cNvPr>
          <p:cNvSpPr txBox="1"/>
          <p:nvPr/>
        </p:nvSpPr>
        <p:spPr>
          <a:xfrm>
            <a:off x="7730375" y="5278071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C4787E-9CCE-9741-BAED-C06490EC0696}"/>
              </a:ext>
            </a:extLst>
          </p:cNvPr>
          <p:cNvSpPr/>
          <p:nvPr/>
        </p:nvSpPr>
        <p:spPr>
          <a:xfrm>
            <a:off x="1627343" y="2124029"/>
            <a:ext cx="649537" cy="31440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85074D-85D2-4442-B86F-43554803F869}"/>
              </a:ext>
            </a:extLst>
          </p:cNvPr>
          <p:cNvSpPr/>
          <p:nvPr/>
        </p:nvSpPr>
        <p:spPr>
          <a:xfrm>
            <a:off x="6809483" y="2134404"/>
            <a:ext cx="730641" cy="31440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B69E911-A408-754F-8561-49C820809234}"/>
              </a:ext>
            </a:extLst>
          </p:cNvPr>
          <p:cNvCxnSpPr>
            <a:cxnSpLocks/>
          </p:cNvCxnSpPr>
          <p:nvPr/>
        </p:nvCxnSpPr>
        <p:spPr>
          <a:xfrm>
            <a:off x="408529" y="5273632"/>
            <a:ext cx="797138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4DFABCD-E255-D64E-9306-37B5FAE720F7}"/>
              </a:ext>
            </a:extLst>
          </p:cNvPr>
          <p:cNvCxnSpPr/>
          <p:nvPr/>
        </p:nvCxnSpPr>
        <p:spPr>
          <a:xfrm>
            <a:off x="2276880" y="5461348"/>
            <a:ext cx="24725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C4F5D7DD-7307-794B-AF89-EDD33D9F6391}"/>
              </a:ext>
            </a:extLst>
          </p:cNvPr>
          <p:cNvSpPr txBox="1"/>
          <p:nvPr/>
        </p:nvSpPr>
        <p:spPr>
          <a:xfrm>
            <a:off x="2642992" y="5434461"/>
            <a:ext cx="18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Stabilization time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4EA9190-9342-6647-B4A6-D3800D795E6C}"/>
              </a:ext>
            </a:extLst>
          </p:cNvPr>
          <p:cNvSpPr txBox="1"/>
          <p:nvPr/>
        </p:nvSpPr>
        <p:spPr>
          <a:xfrm>
            <a:off x="1069097" y="1733052"/>
            <a:ext cx="17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Transient faults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E8A16CC-A1E6-0E40-96B0-677B61549E20}"/>
              </a:ext>
            </a:extLst>
          </p:cNvPr>
          <p:cNvSpPr txBox="1"/>
          <p:nvPr/>
        </p:nvSpPr>
        <p:spPr>
          <a:xfrm>
            <a:off x="6314167" y="1781676"/>
            <a:ext cx="17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Transient faults</a:t>
            </a:r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9CF30094-0D46-B449-98B2-0485EA09BC8B}"/>
              </a:ext>
            </a:extLst>
          </p:cNvPr>
          <p:cNvSpPr/>
          <p:nvPr/>
        </p:nvSpPr>
        <p:spPr>
          <a:xfrm>
            <a:off x="412595" y="3947379"/>
            <a:ext cx="1215483" cy="390503"/>
          </a:xfrm>
          <a:custGeom>
            <a:avLst/>
            <a:gdLst>
              <a:gd name="connsiteX0" fmla="*/ 0 w 1215483"/>
              <a:gd name="connsiteY0" fmla="*/ 44758 h 390503"/>
              <a:gd name="connsiteX1" fmla="*/ 234176 w 1215483"/>
              <a:gd name="connsiteY1" fmla="*/ 390445 h 390503"/>
              <a:gd name="connsiteX2" fmla="*/ 490654 w 1215483"/>
              <a:gd name="connsiteY2" fmla="*/ 22455 h 390503"/>
              <a:gd name="connsiteX3" fmla="*/ 747132 w 1215483"/>
              <a:gd name="connsiteY3" fmla="*/ 111665 h 390503"/>
              <a:gd name="connsiteX4" fmla="*/ 836342 w 1215483"/>
              <a:gd name="connsiteY4" fmla="*/ 323538 h 390503"/>
              <a:gd name="connsiteX5" fmla="*/ 1025912 w 1215483"/>
              <a:gd name="connsiteY5" fmla="*/ 153 h 390503"/>
              <a:gd name="connsiteX6" fmla="*/ 1215483 w 1215483"/>
              <a:gd name="connsiteY6" fmla="*/ 290084 h 39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483" h="390503">
                <a:moveTo>
                  <a:pt x="0" y="44758"/>
                </a:moveTo>
                <a:cubicBezTo>
                  <a:pt x="76200" y="219460"/>
                  <a:pt x="152400" y="394162"/>
                  <a:pt x="234176" y="390445"/>
                </a:cubicBezTo>
                <a:cubicBezTo>
                  <a:pt x="315952" y="386728"/>
                  <a:pt x="405161" y="68918"/>
                  <a:pt x="490654" y="22455"/>
                </a:cubicBezTo>
                <a:cubicBezTo>
                  <a:pt x="576147" y="-24008"/>
                  <a:pt x="689517" y="61485"/>
                  <a:pt x="747132" y="111665"/>
                </a:cubicBezTo>
                <a:cubicBezTo>
                  <a:pt x="804747" y="161845"/>
                  <a:pt x="789879" y="342123"/>
                  <a:pt x="836342" y="323538"/>
                </a:cubicBezTo>
                <a:cubicBezTo>
                  <a:pt x="882805" y="304953"/>
                  <a:pt x="962722" y="5729"/>
                  <a:pt x="1025912" y="153"/>
                </a:cubicBezTo>
                <a:cubicBezTo>
                  <a:pt x="1089102" y="-5423"/>
                  <a:pt x="1152292" y="142330"/>
                  <a:pt x="1215483" y="290084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D8153BED-FDDB-774C-975A-D932650B46E5}"/>
              </a:ext>
            </a:extLst>
          </p:cNvPr>
          <p:cNvSpPr/>
          <p:nvPr/>
        </p:nvSpPr>
        <p:spPr>
          <a:xfrm>
            <a:off x="2219093" y="2531327"/>
            <a:ext cx="4583151" cy="1828829"/>
          </a:xfrm>
          <a:custGeom>
            <a:avLst/>
            <a:gdLst>
              <a:gd name="connsiteX0" fmla="*/ 0 w 4583151"/>
              <a:gd name="connsiteY0" fmla="*/ 0 h 1828829"/>
              <a:gd name="connsiteX1" fmla="*/ 557561 w 4583151"/>
              <a:gd name="connsiteY1" fmla="*/ 144966 h 1828829"/>
              <a:gd name="connsiteX2" fmla="*/ 903248 w 4583151"/>
              <a:gd name="connsiteY2" fmla="*/ 457200 h 1828829"/>
              <a:gd name="connsiteX3" fmla="*/ 1494263 w 4583151"/>
              <a:gd name="connsiteY3" fmla="*/ 624468 h 1828829"/>
              <a:gd name="connsiteX4" fmla="*/ 1973766 w 4583151"/>
              <a:gd name="connsiteY4" fmla="*/ 869795 h 1828829"/>
              <a:gd name="connsiteX5" fmla="*/ 2531327 w 4583151"/>
              <a:gd name="connsiteY5" fmla="*/ 1059366 h 1828829"/>
              <a:gd name="connsiteX6" fmla="*/ 2821258 w 4583151"/>
              <a:gd name="connsiteY6" fmla="*/ 1371600 h 1828829"/>
              <a:gd name="connsiteX7" fmla="*/ 3166946 w 4583151"/>
              <a:gd name="connsiteY7" fmla="*/ 1527717 h 1828829"/>
              <a:gd name="connsiteX8" fmla="*/ 3456878 w 4583151"/>
              <a:gd name="connsiteY8" fmla="*/ 1806497 h 1828829"/>
              <a:gd name="connsiteX9" fmla="*/ 3791414 w 4583151"/>
              <a:gd name="connsiteY9" fmla="*/ 1483112 h 1828829"/>
              <a:gd name="connsiteX10" fmla="*/ 4103648 w 4583151"/>
              <a:gd name="connsiteY10" fmla="*/ 1828800 h 1828829"/>
              <a:gd name="connsiteX11" fmla="*/ 4382429 w 4583151"/>
              <a:gd name="connsiteY11" fmla="*/ 1460810 h 1828829"/>
              <a:gd name="connsiteX12" fmla="*/ 4583151 w 4583151"/>
              <a:gd name="connsiteY12" fmla="*/ 1661532 h 18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3151" h="1828829">
                <a:moveTo>
                  <a:pt x="0" y="0"/>
                </a:moveTo>
                <a:cubicBezTo>
                  <a:pt x="203510" y="34383"/>
                  <a:pt x="407020" y="68766"/>
                  <a:pt x="557561" y="144966"/>
                </a:cubicBezTo>
                <a:cubicBezTo>
                  <a:pt x="708102" y="221166"/>
                  <a:pt x="747131" y="377283"/>
                  <a:pt x="903248" y="457200"/>
                </a:cubicBezTo>
                <a:cubicBezTo>
                  <a:pt x="1059365" y="537117"/>
                  <a:pt x="1315843" y="555702"/>
                  <a:pt x="1494263" y="624468"/>
                </a:cubicBezTo>
                <a:cubicBezTo>
                  <a:pt x="1672683" y="693234"/>
                  <a:pt x="1800922" y="797312"/>
                  <a:pt x="1973766" y="869795"/>
                </a:cubicBezTo>
                <a:cubicBezTo>
                  <a:pt x="2146610" y="942278"/>
                  <a:pt x="2390078" y="975732"/>
                  <a:pt x="2531327" y="1059366"/>
                </a:cubicBezTo>
                <a:cubicBezTo>
                  <a:pt x="2672576" y="1143000"/>
                  <a:pt x="2715321" y="1293541"/>
                  <a:pt x="2821258" y="1371600"/>
                </a:cubicBezTo>
                <a:cubicBezTo>
                  <a:pt x="2927195" y="1449659"/>
                  <a:pt x="3061009" y="1455234"/>
                  <a:pt x="3166946" y="1527717"/>
                </a:cubicBezTo>
                <a:cubicBezTo>
                  <a:pt x="3272883" y="1600200"/>
                  <a:pt x="3352800" y="1813931"/>
                  <a:pt x="3456878" y="1806497"/>
                </a:cubicBezTo>
                <a:cubicBezTo>
                  <a:pt x="3560956" y="1799063"/>
                  <a:pt x="3683619" y="1479395"/>
                  <a:pt x="3791414" y="1483112"/>
                </a:cubicBezTo>
                <a:cubicBezTo>
                  <a:pt x="3899209" y="1486829"/>
                  <a:pt x="4005146" y="1832517"/>
                  <a:pt x="4103648" y="1828800"/>
                </a:cubicBezTo>
                <a:cubicBezTo>
                  <a:pt x="4202150" y="1825083"/>
                  <a:pt x="4302512" y="1488688"/>
                  <a:pt x="4382429" y="1460810"/>
                </a:cubicBezTo>
                <a:cubicBezTo>
                  <a:pt x="4462346" y="1432932"/>
                  <a:pt x="4522748" y="1547232"/>
                  <a:pt x="4583151" y="1661532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C59C3F6D-3726-7A48-8453-1D4A3020767B}"/>
              </a:ext>
            </a:extLst>
          </p:cNvPr>
          <p:cNvSpPr/>
          <p:nvPr/>
        </p:nvSpPr>
        <p:spPr>
          <a:xfrm>
            <a:off x="7504771" y="2854712"/>
            <a:ext cx="858644" cy="1094520"/>
          </a:xfrm>
          <a:custGeom>
            <a:avLst/>
            <a:gdLst>
              <a:gd name="connsiteX0" fmla="*/ 0 w 858644"/>
              <a:gd name="connsiteY0" fmla="*/ 0 h 1094520"/>
              <a:gd name="connsiteX1" fmla="*/ 256478 w 858644"/>
              <a:gd name="connsiteY1" fmla="*/ 89210 h 1094520"/>
              <a:gd name="connsiteX2" fmla="*/ 446049 w 858644"/>
              <a:gd name="connsiteY2" fmla="*/ 512956 h 1094520"/>
              <a:gd name="connsiteX3" fmla="*/ 613317 w 858644"/>
              <a:gd name="connsiteY3" fmla="*/ 646771 h 1094520"/>
              <a:gd name="connsiteX4" fmla="*/ 724829 w 858644"/>
              <a:gd name="connsiteY4" fmla="*/ 1081668 h 1094520"/>
              <a:gd name="connsiteX5" fmla="*/ 858644 w 858644"/>
              <a:gd name="connsiteY5" fmla="*/ 936703 h 10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644" h="1094520">
                <a:moveTo>
                  <a:pt x="0" y="0"/>
                </a:moveTo>
                <a:cubicBezTo>
                  <a:pt x="91068" y="1858"/>
                  <a:pt x="182137" y="3717"/>
                  <a:pt x="256478" y="89210"/>
                </a:cubicBezTo>
                <a:cubicBezTo>
                  <a:pt x="330820" y="174703"/>
                  <a:pt x="386576" y="420029"/>
                  <a:pt x="446049" y="512956"/>
                </a:cubicBezTo>
                <a:cubicBezTo>
                  <a:pt x="505522" y="605883"/>
                  <a:pt x="566854" y="551986"/>
                  <a:pt x="613317" y="646771"/>
                </a:cubicBezTo>
                <a:cubicBezTo>
                  <a:pt x="659780" y="741556"/>
                  <a:pt x="683941" y="1033346"/>
                  <a:pt x="724829" y="1081668"/>
                </a:cubicBezTo>
                <a:cubicBezTo>
                  <a:pt x="765717" y="1129990"/>
                  <a:pt x="812180" y="1033346"/>
                  <a:pt x="858644" y="936703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A15CFE-FA54-E64F-B70D-441CF10B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D074FB-CBA7-884F-8544-553C65EA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26085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F9446-7DE7-7248-9FA6-52F7BFD6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22400-FEBE-6943-BCC4-149EFA94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Efficiency in Self-stabilization</a:t>
            </a:r>
          </a:p>
          <a:p>
            <a:endParaRPr lang="en-US" sz="2800" dirty="0"/>
          </a:p>
          <a:p>
            <a:r>
              <a:rPr lang="en-US" sz="2800" dirty="0"/>
              <a:t>Versatility in Self-stabilization</a:t>
            </a:r>
          </a:p>
          <a:p>
            <a:endParaRPr lang="en-US" sz="2800" dirty="0"/>
          </a:p>
          <a:p>
            <a:r>
              <a:rPr lang="en-US" sz="2800" dirty="0"/>
              <a:t>Unifying Versatility and Efficiency in Self-stabilization</a:t>
            </a:r>
          </a:p>
          <a:p>
            <a:endParaRPr lang="en-US" sz="2800" dirty="0"/>
          </a:p>
          <a:p>
            <a:r>
              <a:rPr lang="en-US" sz="2800" dirty="0"/>
              <a:t>Detailed Example</a:t>
            </a:r>
          </a:p>
          <a:p>
            <a:endParaRPr lang="en-US" sz="2800" dirty="0"/>
          </a:p>
          <a:p>
            <a:r>
              <a:rPr lang="en-US" sz="2800" dirty="0"/>
              <a:t>Work in Progress and Perspectives</a:t>
            </a:r>
          </a:p>
          <a:p>
            <a:endParaRPr lang="en-US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45ABD-7371-E442-8EE6-5D6B823E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236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41679-D38A-7140-9117-174C4409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in a Broad Sense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1A545-990C-364A-8225-A61B01C34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25562"/>
            <a:ext cx="8686800" cy="5257800"/>
          </a:xfrm>
        </p:spPr>
        <p:txBody>
          <a:bodyPr>
            <a:noAutofit/>
          </a:bodyPr>
          <a:lstStyle/>
          <a:p>
            <a:r>
              <a:rPr lang="en-US" sz="2400" b="1" dirty="0"/>
              <a:t>Complexity</a:t>
            </a:r>
            <a:r>
              <a:rPr lang="en-US" sz="2400" dirty="0"/>
              <a:t> </a:t>
            </a:r>
          </a:p>
          <a:p>
            <a:pPr lvl="1" algn="just"/>
            <a:r>
              <a:rPr lang="en-US" sz="2000" dirty="0"/>
              <a:t>Stabilization time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[Altisen, Cournier,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 , Petit, </a:t>
            </a:r>
            <a:r>
              <a:rPr lang="en-US" sz="1800" i="1" dirty="0">
                <a:solidFill>
                  <a:srgbClr val="00B050"/>
                </a:solidFill>
              </a:rPr>
              <a:t>Inf. &amp; </a:t>
            </a:r>
            <a:r>
              <a:rPr lang="en-US" sz="1800" i="1" dirty="0" err="1">
                <a:solidFill>
                  <a:srgbClr val="00B050"/>
                </a:solidFill>
              </a:rPr>
              <a:t>Cmp</a:t>
            </a:r>
            <a:r>
              <a:rPr lang="en-US" sz="1800" i="1" dirty="0">
                <a:solidFill>
                  <a:srgbClr val="00B050"/>
                </a:solidFill>
              </a:rPr>
              <a:t>.</a:t>
            </a:r>
            <a:r>
              <a:rPr lang="en-US" sz="1800" dirty="0">
                <a:solidFill>
                  <a:srgbClr val="00B050"/>
                </a:solidFill>
              </a:rPr>
              <a:t> 2017]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Space </a:t>
            </a:r>
            <a:r>
              <a:rPr lang="en-US" sz="2000" i="1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[Bernard,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Potop-Butucaru, Paroux, Tixeuil, </a:t>
            </a:r>
            <a:r>
              <a:rPr lang="en-US" sz="1800" i="1" dirty="0">
                <a:solidFill>
                  <a:srgbClr val="00B050"/>
                </a:solidFill>
              </a:rPr>
              <a:t>ICDCN</a:t>
            </a:r>
            <a:r>
              <a:rPr lang="en-US" sz="1800" dirty="0">
                <a:solidFill>
                  <a:srgbClr val="00B050"/>
                </a:solidFill>
              </a:rPr>
              <a:t> 2010]</a:t>
            </a:r>
          </a:p>
          <a:p>
            <a:pPr lvl="1"/>
            <a:r>
              <a:rPr lang="en-US" sz="2000" dirty="0"/>
              <a:t>Communication efficiency </a:t>
            </a:r>
            <a:r>
              <a:rPr lang="en-US" sz="1800" dirty="0">
                <a:solidFill>
                  <a:srgbClr val="00B050"/>
                </a:solidFill>
              </a:rPr>
              <a:t>[Delporte-Gallet,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Fauconnier,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2010]</a:t>
            </a:r>
            <a:endParaRPr lang="en-US" sz="2000" dirty="0"/>
          </a:p>
          <a:p>
            <a:pPr lvl="1"/>
            <a:r>
              <a:rPr lang="en-US" sz="2000" dirty="0"/>
              <a:t>Problem-specific measures</a:t>
            </a:r>
          </a:p>
          <a:p>
            <a:pPr lvl="2"/>
            <a:r>
              <a:rPr lang="en-US" sz="1600" dirty="0"/>
              <a:t>Concurrency/waiting time </a:t>
            </a:r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2017]</a:t>
            </a:r>
            <a:endParaRPr lang="en-US" sz="1800" dirty="0"/>
          </a:p>
          <a:p>
            <a:pPr lvl="2"/>
            <a:r>
              <a:rPr lang="en-US" sz="1600" dirty="0"/>
              <a:t>Cost of wave </a:t>
            </a:r>
            <a:r>
              <a:rPr lang="en-US" sz="1800" dirty="0">
                <a:solidFill>
                  <a:srgbClr val="00B050"/>
                </a:solidFill>
              </a:rPr>
              <a:t>[Cournier,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Villain, </a:t>
            </a:r>
            <a:r>
              <a:rPr lang="en-US" sz="1800" i="1" dirty="0">
                <a:solidFill>
                  <a:srgbClr val="00B050"/>
                </a:solidFill>
              </a:rPr>
              <a:t>TAAS</a:t>
            </a:r>
            <a:r>
              <a:rPr lang="en-US" sz="1800" dirty="0">
                <a:solidFill>
                  <a:srgbClr val="00B050"/>
                </a:solidFill>
              </a:rPr>
              <a:t> 2006]</a:t>
            </a:r>
            <a:endParaRPr lang="en-US" sz="1400" dirty="0"/>
          </a:p>
          <a:p>
            <a:r>
              <a:rPr lang="en-US" sz="2400" b="1" dirty="0"/>
              <a:t>Quality of the computed solutions </a:t>
            </a:r>
          </a:p>
          <a:p>
            <a:pPr lvl="1"/>
            <a:r>
              <a:rPr lang="en-US" sz="2000" dirty="0"/>
              <a:t>Quantitative bounds </a:t>
            </a:r>
            <a:r>
              <a:rPr lang="en-US" sz="1800" dirty="0">
                <a:solidFill>
                  <a:srgbClr val="00B050"/>
                </a:solidFill>
              </a:rPr>
              <a:t>[Datta,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Heurtefeux, Larmore, </a:t>
            </a:r>
            <a:r>
              <a:rPr lang="en-US" sz="1800" dirty="0" err="1">
                <a:solidFill>
                  <a:srgbClr val="00B050"/>
                </a:solidFill>
              </a:rPr>
              <a:t>Rivierre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IJNC</a:t>
            </a:r>
            <a:r>
              <a:rPr lang="en-US" sz="1800" dirty="0">
                <a:solidFill>
                  <a:srgbClr val="00B050"/>
                </a:solidFill>
              </a:rPr>
              <a:t> 2013]</a:t>
            </a:r>
            <a:endParaRPr lang="en-US" sz="2000" dirty="0"/>
          </a:p>
          <a:p>
            <a:pPr lvl="1"/>
            <a:r>
              <a:rPr lang="en-US" sz="2000" dirty="0"/>
              <a:t>Approximation ratio </a:t>
            </a:r>
            <a:r>
              <a:rPr lang="en-US" sz="1800" dirty="0">
                <a:solidFill>
                  <a:srgbClr val="00B050"/>
                </a:solidFill>
              </a:rPr>
              <a:t>[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Kakugawa, Kamei, Tixeuil, </a:t>
            </a:r>
            <a:r>
              <a:rPr lang="en-US" sz="1800" i="1" dirty="0">
                <a:solidFill>
                  <a:srgbClr val="00B050"/>
                </a:solidFill>
              </a:rPr>
              <a:t>JCO</a:t>
            </a:r>
            <a:r>
              <a:rPr lang="en-US" sz="1800" dirty="0">
                <a:solidFill>
                  <a:srgbClr val="00B050"/>
                </a:solidFill>
              </a:rPr>
              <a:t> 2013]</a:t>
            </a:r>
            <a:endParaRPr lang="en-US" sz="1000" dirty="0"/>
          </a:p>
          <a:p>
            <a:r>
              <a:rPr lang="en-US" sz="2400" b="1" dirty="0"/>
              <a:t>Assumptions and models</a:t>
            </a:r>
            <a:r>
              <a:rPr lang="en-US" sz="2400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[Datta,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Larmore, Villain, </a:t>
            </a:r>
            <a:r>
              <a:rPr lang="en-US" sz="1800" i="1" dirty="0">
                <a:solidFill>
                  <a:srgbClr val="00B050"/>
                </a:solidFill>
              </a:rPr>
              <a:t>PPL</a:t>
            </a:r>
            <a:r>
              <a:rPr lang="en-US" sz="1800" dirty="0">
                <a:solidFill>
                  <a:srgbClr val="00B050"/>
                </a:solidFill>
              </a:rPr>
              <a:t> 2017]</a:t>
            </a:r>
            <a:endParaRPr lang="en-US" sz="1000" dirty="0"/>
          </a:p>
          <a:p>
            <a:r>
              <a:rPr lang="en-US" sz="2400" b="1" dirty="0"/>
              <a:t>Fault tolerance guarantees</a:t>
            </a:r>
          </a:p>
          <a:p>
            <a:pPr lvl="1"/>
            <a:r>
              <a:rPr lang="en-US" sz="2000" dirty="0"/>
              <a:t>Strong forms of self-stabilization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6F6D7-1741-0E4C-8B40-E96D1891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Efficiency in Self-stabilization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D27BAA-37FE-AC40-823F-E2D5F659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5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7398-4435-CC4D-801A-BF4A962B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Tolerance Guarantees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8EB7D-521F-6948-AC5E-3D6F48BA2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0964"/>
            <a:ext cx="8686800" cy="504096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Achieving </a:t>
            </a:r>
            <a:r>
              <a:rPr lang="en-US" sz="2800" dirty="0">
                <a:solidFill>
                  <a:srgbClr val="FF0000"/>
                </a:solidFill>
              </a:rPr>
              <a:t>strong forms </a:t>
            </a:r>
            <a:r>
              <a:rPr lang="en-US" sz="2800" dirty="0"/>
              <a:t>of self-stabilization</a:t>
            </a:r>
          </a:p>
          <a:p>
            <a:pPr lvl="1" algn="just"/>
            <a:r>
              <a:rPr lang="en-US" sz="2400" b="1" dirty="0"/>
              <a:t>Beyond transient faults</a:t>
            </a:r>
          </a:p>
          <a:p>
            <a:pPr lvl="2" algn="just"/>
            <a:r>
              <a:rPr lang="en-US" sz="2000" i="1" dirty="0"/>
              <a:t>FTSS</a:t>
            </a:r>
            <a:r>
              <a:rPr lang="en-US" sz="2000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[Delporte-Gallet,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Fauconnier,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2010]</a:t>
            </a:r>
          </a:p>
          <a:p>
            <a:pPr lvl="2" algn="just"/>
            <a:endParaRPr lang="en-US" sz="1800" dirty="0"/>
          </a:p>
          <a:p>
            <a:pPr lvl="1" algn="just"/>
            <a:r>
              <a:rPr lang="en-US" sz="2400" b="1" dirty="0"/>
              <a:t>Efficiently treating transient topological changes</a:t>
            </a:r>
          </a:p>
          <a:p>
            <a:pPr lvl="2" algn="just"/>
            <a:r>
              <a:rPr lang="en-US" sz="2000" dirty="0"/>
              <a:t>Gradual stabilization </a:t>
            </a:r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Durand, Petit,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2019]</a:t>
            </a:r>
            <a:endParaRPr lang="en-US" sz="1800" dirty="0"/>
          </a:p>
          <a:p>
            <a:pPr lvl="1" algn="just"/>
            <a:endParaRPr lang="en-US" sz="2400" b="1" dirty="0"/>
          </a:p>
          <a:p>
            <a:pPr lvl="1" algn="just"/>
            <a:r>
              <a:rPr lang="en-US" sz="2400" b="1" dirty="0"/>
              <a:t>Enhancing convergence in favorable cases</a:t>
            </a:r>
          </a:p>
          <a:p>
            <a:pPr lvl="2" algn="just"/>
            <a:r>
              <a:rPr lang="en-US" sz="2000" dirty="0"/>
              <a:t>Speculative self-stab. </a:t>
            </a:r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Durand, Johnen, Petit, </a:t>
            </a:r>
            <a:r>
              <a:rPr lang="en-US" sz="1800" i="1" dirty="0">
                <a:solidFill>
                  <a:srgbClr val="00B050"/>
                </a:solidFill>
              </a:rPr>
              <a:t>ICDCN</a:t>
            </a:r>
            <a:r>
              <a:rPr lang="en-US" sz="1800" dirty="0">
                <a:solidFill>
                  <a:srgbClr val="00B050"/>
                </a:solidFill>
              </a:rPr>
              <a:t> 2021]</a:t>
            </a:r>
          </a:p>
          <a:p>
            <a:pPr lvl="2" algn="just"/>
            <a:endParaRPr lang="en-US" sz="2000" dirty="0">
              <a:solidFill>
                <a:srgbClr val="00B050"/>
              </a:solidFill>
            </a:endParaRPr>
          </a:p>
          <a:p>
            <a:pPr lvl="1" algn="just"/>
            <a:r>
              <a:rPr lang="en-US" sz="2400" b="1" dirty="0"/>
              <a:t>Mitigating effects of loss of safety</a:t>
            </a:r>
          </a:p>
          <a:p>
            <a:pPr lvl="2" algn="just"/>
            <a:r>
              <a:rPr lang="en-US" sz="2000" dirty="0"/>
              <a:t>Safe convergence </a:t>
            </a:r>
            <a:r>
              <a:rPr lang="en-US" sz="1800" dirty="0">
                <a:solidFill>
                  <a:srgbClr val="00B050"/>
                </a:solidFill>
              </a:rPr>
              <a:t>[Carrier, 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Larmore, </a:t>
            </a:r>
            <a:r>
              <a:rPr lang="en-US" sz="1800" dirty="0" err="1">
                <a:solidFill>
                  <a:srgbClr val="00B050"/>
                </a:solidFill>
              </a:rPr>
              <a:t>Rivierre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2015]</a:t>
            </a:r>
          </a:p>
          <a:p>
            <a:pPr lvl="2" algn="just"/>
            <a:r>
              <a:rPr lang="en-US" sz="2000" dirty="0"/>
              <a:t>Snap-stabilization </a:t>
            </a:r>
            <a:r>
              <a:rPr lang="en-US" sz="1800" dirty="0">
                <a:solidFill>
                  <a:srgbClr val="00B050"/>
                </a:solidFill>
              </a:rPr>
              <a:t>[Delaët,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Nesterenko, Tixeuil,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2010]</a:t>
            </a:r>
            <a:endParaRPr lang="en-US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7BB897-311E-E24A-A0F5-C8D8B4D3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Efficiency in Self-stabilization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30F7C-34E7-784E-AA92-882EA62B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7187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C8C62-A9F1-B743-B20B-A54887C7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Guarantees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760D45-5C81-2D40-B2BA-158D310D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>
                <a:solidFill>
                  <a:srgbClr val="FF0000"/>
                </a:solidFill>
              </a:rPr>
              <a:t>strong forms </a:t>
            </a:r>
            <a:r>
              <a:rPr lang="en-US" dirty="0"/>
              <a:t>of self-stabilization</a:t>
            </a:r>
          </a:p>
          <a:p>
            <a:pPr lvl="1"/>
            <a:endParaRPr lang="en-US" sz="1800" dirty="0">
              <a:solidFill>
                <a:srgbClr val="00B050"/>
              </a:solidFill>
            </a:endParaRP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Durand, Petit,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2019] </a:t>
            </a:r>
            <a:r>
              <a:rPr lang="en-US" sz="1800" b="1" dirty="0"/>
              <a:t>(Anaïs Durand’s PhD thesis)</a:t>
            </a:r>
          </a:p>
          <a:p>
            <a:pPr lvl="2"/>
            <a:endParaRPr lang="en-US" dirty="0"/>
          </a:p>
          <a:p>
            <a:pPr lvl="2"/>
            <a:r>
              <a:rPr lang="en-US" b="1" dirty="0"/>
              <a:t>Gradual stabilization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Application to the </a:t>
            </a:r>
            <a:r>
              <a:rPr lang="en-US" b="1" dirty="0"/>
              <a:t>Unison</a:t>
            </a:r>
            <a:r>
              <a:rPr lang="en-US" dirty="0"/>
              <a:t> problem </a:t>
            </a:r>
          </a:p>
          <a:p>
            <a:pPr marL="914400" lvl="2" indent="0" algn="ctr">
              <a:buNone/>
            </a:pPr>
            <a:r>
              <a:rPr lang="en-US" dirty="0"/>
              <a:t>(a clock synchronization problem)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BA129-0269-304E-939D-986CA83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Efficiency in Self-stabilization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68A6A-39E1-F048-999A-954E381B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76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6FF3A-EED0-FB44-81F0-2010A34A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Gradual Stabilization</a:t>
            </a:r>
            <a:br>
              <a:rPr lang="en-US" dirty="0"/>
            </a:br>
            <a:r>
              <a:rPr lang="en-US" sz="2000" dirty="0">
                <a:solidFill>
                  <a:srgbClr val="00B050"/>
                </a:solidFill>
              </a:rPr>
              <a:t>[Altisen, </a:t>
            </a:r>
            <a:r>
              <a:rPr lang="en-US" sz="2000" u="sng" dirty="0">
                <a:solidFill>
                  <a:srgbClr val="00B050"/>
                </a:solidFill>
              </a:rPr>
              <a:t>SD</a:t>
            </a:r>
            <a:r>
              <a:rPr lang="en-US" sz="2000" dirty="0">
                <a:solidFill>
                  <a:srgbClr val="00B050"/>
                </a:solidFill>
              </a:rPr>
              <a:t>, Durand, Petit, </a:t>
            </a:r>
            <a:r>
              <a:rPr lang="en-US" sz="2000" i="1" dirty="0">
                <a:solidFill>
                  <a:srgbClr val="00B050"/>
                </a:solidFill>
              </a:rPr>
              <a:t>JPDC</a:t>
            </a:r>
            <a:r>
              <a:rPr lang="en-US" sz="2000" dirty="0">
                <a:solidFill>
                  <a:srgbClr val="00B050"/>
                </a:solidFill>
              </a:rPr>
              <a:t> 2019] </a:t>
            </a:r>
            <a:r>
              <a:rPr lang="en-US" sz="2000" b="1" dirty="0"/>
              <a:t>(Anaïs Durand’s PhD thesis)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B7100-B314-1E43-BB64-8BC5D1971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Illegitimate configurations are not equally bad</a:t>
            </a:r>
          </a:p>
          <a:p>
            <a:pPr marL="457200" lvl="1" indent="0" algn="ctr">
              <a:buNone/>
            </a:pPr>
            <a:r>
              <a:rPr lang="en-US" dirty="0"/>
              <a:t>(spirit of safe convergence </a:t>
            </a:r>
            <a:r>
              <a:rPr lang="en-US" sz="1800" dirty="0">
                <a:solidFill>
                  <a:srgbClr val="0070C0"/>
                </a:solidFill>
              </a:rPr>
              <a:t>[Kakugawa, Masuzawa, </a:t>
            </a:r>
            <a:r>
              <a:rPr lang="en-US" sz="1800" i="1" dirty="0">
                <a:solidFill>
                  <a:srgbClr val="0070C0"/>
                </a:solidFill>
              </a:rPr>
              <a:t>IPDPS</a:t>
            </a:r>
            <a:r>
              <a:rPr lang="en-US" sz="1800" dirty="0">
                <a:solidFill>
                  <a:srgbClr val="0070C0"/>
                </a:solidFill>
              </a:rPr>
              <a:t> 2016]</a:t>
            </a:r>
            <a:r>
              <a:rPr lang="en-US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69289-D0D0-224C-8528-65394CD4758E}"/>
              </a:ext>
            </a:extLst>
          </p:cNvPr>
          <p:cNvSpPr/>
          <p:nvPr/>
        </p:nvSpPr>
        <p:spPr>
          <a:xfrm>
            <a:off x="407899" y="2994806"/>
            <a:ext cx="7971383" cy="14632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D721A-D116-1E4A-A812-1983D99449F0}"/>
              </a:ext>
            </a:extLst>
          </p:cNvPr>
          <p:cNvSpPr/>
          <p:nvPr/>
        </p:nvSpPr>
        <p:spPr>
          <a:xfrm>
            <a:off x="408529" y="4458007"/>
            <a:ext cx="7971383" cy="1669094"/>
          </a:xfrm>
          <a:prstGeom prst="rect">
            <a:avLst/>
          </a:prstGeom>
          <a:solidFill>
            <a:srgbClr val="00F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AC7867-6687-434A-BFD7-DF8D14036958}"/>
              </a:ext>
            </a:extLst>
          </p:cNvPr>
          <p:cNvSpPr txBox="1"/>
          <p:nvPr/>
        </p:nvSpPr>
        <p:spPr>
          <a:xfrm rot="16200000">
            <a:off x="-552055" y="4273341"/>
            <a:ext cx="15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475E8F-615F-C242-9FF6-ACD10625541D}"/>
              </a:ext>
            </a:extLst>
          </p:cNvPr>
          <p:cNvSpPr txBox="1"/>
          <p:nvPr/>
        </p:nvSpPr>
        <p:spPr>
          <a:xfrm>
            <a:off x="7730375" y="6147868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13089A1-9120-2042-A6DC-5B639896A2B5}"/>
              </a:ext>
            </a:extLst>
          </p:cNvPr>
          <p:cNvCxnSpPr>
            <a:cxnSpLocks/>
          </p:cNvCxnSpPr>
          <p:nvPr/>
        </p:nvCxnSpPr>
        <p:spPr>
          <a:xfrm>
            <a:off x="408529" y="6144693"/>
            <a:ext cx="797138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D963DC5-0AFE-4C42-AD80-7C80AD1B2257}"/>
              </a:ext>
            </a:extLst>
          </p:cNvPr>
          <p:cNvSpPr/>
          <p:nvPr/>
        </p:nvSpPr>
        <p:spPr>
          <a:xfrm>
            <a:off x="408534" y="4035578"/>
            <a:ext cx="7971383" cy="53488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AE1D93-EB2A-EA41-8F9F-F98D3E9AEF1E}"/>
              </a:ext>
            </a:extLst>
          </p:cNvPr>
          <p:cNvSpPr/>
          <p:nvPr/>
        </p:nvSpPr>
        <p:spPr>
          <a:xfrm>
            <a:off x="408486" y="3504042"/>
            <a:ext cx="7971383" cy="53488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CF96BB-BBA5-144F-A17A-FEE64AD2E85A}"/>
              </a:ext>
            </a:extLst>
          </p:cNvPr>
          <p:cNvSpPr txBox="1"/>
          <p:nvPr/>
        </p:nvSpPr>
        <p:spPr>
          <a:xfrm>
            <a:off x="3884644" y="3080297"/>
            <a:ext cx="117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Really bad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8AB9DA-BC02-FF4E-B052-387EF60587A1}"/>
              </a:ext>
            </a:extLst>
          </p:cNvPr>
          <p:cNvSpPr txBox="1"/>
          <p:nvPr/>
        </p:nvSpPr>
        <p:spPr>
          <a:xfrm>
            <a:off x="1537604" y="5318426"/>
            <a:ext cx="5857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Good (legitimate): </a:t>
            </a:r>
            <a:r>
              <a:rPr lang="en-US" dirty="0"/>
              <a:t>the intended specification is guaranteed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1DE4C1-1BD2-884B-B328-5E2E886043FB}"/>
              </a:ext>
            </a:extLst>
          </p:cNvPr>
          <p:cNvSpPr/>
          <p:nvPr/>
        </p:nvSpPr>
        <p:spPr>
          <a:xfrm>
            <a:off x="408529" y="4554294"/>
            <a:ext cx="7971383" cy="5348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9645C1-2818-8A40-884A-985D48598519}"/>
              </a:ext>
            </a:extLst>
          </p:cNvPr>
          <p:cNvCxnSpPr>
            <a:cxnSpLocks/>
          </p:cNvCxnSpPr>
          <p:nvPr/>
        </p:nvCxnSpPr>
        <p:spPr>
          <a:xfrm flipH="1" flipV="1">
            <a:off x="408529" y="2980997"/>
            <a:ext cx="4834" cy="3179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58D970F2-EC6F-ED4F-A123-FCDBEA2C1BA9}"/>
              </a:ext>
            </a:extLst>
          </p:cNvPr>
          <p:cNvSpPr txBox="1"/>
          <p:nvPr/>
        </p:nvSpPr>
        <p:spPr>
          <a:xfrm>
            <a:off x="1805775" y="4079436"/>
            <a:ext cx="575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 so bad: </a:t>
            </a:r>
            <a:r>
              <a:rPr lang="en-US" dirty="0"/>
              <a:t>a minimum quality of service can be ensured</a:t>
            </a:r>
            <a:endParaRPr lang="en-US" baseline="-250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BA70EF-BB4C-5B4D-A483-2C35AD44661A}"/>
              </a:ext>
            </a:extLst>
          </p:cNvPr>
          <p:cNvSpPr txBox="1"/>
          <p:nvPr/>
        </p:nvSpPr>
        <p:spPr>
          <a:xfrm>
            <a:off x="1741911" y="4650273"/>
            <a:ext cx="570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Almost good: </a:t>
            </a:r>
            <a:r>
              <a:rPr lang="en-US" dirty="0"/>
              <a:t>an even better specification can be ensured</a:t>
            </a:r>
            <a:endParaRPr lang="en-US" baseline="-25000" dirty="0"/>
          </a:p>
          <a:p>
            <a:r>
              <a:rPr lang="en-US" dirty="0"/>
              <a:t>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1A74451-D72F-CF45-AA96-695375EFCE15}"/>
              </a:ext>
            </a:extLst>
          </p:cNvPr>
          <p:cNvSpPr txBox="1"/>
          <p:nvPr/>
        </p:nvSpPr>
        <p:spPr>
          <a:xfrm>
            <a:off x="2248845" y="3601245"/>
            <a:ext cx="463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Bad: </a:t>
            </a:r>
            <a:r>
              <a:rPr lang="en-US" dirty="0"/>
              <a:t>can be quickly left to better configurations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F3517A-E04C-AC4E-9519-17B5399E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Efficiency in Self-stabilization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AD6454-B865-D94C-BA50-2CF8710E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8769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6FF3A-EED0-FB44-81F0-2010A34A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Gradual Stabilization</a:t>
            </a:r>
            <a:br>
              <a:rPr lang="en-US" dirty="0"/>
            </a:br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Durand, Petit,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2019] </a:t>
            </a:r>
            <a:r>
              <a:rPr lang="en-US" sz="1800" b="1" dirty="0"/>
              <a:t>(Anaïs Durand’s PhD thesis)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B7100-B314-1E43-BB64-8BC5D1971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Gradual Stabilization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Self-stabilization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B7100-B314-1E43-BB64-8BC5D1971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BC69289-D0D0-224C-8528-65394CD4758E}"/>
              </a:ext>
            </a:extLst>
          </p:cNvPr>
          <p:cNvSpPr/>
          <p:nvPr/>
        </p:nvSpPr>
        <p:spPr>
          <a:xfrm>
            <a:off x="411484" y="2996981"/>
            <a:ext cx="4404913" cy="146102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D721A-D116-1E4A-A812-1983D99449F0}"/>
              </a:ext>
            </a:extLst>
          </p:cNvPr>
          <p:cNvSpPr/>
          <p:nvPr/>
        </p:nvSpPr>
        <p:spPr>
          <a:xfrm>
            <a:off x="403613" y="4460487"/>
            <a:ext cx="4411765" cy="1666613"/>
          </a:xfrm>
          <a:prstGeom prst="rect">
            <a:avLst/>
          </a:prstGeom>
          <a:solidFill>
            <a:srgbClr val="00F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AC7867-6687-434A-BFD7-DF8D14036958}"/>
              </a:ext>
            </a:extLst>
          </p:cNvPr>
          <p:cNvSpPr txBox="1"/>
          <p:nvPr/>
        </p:nvSpPr>
        <p:spPr>
          <a:xfrm rot="16200000">
            <a:off x="-552055" y="4273341"/>
            <a:ext cx="15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13089A1-9120-2042-A6DC-5B639896A2B5}"/>
              </a:ext>
            </a:extLst>
          </p:cNvPr>
          <p:cNvCxnSpPr>
            <a:cxnSpLocks/>
          </p:cNvCxnSpPr>
          <p:nvPr/>
        </p:nvCxnSpPr>
        <p:spPr>
          <a:xfrm>
            <a:off x="408529" y="6144693"/>
            <a:ext cx="441176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D963DC5-0AFE-4C42-AD80-7C80AD1B2257}"/>
              </a:ext>
            </a:extLst>
          </p:cNvPr>
          <p:cNvSpPr/>
          <p:nvPr/>
        </p:nvSpPr>
        <p:spPr>
          <a:xfrm>
            <a:off x="405269" y="4036373"/>
            <a:ext cx="4411765" cy="5340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AE1D93-EB2A-EA41-8F9F-F98D3E9AEF1E}"/>
              </a:ext>
            </a:extLst>
          </p:cNvPr>
          <p:cNvSpPr/>
          <p:nvPr/>
        </p:nvSpPr>
        <p:spPr>
          <a:xfrm>
            <a:off x="405311" y="3504837"/>
            <a:ext cx="4411765" cy="534088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1DE4C1-1BD2-884B-B328-5E2E886043FB}"/>
              </a:ext>
            </a:extLst>
          </p:cNvPr>
          <p:cNvSpPr/>
          <p:nvPr/>
        </p:nvSpPr>
        <p:spPr>
          <a:xfrm>
            <a:off x="403613" y="4555089"/>
            <a:ext cx="4411765" cy="53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9645C1-2818-8A40-884A-985D48598519}"/>
              </a:ext>
            </a:extLst>
          </p:cNvPr>
          <p:cNvCxnSpPr>
            <a:cxnSpLocks/>
          </p:cNvCxnSpPr>
          <p:nvPr/>
        </p:nvCxnSpPr>
        <p:spPr>
          <a:xfrm flipH="1" flipV="1">
            <a:off x="408529" y="2980997"/>
            <a:ext cx="4834" cy="3179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C16312C-C175-3F4A-8B83-11EBBCA465EC}"/>
              </a:ext>
            </a:extLst>
          </p:cNvPr>
          <p:cNvSpPr/>
          <p:nvPr/>
        </p:nvSpPr>
        <p:spPr>
          <a:xfrm>
            <a:off x="1627343" y="2994216"/>
            <a:ext cx="649537" cy="31440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F71875-8981-3045-8067-E6EDB957CBFC}"/>
              </a:ext>
            </a:extLst>
          </p:cNvPr>
          <p:cNvSpPr txBox="1"/>
          <p:nvPr/>
        </p:nvSpPr>
        <p:spPr>
          <a:xfrm>
            <a:off x="1069097" y="2602846"/>
            <a:ext cx="17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Transient faults</a:t>
            </a:r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C300044F-3EE6-2246-B0BE-8706E910ED59}"/>
              </a:ext>
            </a:extLst>
          </p:cNvPr>
          <p:cNvSpPr/>
          <p:nvPr/>
        </p:nvSpPr>
        <p:spPr>
          <a:xfrm>
            <a:off x="423746" y="5292083"/>
            <a:ext cx="1204332" cy="206358"/>
          </a:xfrm>
          <a:custGeom>
            <a:avLst/>
            <a:gdLst>
              <a:gd name="connsiteX0" fmla="*/ 0 w 1204332"/>
              <a:gd name="connsiteY0" fmla="*/ 82805 h 206358"/>
              <a:gd name="connsiteX1" fmla="*/ 345688 w 1204332"/>
              <a:gd name="connsiteY1" fmla="*/ 4746 h 206358"/>
              <a:gd name="connsiteX2" fmla="*/ 579864 w 1204332"/>
              <a:gd name="connsiteY2" fmla="*/ 205468 h 206358"/>
              <a:gd name="connsiteX3" fmla="*/ 802888 w 1204332"/>
              <a:gd name="connsiteY3" fmla="*/ 82805 h 206358"/>
              <a:gd name="connsiteX4" fmla="*/ 1070517 w 1204332"/>
              <a:gd name="connsiteY4" fmla="*/ 194317 h 206358"/>
              <a:gd name="connsiteX5" fmla="*/ 1204332 w 1204332"/>
              <a:gd name="connsiteY5" fmla="*/ 105107 h 20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332" h="206358">
                <a:moveTo>
                  <a:pt x="0" y="82805"/>
                </a:moveTo>
                <a:cubicBezTo>
                  <a:pt x="124522" y="33553"/>
                  <a:pt x="249044" y="-15698"/>
                  <a:pt x="345688" y="4746"/>
                </a:cubicBezTo>
                <a:cubicBezTo>
                  <a:pt x="442332" y="25190"/>
                  <a:pt x="503664" y="192458"/>
                  <a:pt x="579864" y="205468"/>
                </a:cubicBezTo>
                <a:cubicBezTo>
                  <a:pt x="656064" y="218478"/>
                  <a:pt x="721113" y="84663"/>
                  <a:pt x="802888" y="82805"/>
                </a:cubicBezTo>
                <a:cubicBezTo>
                  <a:pt x="884663" y="80947"/>
                  <a:pt x="1003610" y="190600"/>
                  <a:pt x="1070517" y="194317"/>
                </a:cubicBezTo>
                <a:cubicBezTo>
                  <a:pt x="1137424" y="198034"/>
                  <a:pt x="1170878" y="151570"/>
                  <a:pt x="1204332" y="10510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A6CB757C-5BFB-0D41-AB29-4FCCC93C222C}"/>
              </a:ext>
            </a:extLst>
          </p:cNvPr>
          <p:cNvSpPr/>
          <p:nvPr/>
        </p:nvSpPr>
        <p:spPr>
          <a:xfrm>
            <a:off x="2207941" y="3111190"/>
            <a:ext cx="2598235" cy="2475571"/>
          </a:xfrm>
          <a:custGeom>
            <a:avLst/>
            <a:gdLst>
              <a:gd name="connsiteX0" fmla="*/ 0 w 2598235"/>
              <a:gd name="connsiteY0" fmla="*/ 0 h 2475571"/>
              <a:gd name="connsiteX1" fmla="*/ 423747 w 2598235"/>
              <a:gd name="connsiteY1" fmla="*/ 234176 h 2475571"/>
              <a:gd name="connsiteX2" fmla="*/ 970157 w 2598235"/>
              <a:gd name="connsiteY2" fmla="*/ 825190 h 2475571"/>
              <a:gd name="connsiteX3" fmla="*/ 1405054 w 2598235"/>
              <a:gd name="connsiteY3" fmla="*/ 1349298 h 2475571"/>
              <a:gd name="connsiteX4" fmla="*/ 1817649 w 2598235"/>
              <a:gd name="connsiteY4" fmla="*/ 1906859 h 2475571"/>
              <a:gd name="connsiteX5" fmla="*/ 2152186 w 2598235"/>
              <a:gd name="connsiteY5" fmla="*/ 2453269 h 2475571"/>
              <a:gd name="connsiteX6" fmla="*/ 2375210 w 2598235"/>
              <a:gd name="connsiteY6" fmla="*/ 2286000 h 2475571"/>
              <a:gd name="connsiteX7" fmla="*/ 2598235 w 2598235"/>
              <a:gd name="connsiteY7" fmla="*/ 2475571 h 247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8235" h="2475571">
                <a:moveTo>
                  <a:pt x="0" y="0"/>
                </a:moveTo>
                <a:cubicBezTo>
                  <a:pt x="131027" y="48322"/>
                  <a:pt x="262054" y="96644"/>
                  <a:pt x="423747" y="234176"/>
                </a:cubicBezTo>
                <a:cubicBezTo>
                  <a:pt x="585440" y="371708"/>
                  <a:pt x="806606" y="639337"/>
                  <a:pt x="970157" y="825190"/>
                </a:cubicBezTo>
                <a:cubicBezTo>
                  <a:pt x="1133708" y="1011043"/>
                  <a:pt x="1263805" y="1169020"/>
                  <a:pt x="1405054" y="1349298"/>
                </a:cubicBezTo>
                <a:cubicBezTo>
                  <a:pt x="1546303" y="1529576"/>
                  <a:pt x="1693127" y="1722864"/>
                  <a:pt x="1817649" y="1906859"/>
                </a:cubicBezTo>
                <a:cubicBezTo>
                  <a:pt x="1942171" y="2090854"/>
                  <a:pt x="2059259" y="2390079"/>
                  <a:pt x="2152186" y="2453269"/>
                </a:cubicBezTo>
                <a:cubicBezTo>
                  <a:pt x="2245113" y="2516459"/>
                  <a:pt x="2300868" y="2282283"/>
                  <a:pt x="2375210" y="2286000"/>
                </a:cubicBezTo>
                <a:cubicBezTo>
                  <a:pt x="2449552" y="2289717"/>
                  <a:pt x="2523893" y="2382644"/>
                  <a:pt x="2598235" y="247557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53902E-C17E-0044-98AF-E845F4E3F957}"/>
              </a:ext>
            </a:extLst>
          </p:cNvPr>
          <p:cNvSpPr txBox="1"/>
          <p:nvPr/>
        </p:nvSpPr>
        <p:spPr>
          <a:xfrm>
            <a:off x="4284654" y="6147868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CC43D5-AAE4-2E41-B782-0795B02F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Efficiency in Self-stabilization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BF9929-31DF-044D-8BA0-00481150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8089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6FF3A-EED0-FB44-81F0-2010A34A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Gradual Stabilization</a:t>
            </a:r>
            <a:br>
              <a:rPr lang="en-US" dirty="0"/>
            </a:br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Durand, Petit,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2019] </a:t>
            </a:r>
            <a:r>
              <a:rPr lang="en-US" sz="1800" b="1" dirty="0"/>
              <a:t>(Anaïs Durand’s PhD thesis)</a:t>
            </a:r>
            <a:endParaRPr lang="en-US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B7100-B314-1E43-BB64-8BC5D1971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properties after topological changes</a:t>
            </a:r>
          </a:p>
          <a:p>
            <a:pPr lvl="1"/>
            <a:r>
              <a:rPr lang="en-US" sz="2400" dirty="0"/>
              <a:t>(spirit of superstabilization </a:t>
            </a:r>
            <a:r>
              <a:rPr lang="en-US" sz="1800" dirty="0">
                <a:solidFill>
                  <a:srgbClr val="0070C0"/>
                </a:solidFill>
              </a:rPr>
              <a:t>[Dolev, Herman, </a:t>
            </a:r>
            <a:r>
              <a:rPr lang="en-US" sz="1800" i="1" dirty="0">
                <a:solidFill>
                  <a:srgbClr val="0070C0"/>
                </a:solidFill>
              </a:rPr>
              <a:t>CJTCS</a:t>
            </a:r>
            <a:r>
              <a:rPr lang="en-US" sz="1800" dirty="0">
                <a:solidFill>
                  <a:srgbClr val="0070C0"/>
                </a:solidFill>
              </a:rPr>
              <a:t> 1995]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69289-D0D0-224C-8528-65394CD4758E}"/>
              </a:ext>
            </a:extLst>
          </p:cNvPr>
          <p:cNvSpPr/>
          <p:nvPr/>
        </p:nvSpPr>
        <p:spPr>
          <a:xfrm>
            <a:off x="408529" y="2994806"/>
            <a:ext cx="7971383" cy="14632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D721A-D116-1E4A-A812-1983D99449F0}"/>
              </a:ext>
            </a:extLst>
          </p:cNvPr>
          <p:cNvSpPr/>
          <p:nvPr/>
        </p:nvSpPr>
        <p:spPr>
          <a:xfrm>
            <a:off x="408529" y="4458007"/>
            <a:ext cx="7971383" cy="1669094"/>
          </a:xfrm>
          <a:prstGeom prst="rect">
            <a:avLst/>
          </a:prstGeom>
          <a:solidFill>
            <a:srgbClr val="00F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AC7867-6687-434A-BFD7-DF8D14036958}"/>
              </a:ext>
            </a:extLst>
          </p:cNvPr>
          <p:cNvSpPr txBox="1"/>
          <p:nvPr/>
        </p:nvSpPr>
        <p:spPr>
          <a:xfrm rot="16200000">
            <a:off x="-552055" y="4273341"/>
            <a:ext cx="15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475E8F-615F-C242-9FF6-ACD10625541D}"/>
              </a:ext>
            </a:extLst>
          </p:cNvPr>
          <p:cNvSpPr txBox="1"/>
          <p:nvPr/>
        </p:nvSpPr>
        <p:spPr>
          <a:xfrm>
            <a:off x="7730375" y="6147868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963DC5-0AFE-4C42-AD80-7C80AD1B2257}"/>
              </a:ext>
            </a:extLst>
          </p:cNvPr>
          <p:cNvSpPr/>
          <p:nvPr/>
        </p:nvSpPr>
        <p:spPr>
          <a:xfrm>
            <a:off x="409412" y="4035578"/>
            <a:ext cx="7971383" cy="53488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AE1D93-EB2A-EA41-8F9F-F98D3E9AEF1E}"/>
              </a:ext>
            </a:extLst>
          </p:cNvPr>
          <p:cNvSpPr/>
          <p:nvPr/>
        </p:nvSpPr>
        <p:spPr>
          <a:xfrm>
            <a:off x="408970" y="3504042"/>
            <a:ext cx="7971383" cy="53488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1DE4C1-1BD2-884B-B328-5E2E886043FB}"/>
              </a:ext>
            </a:extLst>
          </p:cNvPr>
          <p:cNvSpPr/>
          <p:nvPr/>
        </p:nvSpPr>
        <p:spPr>
          <a:xfrm>
            <a:off x="408529" y="4554294"/>
            <a:ext cx="7971383" cy="5348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89645C1-2818-8A40-884A-985D48598519}"/>
              </a:ext>
            </a:extLst>
          </p:cNvPr>
          <p:cNvCxnSpPr>
            <a:cxnSpLocks/>
          </p:cNvCxnSpPr>
          <p:nvPr/>
        </p:nvCxnSpPr>
        <p:spPr>
          <a:xfrm flipH="1" flipV="1">
            <a:off x="408529" y="2980997"/>
            <a:ext cx="4834" cy="3179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1F71875-8981-3045-8067-E6EDB957CBFC}"/>
              </a:ext>
            </a:extLst>
          </p:cNvPr>
          <p:cNvSpPr txBox="1"/>
          <p:nvPr/>
        </p:nvSpPr>
        <p:spPr>
          <a:xfrm>
            <a:off x="1069097" y="2602846"/>
            <a:ext cx="17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Transient faults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120C570-E17E-694F-BCD6-ABB46E4F374D}"/>
              </a:ext>
            </a:extLst>
          </p:cNvPr>
          <p:cNvSpPr txBox="1"/>
          <p:nvPr/>
        </p:nvSpPr>
        <p:spPr>
          <a:xfrm>
            <a:off x="3440389" y="2609755"/>
            <a:ext cx="316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𝜏 topological changes of type 𝜚 </a:t>
            </a: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577D47F8-DE5E-A541-BC1A-FEF96295B623}"/>
              </a:ext>
            </a:extLst>
          </p:cNvPr>
          <p:cNvSpPr/>
          <p:nvPr/>
        </p:nvSpPr>
        <p:spPr>
          <a:xfrm>
            <a:off x="5185317" y="3603386"/>
            <a:ext cx="3178098" cy="1975454"/>
          </a:xfrm>
          <a:custGeom>
            <a:avLst/>
            <a:gdLst>
              <a:gd name="connsiteX0" fmla="*/ 0 w 3178098"/>
              <a:gd name="connsiteY0" fmla="*/ 43063 h 1975454"/>
              <a:gd name="connsiteX1" fmla="*/ 200722 w 3178098"/>
              <a:gd name="connsiteY1" fmla="*/ 54214 h 1975454"/>
              <a:gd name="connsiteX2" fmla="*/ 334537 w 3178098"/>
              <a:gd name="connsiteY2" fmla="*/ 578321 h 1975454"/>
              <a:gd name="connsiteX3" fmla="*/ 769434 w 3178098"/>
              <a:gd name="connsiteY3" fmla="*/ 812497 h 1975454"/>
              <a:gd name="connsiteX4" fmla="*/ 970156 w 3178098"/>
              <a:gd name="connsiteY4" fmla="*/ 1225092 h 1975454"/>
              <a:gd name="connsiteX5" fmla="*/ 1639229 w 3178098"/>
              <a:gd name="connsiteY5" fmla="*/ 1370058 h 1975454"/>
              <a:gd name="connsiteX6" fmla="*/ 1973766 w 3178098"/>
              <a:gd name="connsiteY6" fmla="*/ 1860712 h 1975454"/>
              <a:gd name="connsiteX7" fmla="*/ 2241395 w 3178098"/>
              <a:gd name="connsiteY7" fmla="*/ 1972224 h 1975454"/>
              <a:gd name="connsiteX8" fmla="*/ 2442117 w 3178098"/>
              <a:gd name="connsiteY8" fmla="*/ 1782653 h 1975454"/>
              <a:gd name="connsiteX9" fmla="*/ 2754351 w 3178098"/>
              <a:gd name="connsiteY9" fmla="*/ 1927619 h 1975454"/>
              <a:gd name="connsiteX10" fmla="*/ 3178098 w 3178098"/>
              <a:gd name="connsiteY10" fmla="*/ 1760351 h 197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8098" h="1975454">
                <a:moveTo>
                  <a:pt x="0" y="43063"/>
                </a:moveTo>
                <a:cubicBezTo>
                  <a:pt x="72483" y="4033"/>
                  <a:pt x="144966" y="-34996"/>
                  <a:pt x="200722" y="54214"/>
                </a:cubicBezTo>
                <a:cubicBezTo>
                  <a:pt x="256478" y="143424"/>
                  <a:pt x="239752" y="451941"/>
                  <a:pt x="334537" y="578321"/>
                </a:cubicBezTo>
                <a:cubicBezTo>
                  <a:pt x="429322" y="704701"/>
                  <a:pt x="663498" y="704702"/>
                  <a:pt x="769434" y="812497"/>
                </a:cubicBezTo>
                <a:cubicBezTo>
                  <a:pt x="875370" y="920292"/>
                  <a:pt x="825190" y="1132165"/>
                  <a:pt x="970156" y="1225092"/>
                </a:cubicBezTo>
                <a:cubicBezTo>
                  <a:pt x="1115122" y="1318019"/>
                  <a:pt x="1471961" y="1264121"/>
                  <a:pt x="1639229" y="1370058"/>
                </a:cubicBezTo>
                <a:cubicBezTo>
                  <a:pt x="1806497" y="1475995"/>
                  <a:pt x="1873405" y="1760351"/>
                  <a:pt x="1973766" y="1860712"/>
                </a:cubicBezTo>
                <a:cubicBezTo>
                  <a:pt x="2074127" y="1961073"/>
                  <a:pt x="2163337" y="1985234"/>
                  <a:pt x="2241395" y="1972224"/>
                </a:cubicBezTo>
                <a:cubicBezTo>
                  <a:pt x="2319454" y="1959214"/>
                  <a:pt x="2356624" y="1790087"/>
                  <a:pt x="2442117" y="1782653"/>
                </a:cubicBezTo>
                <a:cubicBezTo>
                  <a:pt x="2527610" y="1775219"/>
                  <a:pt x="2631688" y="1931336"/>
                  <a:pt x="2754351" y="1927619"/>
                </a:cubicBezTo>
                <a:cubicBezTo>
                  <a:pt x="2877014" y="1923902"/>
                  <a:pt x="3027556" y="1842126"/>
                  <a:pt x="3178098" y="176035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907D771D-B3B1-9A40-A800-E9FA14FEEF2C}"/>
              </a:ext>
            </a:extLst>
          </p:cNvPr>
          <p:cNvSpPr/>
          <p:nvPr/>
        </p:nvSpPr>
        <p:spPr>
          <a:xfrm>
            <a:off x="423746" y="5292083"/>
            <a:ext cx="1204332" cy="206358"/>
          </a:xfrm>
          <a:custGeom>
            <a:avLst/>
            <a:gdLst>
              <a:gd name="connsiteX0" fmla="*/ 0 w 1204332"/>
              <a:gd name="connsiteY0" fmla="*/ 82805 h 206358"/>
              <a:gd name="connsiteX1" fmla="*/ 345688 w 1204332"/>
              <a:gd name="connsiteY1" fmla="*/ 4746 h 206358"/>
              <a:gd name="connsiteX2" fmla="*/ 579864 w 1204332"/>
              <a:gd name="connsiteY2" fmla="*/ 205468 h 206358"/>
              <a:gd name="connsiteX3" fmla="*/ 802888 w 1204332"/>
              <a:gd name="connsiteY3" fmla="*/ 82805 h 206358"/>
              <a:gd name="connsiteX4" fmla="*/ 1070517 w 1204332"/>
              <a:gd name="connsiteY4" fmla="*/ 194317 h 206358"/>
              <a:gd name="connsiteX5" fmla="*/ 1204332 w 1204332"/>
              <a:gd name="connsiteY5" fmla="*/ 105107 h 20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332" h="206358">
                <a:moveTo>
                  <a:pt x="0" y="82805"/>
                </a:moveTo>
                <a:cubicBezTo>
                  <a:pt x="124522" y="33553"/>
                  <a:pt x="249044" y="-15698"/>
                  <a:pt x="345688" y="4746"/>
                </a:cubicBezTo>
                <a:cubicBezTo>
                  <a:pt x="442332" y="25190"/>
                  <a:pt x="503664" y="192458"/>
                  <a:pt x="579864" y="205468"/>
                </a:cubicBezTo>
                <a:cubicBezTo>
                  <a:pt x="656064" y="218478"/>
                  <a:pt x="721113" y="84663"/>
                  <a:pt x="802888" y="82805"/>
                </a:cubicBezTo>
                <a:cubicBezTo>
                  <a:pt x="884663" y="80947"/>
                  <a:pt x="1003610" y="190600"/>
                  <a:pt x="1070517" y="194317"/>
                </a:cubicBezTo>
                <a:cubicBezTo>
                  <a:pt x="1137424" y="198034"/>
                  <a:pt x="1170878" y="151570"/>
                  <a:pt x="1204332" y="10510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3A6045A-ABB5-9746-A2C0-B543903A4FAE}"/>
              </a:ext>
            </a:extLst>
          </p:cNvPr>
          <p:cNvSpPr/>
          <p:nvPr/>
        </p:nvSpPr>
        <p:spPr>
          <a:xfrm>
            <a:off x="2207941" y="3111190"/>
            <a:ext cx="2598235" cy="2475571"/>
          </a:xfrm>
          <a:custGeom>
            <a:avLst/>
            <a:gdLst>
              <a:gd name="connsiteX0" fmla="*/ 0 w 2598235"/>
              <a:gd name="connsiteY0" fmla="*/ 0 h 2475571"/>
              <a:gd name="connsiteX1" fmla="*/ 423747 w 2598235"/>
              <a:gd name="connsiteY1" fmla="*/ 234176 h 2475571"/>
              <a:gd name="connsiteX2" fmla="*/ 970157 w 2598235"/>
              <a:gd name="connsiteY2" fmla="*/ 825190 h 2475571"/>
              <a:gd name="connsiteX3" fmla="*/ 1405054 w 2598235"/>
              <a:gd name="connsiteY3" fmla="*/ 1349298 h 2475571"/>
              <a:gd name="connsiteX4" fmla="*/ 1817649 w 2598235"/>
              <a:gd name="connsiteY4" fmla="*/ 1906859 h 2475571"/>
              <a:gd name="connsiteX5" fmla="*/ 2152186 w 2598235"/>
              <a:gd name="connsiteY5" fmla="*/ 2453269 h 2475571"/>
              <a:gd name="connsiteX6" fmla="*/ 2375210 w 2598235"/>
              <a:gd name="connsiteY6" fmla="*/ 2286000 h 2475571"/>
              <a:gd name="connsiteX7" fmla="*/ 2598235 w 2598235"/>
              <a:gd name="connsiteY7" fmla="*/ 2475571 h 247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8235" h="2475571">
                <a:moveTo>
                  <a:pt x="0" y="0"/>
                </a:moveTo>
                <a:cubicBezTo>
                  <a:pt x="131027" y="48322"/>
                  <a:pt x="262054" y="96644"/>
                  <a:pt x="423747" y="234176"/>
                </a:cubicBezTo>
                <a:cubicBezTo>
                  <a:pt x="585440" y="371708"/>
                  <a:pt x="806606" y="639337"/>
                  <a:pt x="970157" y="825190"/>
                </a:cubicBezTo>
                <a:cubicBezTo>
                  <a:pt x="1133708" y="1011043"/>
                  <a:pt x="1263805" y="1169020"/>
                  <a:pt x="1405054" y="1349298"/>
                </a:cubicBezTo>
                <a:cubicBezTo>
                  <a:pt x="1546303" y="1529576"/>
                  <a:pt x="1693127" y="1722864"/>
                  <a:pt x="1817649" y="1906859"/>
                </a:cubicBezTo>
                <a:cubicBezTo>
                  <a:pt x="1942171" y="2090854"/>
                  <a:pt x="2059259" y="2390079"/>
                  <a:pt x="2152186" y="2453269"/>
                </a:cubicBezTo>
                <a:cubicBezTo>
                  <a:pt x="2245113" y="2516459"/>
                  <a:pt x="2300868" y="2282283"/>
                  <a:pt x="2375210" y="2286000"/>
                </a:cubicBezTo>
                <a:cubicBezTo>
                  <a:pt x="2449552" y="2289717"/>
                  <a:pt x="2523893" y="2382644"/>
                  <a:pt x="2598235" y="2475571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16312C-C175-3F4A-8B83-11EBBCA465EC}"/>
              </a:ext>
            </a:extLst>
          </p:cNvPr>
          <p:cNvSpPr/>
          <p:nvPr/>
        </p:nvSpPr>
        <p:spPr>
          <a:xfrm>
            <a:off x="1627343" y="2994216"/>
            <a:ext cx="649537" cy="31440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37C348-85B4-AE43-82D4-885E0C57932E}"/>
              </a:ext>
            </a:extLst>
          </p:cNvPr>
          <p:cNvSpPr/>
          <p:nvPr/>
        </p:nvSpPr>
        <p:spPr>
          <a:xfrm>
            <a:off x="4802119" y="3002900"/>
            <a:ext cx="444885" cy="314403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13089A1-9120-2042-A6DC-5B639896A2B5}"/>
              </a:ext>
            </a:extLst>
          </p:cNvPr>
          <p:cNvCxnSpPr>
            <a:cxnSpLocks/>
          </p:cNvCxnSpPr>
          <p:nvPr/>
        </p:nvCxnSpPr>
        <p:spPr>
          <a:xfrm>
            <a:off x="408529" y="6144693"/>
            <a:ext cx="797138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A80310B-AAEE-EF44-BA2C-845D43528DC1}"/>
              </a:ext>
            </a:extLst>
          </p:cNvPr>
          <p:cNvCxnSpPr/>
          <p:nvPr/>
        </p:nvCxnSpPr>
        <p:spPr>
          <a:xfrm>
            <a:off x="5247004" y="4035578"/>
            <a:ext cx="2170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E989ED1-9B18-654C-81AF-36100EA4955C}"/>
              </a:ext>
            </a:extLst>
          </p:cNvPr>
          <p:cNvCxnSpPr/>
          <p:nvPr/>
        </p:nvCxnSpPr>
        <p:spPr>
          <a:xfrm>
            <a:off x="5247004" y="4554294"/>
            <a:ext cx="78580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FB5C974-C1C5-724D-91A7-9410ACE40070}"/>
              </a:ext>
            </a:extLst>
          </p:cNvPr>
          <p:cNvCxnSpPr/>
          <p:nvPr/>
        </p:nvCxnSpPr>
        <p:spPr>
          <a:xfrm>
            <a:off x="5247004" y="5089177"/>
            <a:ext cx="16890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C48D4352-D4B5-BD46-B916-43305C8EF229}"/>
              </a:ext>
            </a:extLst>
          </p:cNvPr>
          <p:cNvSpPr txBox="1"/>
          <p:nvPr/>
        </p:nvSpPr>
        <p:spPr>
          <a:xfrm>
            <a:off x="5212736" y="401387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4EA5CD6-8CD4-0E43-BFB9-3CC753FA51E5}"/>
              </a:ext>
            </a:extLst>
          </p:cNvPr>
          <p:cNvSpPr txBox="1"/>
          <p:nvPr/>
        </p:nvSpPr>
        <p:spPr>
          <a:xfrm>
            <a:off x="5454694" y="452345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C5FAF0B-1818-A74D-91F7-033663EF14EB}"/>
              </a:ext>
            </a:extLst>
          </p:cNvPr>
          <p:cNvSpPr txBox="1"/>
          <p:nvPr/>
        </p:nvSpPr>
        <p:spPr>
          <a:xfrm>
            <a:off x="5830118" y="509879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rré corné 40">
                <a:extLst>
                  <a:ext uri="{FF2B5EF4-FFF2-40B4-BE49-F238E27FC236}">
                    <a16:creationId xmlns:a16="http://schemas.microsoft.com/office/drawing/2014/main" id="{1D961685-39C5-144E-AFF7-90DD52AC05A2}"/>
                  </a:ext>
                </a:extLst>
              </p:cNvPr>
              <p:cNvSpPr/>
              <p:nvPr/>
            </p:nvSpPr>
            <p:spPr>
              <a:xfrm>
                <a:off x="1148576" y="3682089"/>
                <a:ext cx="2358482" cy="738988"/>
              </a:xfrm>
              <a:prstGeom prst="foldedCorner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T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en-US" b="1" dirty="0">
                    <a:solidFill>
                      <a:schemeClr val="tx1"/>
                    </a:solidFill>
                  </a:rPr>
                  <a:t>&lt;&lt; T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b="1" dirty="0">
                    <a:solidFill>
                      <a:schemeClr val="tx1"/>
                    </a:solidFill>
                  </a:rPr>
                  <a:t>&lt;&lt; T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ST</a:t>
                </a:r>
              </a:p>
              <a:p>
                <a:pPr algn="ctr"/>
                <a:endParaRPr lang="en-US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arré corné 40">
                <a:extLst>
                  <a:ext uri="{FF2B5EF4-FFF2-40B4-BE49-F238E27FC236}">
                    <a16:creationId xmlns:a16="http://schemas.microsoft.com/office/drawing/2014/main" id="{1D961685-39C5-144E-AFF7-90DD52AC0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76" y="3682089"/>
                <a:ext cx="2358482" cy="738988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CFB30E-F399-6E4F-9646-5D3124A5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Efficiency in Self-stabilization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EFC8E10-D63A-2344-B7E3-C392D8A9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3519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3DD63B8-92CB-1A4B-B4F9-E78B6BD5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9" y="-13063"/>
            <a:ext cx="7783582" cy="64483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3C939D-A433-3E48-BEA1-425A9A064842}"/>
              </a:ext>
            </a:extLst>
          </p:cNvPr>
          <p:cNvSpPr/>
          <p:nvPr/>
        </p:nvSpPr>
        <p:spPr>
          <a:xfrm>
            <a:off x="1959429" y="2442754"/>
            <a:ext cx="5159827" cy="590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E9291-07AF-834A-95AF-BD2024BDFC16}"/>
              </a:ext>
            </a:extLst>
          </p:cNvPr>
          <p:cNvSpPr/>
          <p:nvPr/>
        </p:nvSpPr>
        <p:spPr>
          <a:xfrm rot="16200000">
            <a:off x="-264575" y="2954045"/>
            <a:ext cx="3937078" cy="510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05F4C5-25FD-D145-8F69-08BAFEFBAEA7}"/>
              </a:ext>
            </a:extLst>
          </p:cNvPr>
          <p:cNvSpPr/>
          <p:nvPr/>
        </p:nvSpPr>
        <p:spPr>
          <a:xfrm rot="18953473">
            <a:off x="3310220" y="3679672"/>
            <a:ext cx="5913883" cy="557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E974A-0F83-864B-82CC-B4CBA642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Preamble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8CD03-3542-0C42-8C05-0B166469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F9446-7DE7-7248-9FA6-52F7BFD6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22400-FEBE-6943-BCC4-149EFA94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Efficiency in Self-stabilization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Versatility in Self-stabilization</a:t>
            </a:r>
          </a:p>
          <a:p>
            <a:endParaRPr lang="en-US" sz="2800" dirty="0"/>
          </a:p>
          <a:p>
            <a:r>
              <a:rPr lang="en-US" sz="2800" dirty="0"/>
              <a:t>Unifying Versatility and Efficiency in Self-stabilization</a:t>
            </a:r>
          </a:p>
          <a:p>
            <a:endParaRPr lang="en-US" sz="2800" dirty="0"/>
          </a:p>
          <a:p>
            <a:r>
              <a:rPr lang="en-US" sz="2800" dirty="0"/>
              <a:t>Detailed Example</a:t>
            </a:r>
          </a:p>
          <a:p>
            <a:endParaRPr lang="en-US" sz="2800" dirty="0"/>
          </a:p>
          <a:p>
            <a:r>
              <a:rPr lang="en-US" sz="2800" dirty="0"/>
              <a:t>Work in Progress and Perspectives</a:t>
            </a:r>
          </a:p>
          <a:p>
            <a:endParaRPr lang="en-US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DEB359-3815-114B-A7CE-EF19649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140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43DE0-CCAC-B74B-A779-D5B2E647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Versatility in Self-stabilization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BCD9F-5592-AD4A-A7CB-76700AE4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87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Composition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[Datta,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Heurtefeux, Larmore, </a:t>
            </a:r>
            <a:r>
              <a:rPr lang="en-US" sz="2600" dirty="0" err="1">
                <a:solidFill>
                  <a:srgbClr val="00B050"/>
                </a:solidFill>
              </a:rPr>
              <a:t>Rivierre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  <a:r>
              <a:rPr lang="en-US" sz="2600" i="1" dirty="0">
                <a:solidFill>
                  <a:srgbClr val="00B050"/>
                </a:solidFill>
              </a:rPr>
              <a:t>ICNC</a:t>
            </a:r>
            <a:r>
              <a:rPr lang="en-US" sz="2600" dirty="0">
                <a:solidFill>
                  <a:srgbClr val="00B050"/>
                </a:solidFill>
              </a:rPr>
              <a:t> 2013]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Parametric solutions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[Datta,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Heurtefeux, Larmore, </a:t>
            </a:r>
            <a:r>
              <a:rPr lang="en-US" sz="2600" dirty="0" err="1">
                <a:solidFill>
                  <a:srgbClr val="00B050"/>
                </a:solidFill>
              </a:rPr>
              <a:t>Rivierre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  <a:r>
              <a:rPr lang="en-US" sz="2600" i="1" dirty="0">
                <a:solidFill>
                  <a:srgbClr val="00B050"/>
                </a:solidFill>
              </a:rPr>
              <a:t>TCS</a:t>
            </a:r>
            <a:r>
              <a:rPr lang="en-US" sz="2600" dirty="0">
                <a:solidFill>
                  <a:srgbClr val="00B050"/>
                </a:solidFill>
              </a:rPr>
              <a:t> 2016]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[Carrier, Datta,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Larmore, </a:t>
            </a:r>
            <a:r>
              <a:rPr lang="en-US" sz="2600" dirty="0" err="1">
                <a:solidFill>
                  <a:srgbClr val="00B050"/>
                </a:solidFill>
              </a:rPr>
              <a:t>Rivierre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  <a:r>
              <a:rPr lang="en-US" sz="2600" i="1" dirty="0">
                <a:solidFill>
                  <a:srgbClr val="00B050"/>
                </a:solidFill>
              </a:rPr>
              <a:t>JPDC</a:t>
            </a:r>
            <a:r>
              <a:rPr lang="en-US" sz="2600" dirty="0">
                <a:solidFill>
                  <a:srgbClr val="00B050"/>
                </a:solidFill>
              </a:rPr>
              <a:t> 2015]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[Carrier, Datta,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Larmore, </a:t>
            </a:r>
            <a:r>
              <a:rPr lang="en-US" sz="2600" i="1" dirty="0">
                <a:solidFill>
                  <a:srgbClr val="00B050"/>
                </a:solidFill>
              </a:rPr>
              <a:t>ICDCN</a:t>
            </a:r>
            <a:r>
              <a:rPr lang="en-US" sz="2600" dirty="0">
                <a:solidFill>
                  <a:srgbClr val="00B050"/>
                </a:solidFill>
              </a:rPr>
              <a:t> 2015]</a:t>
            </a:r>
            <a:endParaRPr lang="en-US" sz="2600" dirty="0"/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[Datta,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Horn, Larmore, </a:t>
            </a:r>
            <a:r>
              <a:rPr lang="en-US" sz="2600" i="1" dirty="0">
                <a:solidFill>
                  <a:srgbClr val="00B050"/>
                </a:solidFill>
              </a:rPr>
              <a:t>IJFCS</a:t>
            </a:r>
            <a:r>
              <a:rPr lang="en-US" sz="2600" dirty="0">
                <a:solidFill>
                  <a:srgbClr val="00B050"/>
                </a:solidFill>
              </a:rPr>
              <a:t> 2011]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[Altisen,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Durand, </a:t>
            </a:r>
            <a:r>
              <a:rPr lang="en-US" sz="2600" i="1" dirty="0">
                <a:solidFill>
                  <a:srgbClr val="00B050"/>
                </a:solidFill>
              </a:rPr>
              <a:t>JPDC</a:t>
            </a:r>
            <a:r>
              <a:rPr lang="en-US" sz="2600" dirty="0">
                <a:solidFill>
                  <a:srgbClr val="00B050"/>
                </a:solidFill>
              </a:rPr>
              <a:t> 2017]</a:t>
            </a:r>
            <a:endParaRPr lang="en-US" sz="2600" dirty="0"/>
          </a:p>
          <a:p>
            <a:pPr lvl="1"/>
            <a:endParaRPr lang="en-US" dirty="0"/>
          </a:p>
          <a:p>
            <a:r>
              <a:rPr lang="en-US" b="1" dirty="0"/>
              <a:t>Formalizing classical algorithmic patterns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</a:t>
            </a:r>
            <a:r>
              <a:rPr lang="en-US" sz="2600" dirty="0" err="1">
                <a:solidFill>
                  <a:srgbClr val="00B050"/>
                </a:solidFill>
              </a:rPr>
              <a:t>Altisen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Durand, </a:t>
            </a:r>
            <a:r>
              <a:rPr lang="en-US" sz="2600" i="1" dirty="0">
                <a:solidFill>
                  <a:srgbClr val="00B050"/>
                </a:solidFill>
              </a:rPr>
              <a:t>SSS</a:t>
            </a:r>
            <a:r>
              <a:rPr lang="en-US" sz="2600" dirty="0">
                <a:solidFill>
                  <a:srgbClr val="00B050"/>
                </a:solidFill>
              </a:rPr>
              <a:t> 2018]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Transformers/compilers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[Cournier, Datta,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Petit, Villain, </a:t>
            </a:r>
            <a:r>
              <a:rPr lang="en-US" sz="2600" i="1" dirty="0">
                <a:solidFill>
                  <a:srgbClr val="00B050"/>
                </a:solidFill>
              </a:rPr>
              <a:t>TCS</a:t>
            </a:r>
            <a:r>
              <a:rPr lang="en-US" sz="2600" dirty="0">
                <a:solidFill>
                  <a:srgbClr val="00B050"/>
                </a:solidFill>
              </a:rPr>
              <a:t> 2016]</a:t>
            </a:r>
          </a:p>
          <a:p>
            <a:pPr lvl="1"/>
            <a:r>
              <a:rPr lang="en-US" sz="2600" dirty="0">
                <a:solidFill>
                  <a:srgbClr val="00B050"/>
                </a:solidFill>
              </a:rPr>
              <a:t>[Cournier, </a:t>
            </a:r>
            <a:r>
              <a:rPr lang="en-US" sz="2600" u="sng" dirty="0">
                <a:solidFill>
                  <a:srgbClr val="00B050"/>
                </a:solidFill>
              </a:rPr>
              <a:t>SD</a:t>
            </a:r>
            <a:r>
              <a:rPr lang="en-US" sz="2600" dirty="0">
                <a:solidFill>
                  <a:srgbClr val="00B050"/>
                </a:solidFill>
              </a:rPr>
              <a:t>, Villain, </a:t>
            </a:r>
            <a:r>
              <a:rPr lang="en-US" sz="2600" i="1" dirty="0">
                <a:solidFill>
                  <a:srgbClr val="00B050"/>
                </a:solidFill>
              </a:rPr>
              <a:t>TAAS</a:t>
            </a:r>
            <a:r>
              <a:rPr lang="en-US" sz="2600" dirty="0">
                <a:solidFill>
                  <a:srgbClr val="00B050"/>
                </a:solidFill>
              </a:rPr>
              <a:t> 2009]</a:t>
            </a:r>
            <a:endParaRPr lang="en-US" sz="2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6B35D0-1ACE-8C40-A87D-74AFC9E0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Versatility in Self-stabilization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BAF56E-597E-6840-9F73-2034E70A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254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F81AA-56AE-3240-AF42-17CAFFD1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Transformers/Compilers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A8F47-633C-1B43-9CA3-E374094CE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49" y="1624012"/>
            <a:ext cx="8836702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Meta-algorithm: </a:t>
            </a:r>
            <a:r>
              <a:rPr lang="en-US" dirty="0"/>
              <a:t>add an additional property to an input algorithm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Example: </a:t>
            </a:r>
            <a:r>
              <a:rPr lang="en-US" i="1" dirty="0">
                <a:solidFill>
                  <a:srgbClr val="00B050"/>
                </a:solidFill>
              </a:rPr>
              <a:t>A</a:t>
            </a:r>
            <a:r>
              <a:rPr lang="en-US" dirty="0"/>
              <a:t> solves task </a:t>
            </a:r>
            <a:r>
              <a:rPr lang="en-US" i="1" dirty="0">
                <a:solidFill>
                  <a:srgbClr val="00B050"/>
                </a:solidFill>
              </a:rPr>
              <a:t>T</a:t>
            </a:r>
            <a:r>
              <a:rPr lang="en-US" dirty="0"/>
              <a:t> → </a:t>
            </a:r>
            <a:r>
              <a:rPr lang="en-US" i="1" dirty="0">
                <a:solidFill>
                  <a:srgbClr val="00B050"/>
                </a:solidFill>
              </a:rPr>
              <a:t>A’</a:t>
            </a:r>
            <a:r>
              <a:rPr lang="en-US" dirty="0"/>
              <a:t> is </a:t>
            </a:r>
            <a:r>
              <a:rPr lang="en-US" dirty="0">
                <a:solidFill>
                  <a:srgbClr val="00B050"/>
                </a:solidFill>
              </a:rPr>
              <a:t>self-stabilizing</a:t>
            </a:r>
            <a:r>
              <a:rPr lang="en-US" dirty="0"/>
              <a:t> for  task </a:t>
            </a:r>
            <a:r>
              <a:rPr lang="en-US" i="1" dirty="0">
                <a:solidFill>
                  <a:srgbClr val="00B050"/>
                </a:solidFill>
              </a:rPr>
              <a:t>T </a:t>
            </a:r>
            <a:r>
              <a:rPr lang="en-US" sz="1800" dirty="0">
                <a:solidFill>
                  <a:srgbClr val="0070C0"/>
                </a:solidFill>
              </a:rPr>
              <a:t>[Katz, Perry, </a:t>
            </a:r>
            <a:r>
              <a:rPr lang="en-US" sz="1800" i="1" dirty="0">
                <a:solidFill>
                  <a:srgbClr val="0070C0"/>
                </a:solidFill>
              </a:rPr>
              <a:t>Dist. Comp.</a:t>
            </a:r>
            <a:r>
              <a:rPr lang="en-US" sz="1800" dirty="0">
                <a:solidFill>
                  <a:srgbClr val="0070C0"/>
                </a:solidFill>
              </a:rPr>
              <a:t> 1993]  </a:t>
            </a:r>
            <a:r>
              <a:rPr lang="en-US" sz="1800" dirty="0"/>
              <a:t>(message passing)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FF0000"/>
                </a:solidFill>
              </a:rPr>
              <a:t>Contribution: </a:t>
            </a:r>
            <a:r>
              <a:rPr lang="en-US" b="1" dirty="0"/>
              <a:t>snap-stabilization</a:t>
            </a:r>
            <a:r>
              <a:rPr lang="en-US" dirty="0"/>
              <a:t>/</a:t>
            </a:r>
            <a:r>
              <a:rPr lang="en-US" b="1" dirty="0"/>
              <a:t>self-stabilization</a:t>
            </a:r>
            <a:r>
              <a:rPr lang="en-US" sz="2800" b="1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[Cournier, 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Petit, Villain, </a:t>
            </a:r>
            <a:r>
              <a:rPr lang="en-US" sz="1800" i="1" dirty="0">
                <a:solidFill>
                  <a:srgbClr val="00B050"/>
                </a:solidFill>
              </a:rPr>
              <a:t>TCS</a:t>
            </a:r>
            <a:r>
              <a:rPr lang="en-US" sz="1800" dirty="0">
                <a:solidFill>
                  <a:srgbClr val="00B050"/>
                </a:solidFill>
              </a:rPr>
              <a:t> 2016]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AF3A43-C4C5-AC47-B82D-52545458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Versatility in Self-stabilization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271CC-AFB9-C443-BA89-24526E07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273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93A5A-5605-8C44-AAF6-698B2A7B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Snap-stabilization</a:t>
            </a:r>
            <a:br>
              <a:rPr lang="en-US" dirty="0"/>
            </a:br>
            <a:r>
              <a:rPr lang="en-US" sz="1800" dirty="0">
                <a:solidFill>
                  <a:srgbClr val="0070C0"/>
                </a:solidFill>
              </a:rPr>
              <a:t>[Bui, Datta, Petit, Villain, </a:t>
            </a:r>
            <a:r>
              <a:rPr lang="en-US" sz="1800" i="1" dirty="0">
                <a:solidFill>
                  <a:srgbClr val="0070C0"/>
                </a:solidFill>
              </a:rPr>
              <a:t>WSS</a:t>
            </a:r>
            <a:r>
              <a:rPr lang="en-US" sz="1800" dirty="0">
                <a:solidFill>
                  <a:srgbClr val="0070C0"/>
                </a:solidFill>
              </a:rPr>
              <a:t> 1999]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D0A82C-D65C-BB45-BF87-1B427490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710"/>
            <a:ext cx="8229600" cy="5369766"/>
          </a:xfrm>
        </p:spPr>
        <p:txBody>
          <a:bodyPr>
            <a:normAutofit/>
          </a:bodyPr>
          <a:lstStyle/>
          <a:p>
            <a:r>
              <a:rPr lang="en-US" sz="2400" dirty="0"/>
              <a:t>Strong form of self-stabilization</a:t>
            </a:r>
          </a:p>
          <a:p>
            <a:r>
              <a:rPr lang="en-US" sz="2400" dirty="0"/>
              <a:t>Focus on </a:t>
            </a:r>
            <a:r>
              <a:rPr lang="en-US" sz="2400" dirty="0">
                <a:solidFill>
                  <a:srgbClr val="FF0000"/>
                </a:solidFill>
              </a:rPr>
              <a:t>starting actions</a:t>
            </a:r>
          </a:p>
          <a:p>
            <a:pPr lvl="1"/>
            <a:r>
              <a:rPr lang="en-US" sz="2000" dirty="0"/>
              <a:t>e.g., </a:t>
            </a:r>
            <a:r>
              <a:rPr lang="en-US" sz="2000" dirty="0">
                <a:solidFill>
                  <a:srgbClr val="FF0000"/>
                </a:solidFill>
              </a:rPr>
              <a:t>Traversal</a:t>
            </a:r>
            <a:r>
              <a:rPr lang="en-US" sz="2000" dirty="0"/>
              <a:t>: finite task where all nodes are visited between the </a:t>
            </a:r>
            <a:r>
              <a:rPr lang="en-US" sz="2000" dirty="0">
                <a:solidFill>
                  <a:srgbClr val="FF0000"/>
                </a:solidFill>
              </a:rPr>
              <a:t>start</a:t>
            </a:r>
            <a:r>
              <a:rPr lang="en-US" sz="2000" dirty="0"/>
              <a:t> and the </a:t>
            </a:r>
            <a:r>
              <a:rPr lang="en-US" sz="2000" dirty="0">
                <a:solidFill>
                  <a:srgbClr val="FF0000"/>
                </a:solidFill>
              </a:rPr>
              <a:t>end</a:t>
            </a:r>
            <a:r>
              <a:rPr lang="en-US" sz="2000" dirty="0"/>
              <a:t>.</a:t>
            </a:r>
          </a:p>
          <a:p>
            <a:r>
              <a:rPr lang="en-US" sz="2400" dirty="0"/>
              <a:t>Self-/Snap-stabilization: endless repetitions of tasks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124911-7EEB-0C49-9560-D5778ABA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Versatility and Efficiency in Self-stabilization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BCC95A-00BC-8C49-AE18-169487E0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24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080B018-38A4-E140-9014-B01EB37CE399}"/>
              </a:ext>
            </a:extLst>
          </p:cNvPr>
          <p:cNvGrpSpPr/>
          <p:nvPr/>
        </p:nvGrpSpPr>
        <p:grpSpPr>
          <a:xfrm>
            <a:off x="457200" y="3467352"/>
            <a:ext cx="7770254" cy="1240231"/>
            <a:chOff x="-150254" y="4150585"/>
            <a:chExt cx="7770254" cy="12402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0444D7-1ABE-B940-A4C1-8D515C953A92}"/>
                </a:ext>
              </a:extLst>
            </p:cNvPr>
            <p:cNvSpPr/>
            <p:nvPr/>
          </p:nvSpPr>
          <p:spPr>
            <a:xfrm>
              <a:off x="2295953" y="5111663"/>
              <a:ext cx="823215" cy="279153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BD5055-BF0B-1E4F-A203-CD74D47CFD41}"/>
                </a:ext>
              </a:extLst>
            </p:cNvPr>
            <p:cNvSpPr/>
            <p:nvPr/>
          </p:nvSpPr>
          <p:spPr>
            <a:xfrm>
              <a:off x="1472647" y="5111663"/>
              <a:ext cx="823215" cy="279153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B49AA-1ECF-4142-AC62-E798070B9901}"/>
                </a:ext>
              </a:extLst>
            </p:cNvPr>
            <p:cNvSpPr/>
            <p:nvPr/>
          </p:nvSpPr>
          <p:spPr>
            <a:xfrm>
              <a:off x="649341" y="5110254"/>
              <a:ext cx="823215" cy="279153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F26569-E4AD-EE4C-BF85-BE132C53F96B}"/>
                </a:ext>
              </a:extLst>
            </p:cNvPr>
            <p:cNvSpPr/>
            <p:nvPr/>
          </p:nvSpPr>
          <p:spPr>
            <a:xfrm>
              <a:off x="3118394" y="5108356"/>
              <a:ext cx="823215" cy="2791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F9C895-FB18-A849-BC9B-EF16F904E1D5}"/>
                </a:ext>
              </a:extLst>
            </p:cNvPr>
            <p:cNvSpPr/>
            <p:nvPr/>
          </p:nvSpPr>
          <p:spPr>
            <a:xfrm>
              <a:off x="3903422" y="5107177"/>
              <a:ext cx="905536" cy="2791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D3EBAD-6367-FA44-90AD-22FD3FFCAD50}"/>
                </a:ext>
              </a:extLst>
            </p:cNvPr>
            <p:cNvSpPr/>
            <p:nvPr/>
          </p:nvSpPr>
          <p:spPr>
            <a:xfrm>
              <a:off x="4767889" y="5107177"/>
              <a:ext cx="823215" cy="27915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C8A987-AB3B-4B42-8B71-6ED3B82021C5}"/>
                </a:ext>
              </a:extLst>
            </p:cNvPr>
            <p:cNvSpPr/>
            <p:nvPr/>
          </p:nvSpPr>
          <p:spPr>
            <a:xfrm>
              <a:off x="5591103" y="5107177"/>
              <a:ext cx="823215" cy="279153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1468FC-3F76-B44A-99FD-3C99F438083C}"/>
                </a:ext>
              </a:extLst>
            </p:cNvPr>
            <p:cNvSpPr/>
            <p:nvPr/>
          </p:nvSpPr>
          <p:spPr>
            <a:xfrm>
              <a:off x="6414318" y="5107177"/>
              <a:ext cx="823215" cy="279153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C8FB33E-CBCD-1C40-A51F-F946C73BAFC4}"/>
                </a:ext>
              </a:extLst>
            </p:cNvPr>
            <p:cNvSpPr txBox="1"/>
            <p:nvPr/>
          </p:nvSpPr>
          <p:spPr>
            <a:xfrm>
              <a:off x="1963461" y="4150585"/>
              <a:ext cx="1536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Transient faults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64BB516-8EA6-1643-BD61-7E3C36BFF5BE}"/>
                </a:ext>
              </a:extLst>
            </p:cNvPr>
            <p:cNvSpPr txBox="1"/>
            <p:nvPr/>
          </p:nvSpPr>
          <p:spPr>
            <a:xfrm>
              <a:off x="3982982" y="4200981"/>
              <a:ext cx="29966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Finite (yet unbounded in general)</a:t>
              </a:r>
            </a:p>
            <a:p>
              <a:r>
                <a:rPr lang="en-US" sz="1600" dirty="0"/>
                <a:t>number of times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BF6A52-8123-FF46-8DAC-D54E2B996617}"/>
                </a:ext>
              </a:extLst>
            </p:cNvPr>
            <p:cNvSpPr/>
            <p:nvPr/>
          </p:nvSpPr>
          <p:spPr>
            <a:xfrm>
              <a:off x="2735927" y="5107177"/>
              <a:ext cx="379401" cy="27137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3FCB3A-8ECB-C342-B0C2-CAE5ED3959CE}"/>
                </a:ext>
              </a:extLst>
            </p:cNvPr>
            <p:cNvSpPr/>
            <p:nvPr/>
          </p:nvSpPr>
          <p:spPr>
            <a:xfrm>
              <a:off x="2625277" y="4503318"/>
              <a:ext cx="262218" cy="878266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  <p:sp>
          <p:nvSpPr>
            <p:cNvPr id="24" name="Accolade fermante 23">
              <a:extLst>
                <a:ext uri="{FF2B5EF4-FFF2-40B4-BE49-F238E27FC236}">
                  <a16:creationId xmlns:a16="http://schemas.microsoft.com/office/drawing/2014/main" id="{D54FB571-802C-7945-AE2D-5FBA670181DF}"/>
                </a:ext>
              </a:extLst>
            </p:cNvPr>
            <p:cNvSpPr/>
            <p:nvPr/>
          </p:nvSpPr>
          <p:spPr>
            <a:xfrm rot="16200000">
              <a:off x="4161638" y="3683620"/>
              <a:ext cx="372128" cy="2469826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2365586-0855-1A46-86E9-C6E66C23C284}"/>
                </a:ext>
              </a:extLst>
            </p:cNvPr>
            <p:cNvSpPr txBox="1"/>
            <p:nvPr/>
          </p:nvSpPr>
          <p:spPr>
            <a:xfrm>
              <a:off x="-150254" y="4604397"/>
              <a:ext cx="276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Self-stabilizing Algorithm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33FA8CFC-5BE2-3A4F-9B4C-F02C1AAD068E}"/>
                </a:ext>
              </a:extLst>
            </p:cNvPr>
            <p:cNvCxnSpPr/>
            <p:nvPr/>
          </p:nvCxnSpPr>
          <p:spPr>
            <a:xfrm>
              <a:off x="650115" y="5378556"/>
              <a:ext cx="6969885" cy="1094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0657B9A-8CB9-444C-8573-ACCB22A332FC}"/>
              </a:ext>
            </a:extLst>
          </p:cNvPr>
          <p:cNvGrpSpPr/>
          <p:nvPr/>
        </p:nvGrpSpPr>
        <p:grpSpPr>
          <a:xfrm>
            <a:off x="457200" y="4964498"/>
            <a:ext cx="8429675" cy="1403779"/>
            <a:chOff x="-1002380" y="2768526"/>
            <a:chExt cx="11059142" cy="217264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A1E26E-E126-4D4D-9089-647D7FA7FC5B}"/>
                </a:ext>
              </a:extLst>
            </p:cNvPr>
            <p:cNvSpPr/>
            <p:nvPr/>
          </p:nvSpPr>
          <p:spPr>
            <a:xfrm>
              <a:off x="2207768" y="4506923"/>
              <a:ext cx="1080000" cy="43204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1A6CF9-F202-5242-8F4E-CCFA79EA4C72}"/>
                </a:ext>
              </a:extLst>
            </p:cNvPr>
            <p:cNvSpPr/>
            <p:nvPr/>
          </p:nvSpPr>
          <p:spPr>
            <a:xfrm>
              <a:off x="1115616" y="4506923"/>
              <a:ext cx="108000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495AAD-1A6E-D947-BD83-3B6721B22868}"/>
                </a:ext>
              </a:extLst>
            </p:cNvPr>
            <p:cNvSpPr/>
            <p:nvPr/>
          </p:nvSpPr>
          <p:spPr>
            <a:xfrm>
              <a:off x="35496" y="4504219"/>
              <a:ext cx="108000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B6D26C-396D-8E46-B993-BCF2059AB041}"/>
                </a:ext>
              </a:extLst>
            </p:cNvPr>
            <p:cNvSpPr/>
            <p:nvPr/>
          </p:nvSpPr>
          <p:spPr>
            <a:xfrm>
              <a:off x="3278622" y="4504219"/>
              <a:ext cx="108000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98DD4F-CB63-7E48-A62E-3972F7DA3214}"/>
                </a:ext>
              </a:extLst>
            </p:cNvPr>
            <p:cNvSpPr/>
            <p:nvPr/>
          </p:nvSpPr>
          <p:spPr>
            <a:xfrm>
              <a:off x="4358622" y="4504219"/>
              <a:ext cx="108000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26D7D6-0821-B04B-BBB0-BEB4CC6264AB}"/>
                </a:ext>
              </a:extLst>
            </p:cNvPr>
            <p:cNvSpPr/>
            <p:nvPr/>
          </p:nvSpPr>
          <p:spPr>
            <a:xfrm>
              <a:off x="5438742" y="4504219"/>
              <a:ext cx="108000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674D37-8B6B-2B4E-93E4-BBD7AFC448F7}"/>
                </a:ext>
              </a:extLst>
            </p:cNvPr>
            <p:cNvSpPr/>
            <p:nvPr/>
          </p:nvSpPr>
          <p:spPr>
            <a:xfrm>
              <a:off x="6518742" y="4504219"/>
              <a:ext cx="108000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19ACD7-3DE6-3D41-A1FD-8FB943202FFB}"/>
                </a:ext>
              </a:extLst>
            </p:cNvPr>
            <p:cNvSpPr/>
            <p:nvPr/>
          </p:nvSpPr>
          <p:spPr>
            <a:xfrm>
              <a:off x="7598742" y="4504219"/>
              <a:ext cx="108000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3C388B3-6345-3E4F-99D4-74F8897732EC}"/>
                </a:ext>
              </a:extLst>
            </p:cNvPr>
            <p:cNvSpPr txBox="1"/>
            <p:nvPr/>
          </p:nvSpPr>
          <p:spPr>
            <a:xfrm>
              <a:off x="1845921" y="3088464"/>
              <a:ext cx="2016224" cy="5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Transient faults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0F60D93-6939-9048-9F2A-C36096AEA416}"/>
                </a:ext>
              </a:extLst>
            </p:cNvPr>
            <p:cNvSpPr txBox="1"/>
            <p:nvPr/>
          </p:nvSpPr>
          <p:spPr>
            <a:xfrm>
              <a:off x="4153575" y="335756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First start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53D8E408-5951-0043-B34F-86A28F16D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6470" y="3739240"/>
              <a:ext cx="915544" cy="77247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02ECC1-215B-474E-A48E-6CBEC4D3BC5A}"/>
                </a:ext>
              </a:extLst>
            </p:cNvPr>
            <p:cNvSpPr/>
            <p:nvPr/>
          </p:nvSpPr>
          <p:spPr>
            <a:xfrm>
              <a:off x="2195012" y="4504219"/>
              <a:ext cx="659020" cy="432048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57BADE-5C15-E347-BE62-D9D08F8C951A}"/>
                </a:ext>
              </a:extLst>
            </p:cNvPr>
            <p:cNvSpPr/>
            <p:nvPr/>
          </p:nvSpPr>
          <p:spPr>
            <a:xfrm>
              <a:off x="2627783" y="3576566"/>
              <a:ext cx="344775" cy="1359508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3133454A-B12A-5B45-AE23-54C60EB9A9A6}"/>
                </a:ext>
              </a:extLst>
            </p:cNvPr>
            <p:cNvCxnSpPr/>
            <p:nvPr/>
          </p:nvCxnSpPr>
          <p:spPr>
            <a:xfrm>
              <a:off x="36512" y="4924235"/>
              <a:ext cx="9144000" cy="16933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0E67913-4BDE-1141-B708-9C8890361D4F}"/>
                </a:ext>
              </a:extLst>
            </p:cNvPr>
            <p:cNvSpPr txBox="1"/>
            <p:nvPr/>
          </p:nvSpPr>
          <p:spPr>
            <a:xfrm>
              <a:off x="-1002380" y="3720065"/>
              <a:ext cx="3624416" cy="57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Snap-stabilizing Algorithm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85526AC-A141-6249-9CAD-3D6362A7A163}"/>
                </a:ext>
              </a:extLst>
            </p:cNvPr>
            <p:cNvSpPr txBox="1"/>
            <p:nvPr/>
          </p:nvSpPr>
          <p:spPr>
            <a:xfrm>
              <a:off x="6520282" y="2768526"/>
              <a:ext cx="3536480" cy="157195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Resume a correct behavior since the </a:t>
              </a:r>
              <a:r>
                <a:rPr lang="en-US" sz="2000" b="1" dirty="0"/>
                <a:t>first started task </a:t>
              </a:r>
              <a:r>
                <a:rPr lang="en-US" sz="2000" dirty="0"/>
                <a:t>after faults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0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F81AA-56AE-3240-AF42-17CAFFD1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Transformers/Compilers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E8A8F47-633C-1B43-9CA3-E374094CE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85185"/>
                <a:ext cx="8446958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In the Atomic-State Model, </a:t>
                </a:r>
                <a:r>
                  <a:rPr lang="en-US" sz="2800" i="1" dirty="0">
                    <a:solidFill>
                      <a:srgbClr val="00B050"/>
                    </a:solidFill>
                  </a:rPr>
                  <a:t>A</a:t>
                </a:r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can 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self-stabilized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</a:rPr>
                  <a:t> A</a:t>
                </a:r>
                <a:r>
                  <a:rPr lang="en-US" sz="2800" dirty="0"/>
                  <a:t> can 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snap-stabilized</a:t>
                </a:r>
                <a:endParaRPr lang="en-US" sz="2800" dirty="0"/>
              </a:p>
              <a:p>
                <a:pPr lvl="1"/>
                <a:r>
                  <a:rPr lang="en-US" sz="2400" dirty="0"/>
                  <a:t>Snap-stabilization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Self-stabilization (by definition)</a:t>
                </a:r>
              </a:p>
              <a:p>
                <a:pPr lvl="1"/>
                <a:r>
                  <a:rPr lang="en-US" sz="2400" dirty="0"/>
                  <a:t>Self-stabilization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Snap-stabilization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transformer</a:t>
                </a:r>
                <a:r>
                  <a:rPr lang="en-US" sz="2400" dirty="0"/>
                  <a:t>)</a:t>
                </a:r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Tool 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Snap-stabilizing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PIF 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i="1" dirty="0">
                    <a:solidFill>
                      <a:srgbClr val="FF0000"/>
                    </a:solidFill>
                  </a:rPr>
                  <a:t>(Propagation Information with Feedback)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>
                    <a:solidFill>
                      <a:srgbClr val="00B050"/>
                    </a:solidFill>
                  </a:rPr>
                  <a:t>[Cournier, </a:t>
                </a:r>
                <a:r>
                  <a:rPr lang="en-US" sz="1600" u="sng" dirty="0">
                    <a:solidFill>
                      <a:srgbClr val="00B050"/>
                    </a:solidFill>
                  </a:rPr>
                  <a:t>SD</a:t>
                </a:r>
                <a:r>
                  <a:rPr lang="en-US" sz="1600" dirty="0">
                    <a:solidFill>
                      <a:srgbClr val="00B050"/>
                    </a:solidFill>
                  </a:rPr>
                  <a:t>, Villain, </a:t>
                </a:r>
                <a:r>
                  <a:rPr lang="en-US" sz="1600" i="1" dirty="0">
                    <a:solidFill>
                      <a:srgbClr val="00B050"/>
                    </a:solidFill>
                  </a:rPr>
                  <a:t>ICPADS</a:t>
                </a:r>
                <a:r>
                  <a:rPr lang="en-US" sz="1600" dirty="0">
                    <a:solidFill>
                      <a:srgbClr val="00B050"/>
                    </a:solidFill>
                  </a:rPr>
                  <a:t> 2006]</a:t>
                </a:r>
              </a:p>
              <a:p>
                <a:pPr lvl="1"/>
                <a:r>
                  <a:rPr lang="en-US" sz="2000" b="1" dirty="0"/>
                  <a:t>Reset, Snapshot, Termination Detection, Infimum Computation</a:t>
                </a:r>
                <a:r>
                  <a:rPr lang="en-US" sz="2000" dirty="0"/>
                  <a:t> …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E8A8F47-633C-1B43-9CA3-E374094CE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85185"/>
                <a:ext cx="8446958" cy="4525963"/>
              </a:xfrm>
              <a:blipFill>
                <a:blip r:embed="rId3"/>
                <a:stretch>
                  <a:fillRect l="-1351" t="-168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:a16="http://schemas.microsoft.com/office/drawing/2014/main" id="{60DB97ED-E329-CD4F-B08D-03DBE53E3A01}"/>
              </a:ext>
            </a:extLst>
          </p:cNvPr>
          <p:cNvGrpSpPr/>
          <p:nvPr/>
        </p:nvGrpSpPr>
        <p:grpSpPr>
          <a:xfrm>
            <a:off x="6251653" y="3538098"/>
            <a:ext cx="2652504" cy="2016507"/>
            <a:chOff x="5695157" y="4510373"/>
            <a:chExt cx="2652504" cy="201650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1740D43-C13F-0E4F-86BB-D5472BEEDAE2}"/>
                </a:ext>
              </a:extLst>
            </p:cNvPr>
            <p:cNvSpPr/>
            <p:nvPr/>
          </p:nvSpPr>
          <p:spPr>
            <a:xfrm>
              <a:off x="5695157" y="4611771"/>
              <a:ext cx="2652504" cy="1915109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èche courbée vers le haut 10">
              <a:extLst>
                <a:ext uri="{FF2B5EF4-FFF2-40B4-BE49-F238E27FC236}">
                  <a16:creationId xmlns:a16="http://schemas.microsoft.com/office/drawing/2014/main" id="{3247960E-9BE1-1146-A753-D08AAD1706A7}"/>
                </a:ext>
              </a:extLst>
            </p:cNvPr>
            <p:cNvSpPr/>
            <p:nvPr/>
          </p:nvSpPr>
          <p:spPr>
            <a:xfrm rot="14234476">
              <a:off x="7198969" y="5056041"/>
              <a:ext cx="1387590" cy="462903"/>
            </a:xfrm>
            <a:prstGeom prst="curvedUpArrow">
              <a:avLst>
                <a:gd name="adj1" fmla="val 25000"/>
                <a:gd name="adj2" fmla="val 50000"/>
                <a:gd name="adj3" fmla="val 20951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1935DA8-E5DF-E141-A084-C971C3A026EA}"/>
                </a:ext>
              </a:extLst>
            </p:cNvPr>
            <p:cNvSpPr/>
            <p:nvPr/>
          </p:nvSpPr>
          <p:spPr>
            <a:xfrm>
              <a:off x="6927935" y="4704347"/>
              <a:ext cx="264695" cy="26469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èche vers le bas 6">
              <a:extLst>
                <a:ext uri="{FF2B5EF4-FFF2-40B4-BE49-F238E27FC236}">
                  <a16:creationId xmlns:a16="http://schemas.microsoft.com/office/drawing/2014/main" id="{3CC213F2-E98D-E549-A24D-0F963D78E173}"/>
                </a:ext>
              </a:extLst>
            </p:cNvPr>
            <p:cNvSpPr/>
            <p:nvPr/>
          </p:nvSpPr>
          <p:spPr>
            <a:xfrm rot="1560128">
              <a:off x="6429630" y="4899434"/>
              <a:ext cx="326477" cy="1449181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èche vers le bas 7">
              <a:extLst>
                <a:ext uri="{FF2B5EF4-FFF2-40B4-BE49-F238E27FC236}">
                  <a16:creationId xmlns:a16="http://schemas.microsoft.com/office/drawing/2014/main" id="{041C01E0-7FDA-C347-9E2E-53266A891E2A}"/>
                </a:ext>
              </a:extLst>
            </p:cNvPr>
            <p:cNvSpPr/>
            <p:nvPr/>
          </p:nvSpPr>
          <p:spPr>
            <a:xfrm rot="19658031">
              <a:off x="7458327" y="4876058"/>
              <a:ext cx="294773" cy="1269839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èche vers le bas 8">
              <a:extLst>
                <a:ext uri="{FF2B5EF4-FFF2-40B4-BE49-F238E27FC236}">
                  <a16:creationId xmlns:a16="http://schemas.microsoft.com/office/drawing/2014/main" id="{5443022D-299C-A348-A699-0E217F7AF7E2}"/>
                </a:ext>
              </a:extLst>
            </p:cNvPr>
            <p:cNvSpPr/>
            <p:nvPr/>
          </p:nvSpPr>
          <p:spPr>
            <a:xfrm>
              <a:off x="6917182" y="5143550"/>
              <a:ext cx="294773" cy="1295186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èche courbée vers le haut 12">
              <a:extLst>
                <a:ext uri="{FF2B5EF4-FFF2-40B4-BE49-F238E27FC236}">
                  <a16:creationId xmlns:a16="http://schemas.microsoft.com/office/drawing/2014/main" id="{64AA2EC5-B59A-604C-9546-C76C3303D873}"/>
                </a:ext>
              </a:extLst>
            </p:cNvPr>
            <p:cNvSpPr/>
            <p:nvPr/>
          </p:nvSpPr>
          <p:spPr>
            <a:xfrm rot="15583907">
              <a:off x="6678291" y="5365746"/>
              <a:ext cx="1374177" cy="422376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DE64D4F-4E87-8B4A-B95C-A3C27153F78D}"/>
                </a:ext>
              </a:extLst>
            </p:cNvPr>
            <p:cNvSpPr txBox="1"/>
            <p:nvPr/>
          </p:nvSpPr>
          <p:spPr>
            <a:xfrm rot="17583618">
              <a:off x="6071913" y="5320377"/>
              <a:ext cx="1111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Broadcast</a:t>
              </a:r>
            </a:p>
          </p:txBody>
        </p:sp>
        <p:sp>
          <p:nvSpPr>
            <p:cNvPr id="12" name="Flèche courbée vers le haut 11">
              <a:extLst>
                <a:ext uri="{FF2B5EF4-FFF2-40B4-BE49-F238E27FC236}">
                  <a16:creationId xmlns:a16="http://schemas.microsoft.com/office/drawing/2014/main" id="{8B5AC434-D406-7A4C-8F09-667A7FD161D2}"/>
                </a:ext>
              </a:extLst>
            </p:cNvPr>
            <p:cNvSpPr/>
            <p:nvPr/>
          </p:nvSpPr>
          <p:spPr>
            <a:xfrm rot="18309991" flipV="1">
              <a:off x="5568182" y="4916149"/>
              <a:ext cx="1396306" cy="584753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2391079-A157-A34E-AACC-14A1590EBF0A}"/>
                </a:ext>
              </a:extLst>
            </p:cNvPr>
            <p:cNvSpPr txBox="1"/>
            <p:nvPr/>
          </p:nvSpPr>
          <p:spPr>
            <a:xfrm rot="17691912">
              <a:off x="5561998" y="5037060"/>
              <a:ext cx="1074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Feedback</a:t>
              </a:r>
            </a:p>
          </p:txBody>
        </p:sp>
      </p:grp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6826A97-EB67-AA4A-B75A-55EDB5C6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Versatility in Self-stabilization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9D70914-F22C-794A-AEEA-6A1FFF0E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2331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F9446-7DE7-7248-9FA6-52F7BFD6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22400-FEBE-6943-BCC4-149EFA94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Efficiency in Self-stabilization</a:t>
            </a:r>
          </a:p>
          <a:p>
            <a:endParaRPr lang="en-US" sz="2800" dirty="0"/>
          </a:p>
          <a:p>
            <a:r>
              <a:rPr lang="en-US" sz="2800" dirty="0"/>
              <a:t>Versatility in Self-stabilization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Unifying Versatility and Efficiency in Self-stabilization</a:t>
            </a:r>
          </a:p>
          <a:p>
            <a:endParaRPr lang="en-US" sz="2800" dirty="0"/>
          </a:p>
          <a:p>
            <a:r>
              <a:rPr lang="en-US" sz="2800" dirty="0"/>
              <a:t>Detailed Example</a:t>
            </a:r>
          </a:p>
          <a:p>
            <a:endParaRPr lang="en-US" sz="2800" dirty="0"/>
          </a:p>
          <a:p>
            <a:r>
              <a:rPr lang="en-US" sz="2800" dirty="0"/>
              <a:t>Work in Progress and Perspectives</a:t>
            </a:r>
          </a:p>
          <a:p>
            <a:endParaRPr lang="en-US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4B5C7-9438-3F47-9329-2E855AD8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209364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5E2C0-5494-8142-8F62-5AD7848F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Unifying Versatility and Efficiency in Self-stabilization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B18C6-6DF9-9748-9CE5-735F502C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b="1" dirty="0"/>
              <a:t>Reset-based approaches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[Cournier,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Villain, </a:t>
            </a:r>
            <a:r>
              <a:rPr lang="en-US" sz="1800" i="1" dirty="0">
                <a:solidFill>
                  <a:srgbClr val="00B050"/>
                </a:solidFill>
              </a:rPr>
              <a:t>TAAS</a:t>
            </a:r>
            <a:r>
              <a:rPr lang="en-US" sz="1800" dirty="0">
                <a:solidFill>
                  <a:srgbClr val="00B050"/>
                </a:solidFill>
              </a:rPr>
              <a:t> 2009]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00B050"/>
                </a:solidFill>
              </a:rPr>
              <a:t> [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Johnen, </a:t>
            </a:r>
            <a:r>
              <a:rPr lang="en-US" sz="1800" i="1" dirty="0">
                <a:solidFill>
                  <a:srgbClr val="00B050"/>
                </a:solidFill>
              </a:rPr>
              <a:t>ICDCS</a:t>
            </a:r>
            <a:r>
              <a:rPr lang="en-US" sz="1800" dirty="0">
                <a:solidFill>
                  <a:srgbClr val="00B050"/>
                </a:solidFill>
              </a:rPr>
              <a:t> 2019]</a:t>
            </a:r>
          </a:p>
          <a:p>
            <a:pPr lvl="1"/>
            <a:endParaRPr lang="en-US" sz="1800" dirty="0">
              <a:solidFill>
                <a:srgbClr val="00B050"/>
              </a:solidFill>
            </a:endParaRPr>
          </a:p>
          <a:p>
            <a:r>
              <a:rPr lang="en-US" sz="2800" b="1" dirty="0"/>
              <a:t>Scheme for tree-based constructions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[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Ilcinkas, Johnen, </a:t>
            </a:r>
            <a:r>
              <a:rPr lang="en-US" sz="1800" i="1" dirty="0">
                <a:solidFill>
                  <a:srgbClr val="00B050"/>
                </a:solidFill>
              </a:rPr>
              <a:t>ICDCN</a:t>
            </a:r>
            <a:r>
              <a:rPr lang="en-US" sz="1800" dirty="0">
                <a:solidFill>
                  <a:srgbClr val="00B050"/>
                </a:solidFill>
              </a:rPr>
              <a:t> 2019]</a:t>
            </a:r>
          </a:p>
          <a:p>
            <a:endParaRPr lang="en-US" sz="2800" b="1" dirty="0"/>
          </a:p>
          <a:p>
            <a:r>
              <a:rPr lang="en-US" sz="2800" b="1" dirty="0"/>
              <a:t>Local resource allocation problems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Durand,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2017] </a:t>
            </a:r>
            <a:r>
              <a:rPr lang="en-US" sz="1800" b="1" dirty="0"/>
              <a:t>(Anaïs Durand’s PhD thesis)</a:t>
            </a:r>
            <a:br>
              <a:rPr lang="en-US" sz="1800" b="1" dirty="0"/>
            </a:br>
            <a:endParaRPr lang="en-US" sz="24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826947-58F8-2249-A52D-70CB17CF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Unifying Versatility and Efficiency in Self-stabilization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CB1895-43F5-FF46-A485-C7B6CD73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309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F1E06-578B-7945-94F6-F4AF9F3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Resource Allocation Problems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793C34-A881-7F4F-BE5A-7C8956AD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LRA</a:t>
            </a:r>
            <a:r>
              <a:rPr lang="en-US" dirty="0"/>
              <a:t>: generalization of local resource allocation problems </a:t>
            </a:r>
            <a:r>
              <a:rPr lang="en-US" sz="1800" dirty="0">
                <a:solidFill>
                  <a:srgbClr val="0070C0"/>
                </a:solidFill>
              </a:rPr>
              <a:t>[Cantarell, Datta, Petit, </a:t>
            </a:r>
            <a:r>
              <a:rPr lang="en-US" sz="1800" i="1" dirty="0">
                <a:solidFill>
                  <a:srgbClr val="0070C0"/>
                </a:solidFill>
              </a:rPr>
              <a:t>SSS</a:t>
            </a:r>
            <a:r>
              <a:rPr lang="en-US" sz="1800" dirty="0">
                <a:solidFill>
                  <a:srgbClr val="0070C0"/>
                </a:solidFill>
              </a:rPr>
              <a:t> 2003]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a </a:t>
            </a:r>
            <a:r>
              <a:rPr lang="en-US" i="1" dirty="0">
                <a:solidFill>
                  <a:srgbClr val="FF0000"/>
                </a:solidFill>
              </a:rPr>
              <a:t>compatibility</a:t>
            </a:r>
            <a:r>
              <a:rPr lang="en-US" dirty="0"/>
              <a:t> relation ⇋</a:t>
            </a:r>
          </a:p>
          <a:p>
            <a:endParaRPr lang="en-US" dirty="0"/>
          </a:p>
          <a:p>
            <a:r>
              <a:rPr lang="en-US" sz="2800" dirty="0"/>
              <a:t>X ⇋ Y:</a:t>
            </a:r>
          </a:p>
          <a:p>
            <a:pPr lvl="1"/>
            <a:r>
              <a:rPr lang="en-US" sz="2400" dirty="0"/>
              <a:t>Resource types X and Y are </a:t>
            </a:r>
            <a:r>
              <a:rPr lang="en-US" sz="2400" b="1" dirty="0">
                <a:solidFill>
                  <a:srgbClr val="FF0000"/>
                </a:solidFill>
              </a:rPr>
              <a:t>compatible</a:t>
            </a:r>
          </a:p>
          <a:p>
            <a:pPr lvl="1"/>
            <a:r>
              <a:rPr lang="en-US" sz="2400" dirty="0"/>
              <a:t>Two neighboring processes can access them concurrently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2ABEF0-A9A5-D04F-8212-4C81AD9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Unifying Versatility and Efficiency in Self-stabilization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0D681C-459B-4648-881E-D903AC76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17937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Local mutual exclusion</a:t>
            </a:r>
          </a:p>
          <a:p>
            <a:pPr lvl="1"/>
            <a:r>
              <a:rPr lang="en-US" dirty="0"/>
              <a:t>1 Resource Type: </a:t>
            </a:r>
          </a:p>
          <a:p>
            <a:pPr marL="457200" lvl="1" indent="0">
              <a:buNone/>
            </a:pPr>
            <a:r>
              <a:rPr lang="en-US" dirty="0"/>
              <a:t>							</a:t>
            </a:r>
            <a:r>
              <a:rPr lang="en-US" sz="4800" dirty="0"/>
              <a:t>  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Local reader-writer</a:t>
            </a:r>
          </a:p>
          <a:p>
            <a:pPr lvl="1"/>
            <a:r>
              <a:rPr lang="en-US" dirty="0"/>
              <a:t>2 Resource Types:          , </a:t>
            </a:r>
          </a:p>
          <a:p>
            <a:pPr marL="457200" lvl="1" indent="0">
              <a:buNone/>
            </a:pPr>
            <a:r>
              <a:rPr lang="en-US" dirty="0"/>
              <a:t>          </a:t>
            </a:r>
          </a:p>
          <a:p>
            <a:pPr marL="457200" lvl="1" indent="0">
              <a:buNone/>
            </a:pPr>
            <a:r>
              <a:rPr lang="en-US" dirty="0"/>
              <a:t>                      ⇋           ,                            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Many other examples: </a:t>
            </a:r>
            <a:r>
              <a:rPr lang="en-US" dirty="0"/>
              <a:t>drinking philosophers, local group mutual exclusion, …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10" y="2451800"/>
            <a:ext cx="419100" cy="431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483" y="1896967"/>
            <a:ext cx="798595" cy="688788"/>
          </a:xfrm>
          <a:prstGeom prst="rect">
            <a:avLst/>
          </a:prstGeom>
        </p:spPr>
      </p:pic>
      <p:pic>
        <p:nvPicPr>
          <p:cNvPr id="11" name="Image 10" descr="re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9" y="3377911"/>
            <a:ext cx="648544" cy="648544"/>
          </a:xfrm>
          <a:prstGeom prst="rect">
            <a:avLst/>
          </a:prstGeom>
        </p:spPr>
      </p:pic>
      <p:pic>
        <p:nvPicPr>
          <p:cNvPr id="12" name="Image 11" descr="wr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76" y="4119248"/>
            <a:ext cx="618144" cy="623210"/>
          </a:xfrm>
          <a:prstGeom prst="rect">
            <a:avLst/>
          </a:prstGeom>
        </p:spPr>
      </p:pic>
      <p:pic>
        <p:nvPicPr>
          <p:cNvPr id="13" name="Image 12" descr="re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84" y="4068305"/>
            <a:ext cx="648544" cy="648544"/>
          </a:xfrm>
          <a:prstGeom prst="rect">
            <a:avLst/>
          </a:prstGeom>
        </p:spPr>
      </p:pic>
      <p:pic>
        <p:nvPicPr>
          <p:cNvPr id="17" name="Image 16" descr="re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2" y="4086615"/>
            <a:ext cx="648544" cy="648544"/>
          </a:xfrm>
          <a:prstGeom prst="rect">
            <a:avLst/>
          </a:prstGeom>
        </p:spPr>
      </p:pic>
      <p:pic>
        <p:nvPicPr>
          <p:cNvPr id="18" name="Image 17" descr="re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84" y="4086615"/>
            <a:ext cx="648544" cy="648544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77" y="4290449"/>
            <a:ext cx="313387" cy="322884"/>
          </a:xfrm>
          <a:prstGeom prst="rect">
            <a:avLst/>
          </a:prstGeom>
        </p:spPr>
      </p:pic>
      <p:pic>
        <p:nvPicPr>
          <p:cNvPr id="20" name="Image 19" descr="wr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44" y="3272051"/>
            <a:ext cx="618144" cy="623210"/>
          </a:xfrm>
          <a:prstGeom prst="rect">
            <a:avLst/>
          </a:prstGeom>
        </p:spPr>
      </p:pic>
      <p:pic>
        <p:nvPicPr>
          <p:cNvPr id="21" name="Image 20" descr="wr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81" y="4068305"/>
            <a:ext cx="618144" cy="623210"/>
          </a:xfrm>
          <a:prstGeom prst="rect">
            <a:avLst/>
          </a:prstGeom>
        </p:spPr>
      </p:pic>
      <p:pic>
        <p:nvPicPr>
          <p:cNvPr id="22" name="Imag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25" y="4231135"/>
            <a:ext cx="313387" cy="322884"/>
          </a:xfrm>
          <a:prstGeom prst="rect">
            <a:avLst/>
          </a:prstGeom>
        </p:spPr>
      </p:pic>
      <p:pic>
        <p:nvPicPr>
          <p:cNvPr id="23" name="Image 22" descr="wr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12" y="4076956"/>
            <a:ext cx="618144" cy="62321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07" y="2312360"/>
            <a:ext cx="798595" cy="68878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66" y="2353076"/>
            <a:ext cx="798595" cy="68878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66A6B-DCCA-DB48-AD74-FAE76ECD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Unifying Versatility and Efficiency in Self-stabilization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ACAC9-8BA2-D943-B1AA-FA273E62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81505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59FC6-038B-FC4D-A5E0-508D2912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396F50A-622E-B242-AF99-777EC2FBD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513" y="1624012"/>
                <a:ext cx="8802974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/>
                  <a:t>Definition of general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concurrency properties</a:t>
                </a:r>
              </a:p>
              <a:p>
                <a:pPr lvl="1"/>
                <a:r>
                  <a:rPr lang="en-US" sz="2400" b="1" dirty="0"/>
                  <a:t>Aim: </a:t>
                </a:r>
                <a:r>
                  <a:rPr lang="en-US" sz="2400" dirty="0"/>
                  <a:t>maximizing the utilization rate of resources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Snap-stabilizing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LRA</a:t>
                </a:r>
                <a:r>
                  <a:rPr lang="en-US" sz="2800" dirty="0"/>
                  <a:t> algorithm for arbitrary connected and identified networks with</a:t>
                </a:r>
              </a:p>
              <a:p>
                <a:pPr lvl="1"/>
                <a:r>
                  <a:rPr lang="en-US" sz="2400" dirty="0"/>
                  <a:t>Strong concurrency properties</a:t>
                </a:r>
              </a:p>
              <a:p>
                <a:pPr lvl="1"/>
                <a:r>
                  <a:rPr lang="en-US" sz="2400" dirty="0"/>
                  <a:t>An efficient waiting time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b="1" dirty="0"/>
                  <a:t>Ideas: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Greedy approach: </a:t>
                </a:r>
                <a:r>
                  <a:rPr lang="en-US" sz="2400" dirty="0"/>
                  <a:t>conflicts resolved locally using IDs</a:t>
                </a:r>
              </a:p>
              <a:p>
                <a:pPr lvl="1"/>
                <a:r>
                  <a:rPr lang="en-US" sz="2400" dirty="0"/>
                  <a:t>Greedy approach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Unfairness: local minimum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A single token </a:t>
                </a:r>
                <a:r>
                  <a:rPr lang="en-US" sz="2400" dirty="0"/>
                  <a:t>to cancel the greedy approach in a small part of the network</a:t>
                </a:r>
              </a:p>
              <a:p>
                <a:pPr lvl="1"/>
                <a:r>
                  <a:rPr lang="en-US" sz="2400" dirty="0"/>
                  <a:t>Conflicting neighbors of a requesting token holder are blocked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396F50A-622E-B242-AF99-777EC2FB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513" y="1624012"/>
                <a:ext cx="8802974" cy="4525963"/>
              </a:xfrm>
              <a:blipFill>
                <a:blip r:embed="rId2"/>
                <a:stretch>
                  <a:fillRect l="-1009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AC0D9E-A5BB-0349-9A09-405F673F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Unifying Versatility and Efficiency in Self-stabilization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03AD5A-8BE9-414C-A8C6-A8E213F4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801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algorithm dedicated to </a:t>
            </a:r>
            <a:r>
              <a:rPr lang="en-US" dirty="0">
                <a:solidFill>
                  <a:srgbClr val="FF0000"/>
                </a:solidFill>
              </a:rPr>
              <a:t>distributed systems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974" y="2291455"/>
            <a:ext cx="1369826" cy="842443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50C02-8EA4-A64B-8017-40F6B26D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96761-D2BE-124D-B7F2-973FF065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8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F9446-7DE7-7248-9FA6-52F7BFD6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22400-FEBE-6943-BCC4-149EFA94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Efficiency in Self-stabilization</a:t>
            </a:r>
          </a:p>
          <a:p>
            <a:endParaRPr lang="en-US" sz="2800" dirty="0"/>
          </a:p>
          <a:p>
            <a:r>
              <a:rPr lang="en-US" sz="2800" dirty="0"/>
              <a:t>Versatility in Self-stabilization</a:t>
            </a:r>
          </a:p>
          <a:p>
            <a:endParaRPr lang="en-US" sz="2800" dirty="0"/>
          </a:p>
          <a:p>
            <a:r>
              <a:rPr lang="en-US" sz="2800" dirty="0"/>
              <a:t>Unifying Versatility and Efficiency in Self-stabilization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Detailed Example</a:t>
            </a:r>
          </a:p>
          <a:p>
            <a:endParaRPr lang="en-US" sz="2800" dirty="0"/>
          </a:p>
          <a:p>
            <a:r>
              <a:rPr lang="en-US" sz="2800" dirty="0"/>
              <a:t>Work in Progress and Perspectives</a:t>
            </a:r>
          </a:p>
          <a:p>
            <a:endParaRPr lang="en-US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4B5C7-9438-3F47-9329-2E855AD8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039445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Snap-stabilization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400" dirty="0"/>
          </a:p>
          <a:p>
            <a:r>
              <a:rPr lang="en-US" sz="2800" dirty="0"/>
              <a:t>A lot of solutions are available, but only in</a:t>
            </a:r>
          </a:p>
          <a:p>
            <a:pPr lvl="1"/>
            <a:r>
              <a:rPr lang="en-US" sz="2400" dirty="0"/>
              <a:t>Identified, or</a:t>
            </a:r>
          </a:p>
          <a:p>
            <a:pPr lvl="1"/>
            <a:r>
              <a:rPr lang="en-US" sz="2400" dirty="0"/>
              <a:t>Rooted networks</a:t>
            </a:r>
          </a:p>
          <a:p>
            <a:pPr lvl="1"/>
            <a:endParaRPr lang="en-US" sz="2400" dirty="0"/>
          </a:p>
          <a:p>
            <a:r>
              <a:rPr lang="en-US" sz="2800" dirty="0"/>
              <a:t>What about </a:t>
            </a:r>
            <a:r>
              <a:rPr lang="en-US" sz="2800" i="1" dirty="0">
                <a:solidFill>
                  <a:srgbClr val="FF0000"/>
                </a:solidFill>
              </a:rPr>
              <a:t>anonymous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networks ?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70C4C7-0ACD-8F4C-9424-13CE1BFE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463D74-415E-2547-BC93-8C1B1A33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504657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Snap-stabilization in Anonymous Networks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374" y="1830387"/>
            <a:ext cx="7997252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Snap-stabilization ⇒ Self-stabilization</a:t>
            </a:r>
          </a:p>
          <a:p>
            <a:endParaRPr lang="en-US" sz="2800" dirty="0"/>
          </a:p>
          <a:p>
            <a:r>
              <a:rPr lang="en-US" sz="2800" dirty="0"/>
              <a:t>Most of classical problems, </a:t>
            </a:r>
            <a:r>
              <a:rPr lang="en-US" sz="2800" i="1" dirty="0"/>
              <a:t>e.g.</a:t>
            </a:r>
            <a:r>
              <a:rPr lang="en-US" sz="2800" dirty="0"/>
              <a:t>,  </a:t>
            </a:r>
          </a:p>
          <a:p>
            <a:pPr lvl="1"/>
            <a:r>
              <a:rPr lang="en-US" sz="2400" dirty="0"/>
              <a:t>Token passing</a:t>
            </a:r>
          </a:p>
          <a:p>
            <a:pPr lvl="1"/>
            <a:r>
              <a:rPr lang="en-US" sz="2400" dirty="0"/>
              <a:t>Leader Election</a:t>
            </a:r>
          </a:p>
          <a:p>
            <a:pPr lvl="1"/>
            <a:r>
              <a:rPr lang="en-US" sz="2400" dirty="0"/>
              <a:t>…</a:t>
            </a:r>
          </a:p>
          <a:p>
            <a:pPr marL="0" indent="0">
              <a:buNone/>
            </a:pPr>
            <a:r>
              <a:rPr lang="en-US" sz="2800" dirty="0"/>
              <a:t>have </a:t>
            </a:r>
            <a:r>
              <a:rPr lang="en-US" sz="2800" dirty="0">
                <a:solidFill>
                  <a:srgbClr val="FF0000"/>
                </a:solidFill>
              </a:rPr>
              <a:t>no deterministic self-stabilizing solutions</a:t>
            </a:r>
            <a:r>
              <a:rPr lang="en-US" sz="2800" dirty="0"/>
              <a:t>, and so </a:t>
            </a:r>
            <a:r>
              <a:rPr lang="en-US" sz="2800" dirty="0">
                <a:solidFill>
                  <a:srgbClr val="FF0000"/>
                </a:solidFill>
              </a:rPr>
              <a:t>no deterministic snap-stabilizing solutions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69DF7A-E307-3141-AD9E-159DD6FD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1F984B-6D10-1F46-903D-55E74886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79945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Probabilistic Snap-stabilization in Anonymous Networks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[Altisen, </a:t>
            </a:r>
            <a:r>
              <a:rPr lang="en-US" sz="2000" u="sng" dirty="0">
                <a:solidFill>
                  <a:srgbClr val="00B050"/>
                </a:solidFill>
              </a:rPr>
              <a:t>SD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i="1" dirty="0">
                <a:solidFill>
                  <a:srgbClr val="00B050"/>
                </a:solidFill>
              </a:rPr>
              <a:t>TCS</a:t>
            </a:r>
            <a:r>
              <a:rPr lang="en-US" sz="2000" dirty="0">
                <a:solidFill>
                  <a:srgbClr val="00B050"/>
                </a:solidFill>
              </a:rPr>
              <a:t> 2017]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9529" y="1624012"/>
            <a:ext cx="7384942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Idea:</a:t>
            </a:r>
          </a:p>
          <a:p>
            <a:pPr lvl="1" algn="just"/>
            <a:r>
              <a:rPr lang="en-US" sz="2400" dirty="0"/>
              <a:t>Relaxing snap-stabilization without altering its strong </a:t>
            </a:r>
            <a:r>
              <a:rPr lang="en-US" sz="2400" dirty="0">
                <a:solidFill>
                  <a:srgbClr val="FF0000"/>
                </a:solidFill>
              </a:rPr>
              <a:t>safety guarantees </a:t>
            </a:r>
          </a:p>
          <a:p>
            <a:pPr lvl="1" algn="just"/>
            <a:r>
              <a:rPr lang="en-US" sz="2400" dirty="0"/>
              <a:t>to address anonymous networks</a:t>
            </a:r>
          </a:p>
          <a:p>
            <a:pPr lvl="1" algn="just"/>
            <a:endParaRPr lang="en-US" sz="2400" dirty="0"/>
          </a:p>
          <a:p>
            <a:pPr algn="just"/>
            <a:r>
              <a:rPr lang="en-US" sz="2800" dirty="0"/>
              <a:t>Weakened form of snap-stabilization</a:t>
            </a:r>
          </a:p>
          <a:p>
            <a:pPr algn="just"/>
            <a:r>
              <a:rPr lang="en-US" sz="2800" dirty="0"/>
              <a:t>Not comparable to self-stabilization</a:t>
            </a:r>
          </a:p>
          <a:p>
            <a:pPr algn="just"/>
            <a:endParaRPr lang="en-US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7DC7D-D4CF-B94E-9EF4-F972B5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FC7A40-9EDE-FF44-9EEE-4E783A24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894928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368" y="1493737"/>
            <a:ext cx="8650288" cy="4708525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For </a:t>
            </a:r>
            <a:r>
              <a:rPr lang="en-US" sz="2800" dirty="0">
                <a:solidFill>
                  <a:srgbClr val="FF0000"/>
                </a:solidFill>
              </a:rPr>
              <a:t>every task started </a:t>
            </a:r>
            <a:r>
              <a:rPr lang="en-US" sz="2800" dirty="0"/>
              <a:t>after the faults 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safety </a:t>
            </a:r>
            <a:r>
              <a:rPr lang="en-US" sz="2400" dirty="0"/>
              <a:t>of the specification is satisfied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liveness </a:t>
            </a:r>
            <a:r>
              <a:rPr lang="en-US" sz="2400" dirty="0"/>
              <a:t>of the specification is only </a:t>
            </a:r>
            <a:r>
              <a:rPr lang="en-US" sz="2400" i="1" dirty="0">
                <a:solidFill>
                  <a:srgbClr val="FF0000"/>
                </a:solidFill>
              </a:rPr>
              <a:t>almost surely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ensured (Las Vegas approach)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5603882"/>
            <a:ext cx="1080000" cy="432048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12" y="5603108"/>
            <a:ext cx="2159104" cy="448768"/>
          </a:xfrm>
          <a:prstGeom prst="rect">
            <a:avLst/>
          </a:prstGeom>
          <a:solidFill>
            <a:srgbClr val="00FF00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4367013"/>
            <a:ext cx="360040" cy="1668917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8622" y="5604137"/>
            <a:ext cx="5252430" cy="432048"/>
          </a:xfrm>
          <a:prstGeom prst="rect">
            <a:avLst/>
          </a:prstGeom>
          <a:solidFill>
            <a:srgbClr val="00FF00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6512" y="6031242"/>
            <a:ext cx="9144000" cy="16933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835696" y="391987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Transient faults</a:t>
            </a:r>
          </a:p>
        </p:txBody>
      </p:sp>
      <p:sp>
        <p:nvSpPr>
          <p:cNvPr id="16" name="Parchemin horizontal 15"/>
          <p:cNvSpPr/>
          <p:nvPr/>
        </p:nvSpPr>
        <p:spPr>
          <a:xfrm>
            <a:off x="3122874" y="4608015"/>
            <a:ext cx="5408178" cy="817066"/>
          </a:xfrm>
          <a:prstGeom prst="horizont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task is executed safely, but it terminates in </a:t>
            </a:r>
            <a:r>
              <a:rPr lang="en-US" sz="2000" i="1" dirty="0">
                <a:solidFill>
                  <a:srgbClr val="FF0000"/>
                </a:solidFill>
              </a:rPr>
              <a:t>almost surely finite</a:t>
            </a:r>
            <a:r>
              <a:rPr lang="en-US" sz="2000" dirty="0">
                <a:solidFill>
                  <a:schemeClr val="tx1"/>
                </a:solidFill>
              </a:rPr>
              <a:t> time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6743D62-421F-5840-96A7-A5579E59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58AA4-4A49-A741-86FC-ADB1616C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8780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760" y="1688007"/>
            <a:ext cx="8892480" cy="439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2 probabilistic snap-stabilizing protocols for</a:t>
            </a:r>
            <a:r>
              <a:rPr lang="en-US" sz="2800" b="1" dirty="0"/>
              <a:t> </a:t>
            </a:r>
          </a:p>
          <a:p>
            <a:pPr algn="just"/>
            <a:r>
              <a:rPr lang="en-US" sz="2800" b="1" dirty="0"/>
              <a:t>the guaranteed service leader election </a:t>
            </a:r>
          </a:p>
          <a:p>
            <a:pPr marL="0" indent="0" algn="just">
              <a:buNone/>
            </a:pPr>
            <a:r>
              <a:rPr lang="en-US" sz="2800" dirty="0"/>
              <a:t>for </a:t>
            </a:r>
            <a:r>
              <a:rPr lang="en-US" sz="2800" i="1" dirty="0">
                <a:solidFill>
                  <a:srgbClr val="FF0000"/>
                </a:solidFill>
              </a:rPr>
              <a:t>anonymous</a:t>
            </a:r>
            <a:r>
              <a:rPr lang="en-US" sz="2800" dirty="0"/>
              <a:t> networks in the atomic-state model</a:t>
            </a:r>
          </a:p>
          <a:p>
            <a:pPr marL="0" indent="0" algn="just">
              <a:buNone/>
            </a:pPr>
            <a:endParaRPr lang="en-US" sz="2800" dirty="0"/>
          </a:p>
          <a:p>
            <a:pPr lvl="1"/>
            <a:r>
              <a:rPr lang="en-US" sz="2400" dirty="0"/>
              <a:t>The first one assumes a </a:t>
            </a:r>
            <a:r>
              <a:rPr lang="en-US" sz="2400" i="1" dirty="0">
                <a:solidFill>
                  <a:srgbClr val="FF0000"/>
                </a:solidFill>
              </a:rPr>
              <a:t>synchronous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scheduler</a:t>
            </a:r>
          </a:p>
          <a:p>
            <a:pPr lvl="1"/>
            <a:r>
              <a:rPr lang="en-US" sz="2400" dirty="0"/>
              <a:t>The second one assumes an </a:t>
            </a:r>
            <a:r>
              <a:rPr lang="en-US" sz="2400" i="1" dirty="0">
                <a:solidFill>
                  <a:srgbClr val="FF0000"/>
                </a:solidFill>
              </a:rPr>
              <a:t>asynchronous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scheduler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problem has no deterministic self- or snap- stabilizing solution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EE44DF-0913-7840-97E9-358D5E4E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011998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problem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57200" y="6146140"/>
            <a:ext cx="8723312" cy="1916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898251" y="6146140"/>
            <a:ext cx="85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457200" y="274638"/>
            <a:ext cx="18851" cy="587150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656073" y="592178"/>
            <a:ext cx="161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20436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19768" y="292494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36512" y="37179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9557" y="456196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-36512" y="5373216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5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97101" y="234888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97101" y="3256621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539552" y="4077072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39552" y="486916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39552" y="5704893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4D712B-7BA9-F640-93A6-37B43C67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546593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problem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57200" y="6146140"/>
            <a:ext cx="8723312" cy="1916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898251" y="6146140"/>
            <a:ext cx="85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457200" y="274638"/>
            <a:ext cx="18851" cy="587150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656073" y="592178"/>
            <a:ext cx="161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20436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19768" y="292494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36512" y="37179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9557" y="456196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-36512" y="5373216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5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97101" y="234888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97101" y="3256621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539552" y="4077072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39552" y="486916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39552" y="5704893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27584" y="5220488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3688" y="4365104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63688" y="3573016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244850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51099" y="179246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41" name="Parchemin vertical 40"/>
          <p:cNvSpPr/>
          <p:nvPr/>
        </p:nvSpPr>
        <p:spPr>
          <a:xfrm>
            <a:off x="3275856" y="5127806"/>
            <a:ext cx="5984304" cy="1593669"/>
          </a:xfrm>
          <a:prstGeom prst="vertic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Upon a request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A process initiates the question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“Am I the leader of the network ?”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A908853-FC8B-7E49-A38B-C3922591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722626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2325921" y="1836112"/>
            <a:ext cx="2131307" cy="584776"/>
            <a:chOff x="2325921" y="1811167"/>
            <a:chExt cx="2131307" cy="584776"/>
          </a:xfrm>
        </p:grpSpPr>
        <p:sp>
          <p:nvSpPr>
            <p:cNvPr id="9" name="Rectangle 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707904" y="1811167"/>
              <a:ext cx="7493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yes 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problem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57200" y="6146140"/>
            <a:ext cx="8723312" cy="1916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898251" y="6146140"/>
            <a:ext cx="85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457200" y="274638"/>
            <a:ext cx="18851" cy="587150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656073" y="592178"/>
            <a:ext cx="161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20436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19768" y="292494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36512" y="37179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9557" y="456196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-36512" y="5373216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5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97101" y="234888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97101" y="3256621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539552" y="4077072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39552" y="486916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39552" y="5704893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archemin vertical 2"/>
          <p:cNvSpPr/>
          <p:nvPr/>
        </p:nvSpPr>
        <p:spPr>
          <a:xfrm>
            <a:off x="2138510" y="324186"/>
            <a:ext cx="6934239" cy="1016582"/>
          </a:xfrm>
          <a:prstGeom prst="vertic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The task consists in computing the answer (yes/no)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5220488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3688" y="4365104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63688" y="3573016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244850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51099" y="179246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29" name="Grouper 28"/>
          <p:cNvGrpSpPr/>
          <p:nvPr/>
        </p:nvGrpSpPr>
        <p:grpSpPr>
          <a:xfrm>
            <a:off x="1635864" y="2740811"/>
            <a:ext cx="2007475" cy="584776"/>
            <a:chOff x="2325921" y="1811167"/>
            <a:chExt cx="2007475" cy="584776"/>
          </a:xfrm>
        </p:grpSpPr>
        <p:sp>
          <p:nvSpPr>
            <p:cNvPr id="30" name="Rectangle 29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2120462" y="3564304"/>
            <a:ext cx="2007475" cy="584776"/>
            <a:chOff x="2325921" y="1811167"/>
            <a:chExt cx="2007475" cy="584776"/>
          </a:xfrm>
        </p:grpSpPr>
        <p:sp>
          <p:nvSpPr>
            <p:cNvPr id="36" name="Rectangle 35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2123728" y="4356392"/>
            <a:ext cx="2007475" cy="584776"/>
            <a:chOff x="2325921" y="1811167"/>
            <a:chExt cx="2007475" cy="584776"/>
          </a:xfrm>
        </p:grpSpPr>
        <p:sp>
          <p:nvSpPr>
            <p:cNvPr id="39" name="Rectangle 3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1202406" y="5191640"/>
            <a:ext cx="2007475" cy="584776"/>
            <a:chOff x="2325921" y="1811167"/>
            <a:chExt cx="2007475" cy="584776"/>
          </a:xfrm>
        </p:grpSpPr>
        <p:sp>
          <p:nvSpPr>
            <p:cNvPr id="43" name="Rectangle 42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BBC3A060-02C5-B043-BC64-2100EFF9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45817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2325921" y="1836112"/>
            <a:ext cx="2131307" cy="584776"/>
            <a:chOff x="2325921" y="1811167"/>
            <a:chExt cx="2131307" cy="584776"/>
          </a:xfrm>
        </p:grpSpPr>
        <p:sp>
          <p:nvSpPr>
            <p:cNvPr id="9" name="Rectangle 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707904" y="1811167"/>
              <a:ext cx="7493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yes 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problem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57200" y="6146140"/>
            <a:ext cx="8723312" cy="1916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898251" y="6146140"/>
            <a:ext cx="85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457200" y="274638"/>
            <a:ext cx="18851" cy="587150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656073" y="592178"/>
            <a:ext cx="161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20436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19768" y="292494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36512" y="37179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9557" y="456196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-36512" y="5373216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5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97101" y="234888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97101" y="3256621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539552" y="4077072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39552" y="486916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39552" y="5704893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archemin vertical 2"/>
          <p:cNvSpPr/>
          <p:nvPr/>
        </p:nvSpPr>
        <p:spPr>
          <a:xfrm>
            <a:off x="2138510" y="324186"/>
            <a:ext cx="6934239" cy="1016582"/>
          </a:xfrm>
          <a:prstGeom prst="vertic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Each process always receives the same answer to each of its request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5220488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3688" y="4365104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63688" y="3573016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244850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51099" y="179246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29" name="Grouper 28"/>
          <p:cNvGrpSpPr/>
          <p:nvPr/>
        </p:nvGrpSpPr>
        <p:grpSpPr>
          <a:xfrm>
            <a:off x="1635864" y="2740811"/>
            <a:ext cx="2007475" cy="584776"/>
            <a:chOff x="2325921" y="1811167"/>
            <a:chExt cx="2007475" cy="584776"/>
          </a:xfrm>
        </p:grpSpPr>
        <p:sp>
          <p:nvSpPr>
            <p:cNvPr id="30" name="Rectangle 29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2120462" y="3564304"/>
            <a:ext cx="2007475" cy="584776"/>
            <a:chOff x="2325921" y="1811167"/>
            <a:chExt cx="2007475" cy="584776"/>
          </a:xfrm>
        </p:grpSpPr>
        <p:sp>
          <p:nvSpPr>
            <p:cNvPr id="36" name="Rectangle 35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2123728" y="4356392"/>
            <a:ext cx="2007475" cy="584776"/>
            <a:chOff x="2325921" y="1811167"/>
            <a:chExt cx="2007475" cy="584776"/>
          </a:xfrm>
        </p:grpSpPr>
        <p:sp>
          <p:nvSpPr>
            <p:cNvPr id="39" name="Rectangle 3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1202406" y="5191640"/>
            <a:ext cx="2007475" cy="584776"/>
            <a:chOff x="2325921" y="1811167"/>
            <a:chExt cx="2007475" cy="584776"/>
          </a:xfrm>
        </p:grpSpPr>
        <p:sp>
          <p:nvSpPr>
            <p:cNvPr id="43" name="Rectangle 42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4730798" y="1836112"/>
            <a:ext cx="2131307" cy="584776"/>
            <a:chOff x="2325921" y="1811167"/>
            <a:chExt cx="2131307" cy="584776"/>
          </a:xfrm>
        </p:grpSpPr>
        <p:sp>
          <p:nvSpPr>
            <p:cNvPr id="45" name="Rectangle 44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707904" y="1811167"/>
              <a:ext cx="7493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yes </a:t>
              </a: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4355976" y="179246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48" name="Grouper 47"/>
          <p:cNvGrpSpPr/>
          <p:nvPr/>
        </p:nvGrpSpPr>
        <p:grpSpPr>
          <a:xfrm>
            <a:off x="7121213" y="1816461"/>
            <a:ext cx="2131307" cy="584776"/>
            <a:chOff x="2325921" y="1811167"/>
            <a:chExt cx="2131307" cy="584776"/>
          </a:xfrm>
        </p:grpSpPr>
        <p:sp>
          <p:nvSpPr>
            <p:cNvPr id="49" name="Rectangle 4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707904" y="1811167"/>
              <a:ext cx="7493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yes 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6746391" y="1772816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693791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53" name="Grouper 52"/>
          <p:cNvGrpSpPr/>
          <p:nvPr/>
        </p:nvGrpSpPr>
        <p:grpSpPr>
          <a:xfrm>
            <a:off x="5084805" y="2740811"/>
            <a:ext cx="2007475" cy="584776"/>
            <a:chOff x="2325921" y="1811167"/>
            <a:chExt cx="2007475" cy="584776"/>
          </a:xfrm>
        </p:grpSpPr>
        <p:sp>
          <p:nvSpPr>
            <p:cNvPr id="54" name="Rectangle 53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5413871" y="3532413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57" name="Grouper 56"/>
          <p:cNvGrpSpPr/>
          <p:nvPr/>
        </p:nvGrpSpPr>
        <p:grpSpPr>
          <a:xfrm>
            <a:off x="5804885" y="3564304"/>
            <a:ext cx="2007475" cy="584776"/>
            <a:chOff x="2325921" y="1811167"/>
            <a:chExt cx="2007475" cy="584776"/>
          </a:xfrm>
        </p:grpSpPr>
        <p:sp>
          <p:nvSpPr>
            <p:cNvPr id="58" name="Rectangle 57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4499992" y="4324501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61" name="Grouper 60"/>
          <p:cNvGrpSpPr/>
          <p:nvPr/>
        </p:nvGrpSpPr>
        <p:grpSpPr>
          <a:xfrm>
            <a:off x="4891006" y="4356392"/>
            <a:ext cx="2007475" cy="584776"/>
            <a:chOff x="2325921" y="1811167"/>
            <a:chExt cx="2007475" cy="584776"/>
          </a:xfrm>
        </p:grpSpPr>
        <p:sp>
          <p:nvSpPr>
            <p:cNvPr id="62" name="Rectangle 61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3779912" y="5157192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65" name="Grouper 64"/>
          <p:cNvGrpSpPr/>
          <p:nvPr/>
        </p:nvGrpSpPr>
        <p:grpSpPr>
          <a:xfrm>
            <a:off x="4170926" y="5189083"/>
            <a:ext cx="2007475" cy="584776"/>
            <a:chOff x="2325921" y="1811167"/>
            <a:chExt cx="2007475" cy="584776"/>
          </a:xfrm>
        </p:grpSpPr>
        <p:sp>
          <p:nvSpPr>
            <p:cNvPr id="66" name="Rectangle 65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6565999" y="5157192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69" name="Grouper 68"/>
          <p:cNvGrpSpPr/>
          <p:nvPr/>
        </p:nvGrpSpPr>
        <p:grpSpPr>
          <a:xfrm>
            <a:off x="6957013" y="5189083"/>
            <a:ext cx="2007475" cy="584776"/>
            <a:chOff x="2325921" y="1811167"/>
            <a:chExt cx="2007475" cy="584776"/>
          </a:xfrm>
        </p:grpSpPr>
        <p:sp>
          <p:nvSpPr>
            <p:cNvPr id="70" name="Rectangle 69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0A8A6F3E-14D1-CE40-80E1-A0C8E8B0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53497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4F2E5F-BED9-6B4A-BCAF-BED1E5CE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130278-0C56-EC4A-BE6F-EC3699C7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E037-B75C-3E4B-A36D-03471AAC120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555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2325921" y="1836112"/>
            <a:ext cx="2131307" cy="584776"/>
            <a:chOff x="2325921" y="1811167"/>
            <a:chExt cx="2131307" cy="584776"/>
          </a:xfrm>
        </p:grpSpPr>
        <p:sp>
          <p:nvSpPr>
            <p:cNvPr id="9" name="Rectangle 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707904" y="1811167"/>
              <a:ext cx="7493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yes</a:t>
              </a:r>
              <a:r>
                <a:rPr lang="en-US" sz="3200" b="1" dirty="0"/>
                <a:t> 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problem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57200" y="6146140"/>
            <a:ext cx="8723312" cy="1916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898251" y="6146140"/>
            <a:ext cx="85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457200" y="274638"/>
            <a:ext cx="18851" cy="587150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656073" y="592178"/>
            <a:ext cx="161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20436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19768" y="292494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-36512" y="3717925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9557" y="4561964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-36512" y="5373216"/>
            <a:ext cx="49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baseline="-25000" dirty="0"/>
              <a:t>5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97101" y="234888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97101" y="3256621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539552" y="4077072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39552" y="4869160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39552" y="5704893"/>
            <a:ext cx="8251363" cy="28363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archemin vertical 2"/>
          <p:cNvSpPr/>
          <p:nvPr/>
        </p:nvSpPr>
        <p:spPr>
          <a:xfrm>
            <a:off x="2138510" y="324186"/>
            <a:ext cx="6934239" cy="1016582"/>
          </a:xfrm>
          <a:prstGeom prst="vertic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Exactly one process always receives yes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5220488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3688" y="4365104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63688" y="3573016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244850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51099" y="179246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29" name="Grouper 28"/>
          <p:cNvGrpSpPr/>
          <p:nvPr/>
        </p:nvGrpSpPr>
        <p:grpSpPr>
          <a:xfrm>
            <a:off x="1635864" y="2740811"/>
            <a:ext cx="2007475" cy="584776"/>
            <a:chOff x="2325921" y="1811167"/>
            <a:chExt cx="2007475" cy="584776"/>
          </a:xfrm>
        </p:grpSpPr>
        <p:sp>
          <p:nvSpPr>
            <p:cNvPr id="30" name="Rectangle 29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2120462" y="3564304"/>
            <a:ext cx="2007475" cy="584776"/>
            <a:chOff x="2325921" y="1811167"/>
            <a:chExt cx="2007475" cy="584776"/>
          </a:xfrm>
        </p:grpSpPr>
        <p:sp>
          <p:nvSpPr>
            <p:cNvPr id="36" name="Rectangle 35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2123728" y="4356392"/>
            <a:ext cx="2007475" cy="584776"/>
            <a:chOff x="2325921" y="1811167"/>
            <a:chExt cx="2007475" cy="584776"/>
          </a:xfrm>
        </p:grpSpPr>
        <p:sp>
          <p:nvSpPr>
            <p:cNvPr id="39" name="Rectangle 3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1202406" y="5191640"/>
            <a:ext cx="2007475" cy="584776"/>
            <a:chOff x="2325921" y="1811167"/>
            <a:chExt cx="2007475" cy="584776"/>
          </a:xfrm>
        </p:grpSpPr>
        <p:sp>
          <p:nvSpPr>
            <p:cNvPr id="43" name="Rectangle 42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4730798" y="1836112"/>
            <a:ext cx="2131307" cy="584776"/>
            <a:chOff x="2325921" y="1811167"/>
            <a:chExt cx="2131307" cy="584776"/>
          </a:xfrm>
        </p:grpSpPr>
        <p:sp>
          <p:nvSpPr>
            <p:cNvPr id="45" name="Rectangle 44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707904" y="1811167"/>
              <a:ext cx="7493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yes </a:t>
              </a: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4355976" y="179246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48" name="Grouper 47"/>
          <p:cNvGrpSpPr/>
          <p:nvPr/>
        </p:nvGrpSpPr>
        <p:grpSpPr>
          <a:xfrm>
            <a:off x="7121213" y="1816461"/>
            <a:ext cx="2131307" cy="584776"/>
            <a:chOff x="2325921" y="1811167"/>
            <a:chExt cx="2131307" cy="584776"/>
          </a:xfrm>
        </p:grpSpPr>
        <p:sp>
          <p:nvSpPr>
            <p:cNvPr id="49" name="Rectangle 48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707904" y="1811167"/>
              <a:ext cx="7493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yes</a:t>
              </a:r>
              <a:r>
                <a:rPr lang="en-US" sz="3200" b="1" dirty="0"/>
                <a:t> 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6746391" y="1772816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693791" y="2708920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53" name="Grouper 52"/>
          <p:cNvGrpSpPr/>
          <p:nvPr/>
        </p:nvGrpSpPr>
        <p:grpSpPr>
          <a:xfrm>
            <a:off x="5084805" y="2740811"/>
            <a:ext cx="2007475" cy="584776"/>
            <a:chOff x="2325921" y="1811167"/>
            <a:chExt cx="2007475" cy="584776"/>
          </a:xfrm>
        </p:grpSpPr>
        <p:sp>
          <p:nvSpPr>
            <p:cNvPr id="54" name="Rectangle 53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5413871" y="3532413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57" name="Grouper 56"/>
          <p:cNvGrpSpPr/>
          <p:nvPr/>
        </p:nvGrpSpPr>
        <p:grpSpPr>
          <a:xfrm>
            <a:off x="5804885" y="3564304"/>
            <a:ext cx="2007475" cy="584776"/>
            <a:chOff x="2325921" y="1811167"/>
            <a:chExt cx="2007475" cy="584776"/>
          </a:xfrm>
        </p:grpSpPr>
        <p:sp>
          <p:nvSpPr>
            <p:cNvPr id="58" name="Rectangle 57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4499992" y="4324501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61" name="Grouper 60"/>
          <p:cNvGrpSpPr/>
          <p:nvPr/>
        </p:nvGrpSpPr>
        <p:grpSpPr>
          <a:xfrm>
            <a:off x="4891006" y="4356392"/>
            <a:ext cx="2007475" cy="584776"/>
            <a:chOff x="2325921" y="1811167"/>
            <a:chExt cx="2007475" cy="584776"/>
          </a:xfrm>
        </p:grpSpPr>
        <p:sp>
          <p:nvSpPr>
            <p:cNvPr id="62" name="Rectangle 61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3779912" y="5157192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65" name="Grouper 64"/>
          <p:cNvGrpSpPr/>
          <p:nvPr/>
        </p:nvGrpSpPr>
        <p:grpSpPr>
          <a:xfrm>
            <a:off x="4170926" y="5189083"/>
            <a:ext cx="2007475" cy="584776"/>
            <a:chOff x="2325921" y="1811167"/>
            <a:chExt cx="2007475" cy="584776"/>
          </a:xfrm>
        </p:grpSpPr>
        <p:sp>
          <p:nvSpPr>
            <p:cNvPr id="66" name="Rectangle 65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6565999" y="5157192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grpSp>
        <p:nvGrpSpPr>
          <p:cNvPr id="69" name="Grouper 68"/>
          <p:cNvGrpSpPr/>
          <p:nvPr/>
        </p:nvGrpSpPr>
        <p:grpSpPr>
          <a:xfrm>
            <a:off x="6957013" y="5189083"/>
            <a:ext cx="2007475" cy="584776"/>
            <a:chOff x="2325921" y="1811167"/>
            <a:chExt cx="2007475" cy="584776"/>
          </a:xfrm>
        </p:grpSpPr>
        <p:sp>
          <p:nvSpPr>
            <p:cNvPr id="70" name="Rectangle 69"/>
            <p:cNvSpPr/>
            <p:nvPr/>
          </p:nvSpPr>
          <p:spPr>
            <a:xfrm>
              <a:off x="2325921" y="2043625"/>
              <a:ext cx="1381983" cy="305255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707904" y="1811167"/>
              <a:ext cx="625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no </a:t>
              </a:r>
            </a:p>
          </p:txBody>
        </p:sp>
      </p:grp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EB43D695-48DF-D84B-878E-F1A63CFE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12005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</a:t>
            </a:r>
            <a:r>
              <a:rPr lang="en-US" b="1" dirty="0"/>
              <a:t>synchronous</a:t>
            </a:r>
            <a:r>
              <a:rPr lang="en-US" dirty="0"/>
              <a:t> solution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Non-stabilizing </a:t>
            </a:r>
            <a:r>
              <a:rPr lang="en-US" dirty="0"/>
              <a:t>probabilistic solution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Probabilistic </a:t>
            </a:r>
            <a:r>
              <a:rPr lang="en-US" dirty="0">
                <a:solidFill>
                  <a:srgbClr val="FF0000"/>
                </a:solidFill>
              </a:rPr>
              <a:t>self-stabilizing </a:t>
            </a:r>
            <a:r>
              <a:rPr lang="en-US" dirty="0"/>
              <a:t>solution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Probabilistic </a:t>
            </a:r>
            <a:r>
              <a:rPr lang="en-US" dirty="0">
                <a:solidFill>
                  <a:srgbClr val="FF0000"/>
                </a:solidFill>
              </a:rPr>
              <a:t>snap-stabilizing </a:t>
            </a:r>
            <a:r>
              <a:rPr lang="en-US" dirty="0"/>
              <a:t>solution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4263810" y="2852936"/>
            <a:ext cx="648072" cy="576064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èche vers le bas 5"/>
          <p:cNvSpPr/>
          <p:nvPr/>
        </p:nvSpPr>
        <p:spPr>
          <a:xfrm>
            <a:off x="4283968" y="4005064"/>
            <a:ext cx="648072" cy="576064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8E9BF6-3AD7-F840-9C56-B8FFA109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645686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Knowledge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208" y="1417638"/>
            <a:ext cx="8885583" cy="4938712"/>
          </a:xfrm>
        </p:spPr>
        <p:txBody>
          <a:bodyPr>
            <a:normAutofit/>
          </a:bodyPr>
          <a:lstStyle/>
          <a:p>
            <a:r>
              <a:rPr lang="en-US" dirty="0"/>
              <a:t>We assume that each process knows a value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/>
              <a:t> </a:t>
            </a:r>
            <a:r>
              <a:rPr lang="en-US" dirty="0" err="1"/>
              <a:t>s.t.</a:t>
            </a:r>
            <a:r>
              <a:rPr lang="en-US" dirty="0"/>
              <a:t>: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B &lt;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≤ 2B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dirty="0"/>
              <a:t> is the number of processes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If processes have </a:t>
            </a:r>
            <a:r>
              <a:rPr lang="en-US" sz="2800" b="1" dirty="0">
                <a:solidFill>
                  <a:srgbClr val="FF0000"/>
                </a:solidFill>
              </a:rPr>
              <a:t>no global information</a:t>
            </a:r>
            <a:r>
              <a:rPr lang="en-US" sz="2800" b="1" dirty="0"/>
              <a:t> </a:t>
            </a:r>
            <a:r>
              <a:rPr lang="en-US" sz="2800" dirty="0"/>
              <a:t>about the network (</a:t>
            </a:r>
            <a:r>
              <a:rPr lang="en-US" sz="2800" i="1" dirty="0"/>
              <a:t>e.g.,</a:t>
            </a:r>
            <a:r>
              <a:rPr lang="en-US" sz="2800" dirty="0"/>
              <a:t> its size), the problem is impossible to solve</a:t>
            </a:r>
          </a:p>
          <a:p>
            <a:endParaRPr lang="en-US" sz="2800" dirty="0"/>
          </a:p>
          <a:p>
            <a:pPr algn="just"/>
            <a:r>
              <a:rPr lang="en-US" sz="2800" b="1" dirty="0"/>
              <a:t>Sketch: </a:t>
            </a:r>
            <a:r>
              <a:rPr lang="en-US" sz="2800" dirty="0"/>
              <a:t>reduction</a:t>
            </a:r>
            <a:r>
              <a:rPr lang="en-US" sz="2800" b="1" dirty="0"/>
              <a:t> </a:t>
            </a:r>
            <a:r>
              <a:rPr lang="en-US" sz="2800" dirty="0"/>
              <a:t>to the </a:t>
            </a:r>
            <a:r>
              <a:rPr lang="en-US" sz="2800" b="1" dirty="0"/>
              <a:t>Ring-Size Counting problem</a:t>
            </a:r>
            <a:r>
              <a:rPr lang="en-US" sz="2800" dirty="0"/>
              <a:t>, which has no Las Vegas solution in anonymous networks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1B1AF-D735-A246-87D6-A0D4981B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0961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in a fault-free </a:t>
            </a:r>
            <a:br>
              <a:rPr lang="en-US" dirty="0"/>
            </a:br>
            <a:r>
              <a:rPr lang="en-US" dirty="0"/>
              <a:t>synchronous system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42DA6-DB51-9941-977A-E7755D8B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856365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57395"/>
                <a:ext cx="8229600" cy="4938712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/>
                  <a:t>Processes execute infinitely many </a:t>
                </a:r>
                <a:r>
                  <a:rPr lang="en-US" b="1" dirty="0"/>
                  <a:t>cycles</a:t>
                </a:r>
              </a:p>
              <a:p>
                <a:pPr algn="just"/>
                <a:endParaRPr lang="en-US" b="1" dirty="0"/>
              </a:p>
              <a:p>
                <a:pPr lvl="1" algn="just"/>
                <a:r>
                  <a:rPr lang="en-US" dirty="0"/>
                  <a:t>The inputs of a cycle: a Boolean </a:t>
                </a:r>
                <a:r>
                  <a:rPr lang="en-US" b="1" dirty="0"/>
                  <a:t>LE</a:t>
                </a:r>
                <a:r>
                  <a:rPr lang="en-US" dirty="0"/>
                  <a:t> at each process</a:t>
                </a:r>
              </a:p>
              <a:p>
                <a:pPr lvl="1" algn="just"/>
                <a:endParaRPr lang="en-US" dirty="0"/>
              </a:p>
              <a:p>
                <a:pPr lvl="1" algn="just"/>
                <a:r>
                  <a:rPr lang="en-US" dirty="0"/>
                  <a:t>Initially, the value of </a:t>
                </a:r>
                <a:r>
                  <a:rPr lang="en-US" b="1" dirty="0"/>
                  <a:t>LE</a:t>
                </a:r>
                <a:r>
                  <a:rPr lang="en-US" dirty="0"/>
                  <a:t> is </a:t>
                </a:r>
                <a:r>
                  <a:rPr lang="en-US" i="1" dirty="0">
                    <a:solidFill>
                      <a:srgbClr val="FF0000"/>
                    </a:solidFill>
                  </a:rPr>
                  <a:t>randomly</a:t>
                </a:r>
                <a:r>
                  <a:rPr lang="en-US" i="1" dirty="0"/>
                  <a:t> </a:t>
                </a:r>
                <a:r>
                  <a:rPr lang="en-US" dirty="0"/>
                  <a:t>chosen </a:t>
                </a:r>
              </a:p>
              <a:p>
                <a:pPr lvl="1" algn="just"/>
                <a:endParaRPr lang="en-US" dirty="0"/>
              </a:p>
              <a:p>
                <a:pPr lvl="1" algn="just"/>
                <a:r>
                  <a:rPr lang="en-US" dirty="0"/>
                  <a:t>A cycle: computing </a:t>
                </a:r>
                <a:r>
                  <a:rPr lang="en-US" b="1" dirty="0"/>
                  <a:t>UNIQ</a:t>
                </a:r>
                <a:r>
                  <a:rPr lang="en-US" dirty="0"/>
                  <a:t> at each process,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b="1" dirty="0"/>
                  <a:t>UNIQ =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</m:oMath>
                </a14:m>
                <a:r>
                  <a:rPr lang="en-US" dirty="0"/>
                  <a:t>∃ </a:t>
                </a:r>
                <a:r>
                  <a:rPr lang="en-US" i="1" dirty="0">
                    <a:solidFill>
                      <a:srgbClr val="FF0000"/>
                    </a:solidFill>
                  </a:rPr>
                  <a:t>unique process </a:t>
                </a:r>
                <a:r>
                  <a:rPr lang="en-US" dirty="0"/>
                  <a:t>with </a:t>
                </a:r>
                <a:r>
                  <a:rPr lang="en-US" b="1" dirty="0"/>
                  <a:t>LE = true</a:t>
                </a:r>
              </a:p>
              <a:p>
                <a:pPr lvl="2" algn="just"/>
                <a:r>
                  <a:rPr lang="en-US" dirty="0"/>
                  <a:t>If yes, </a:t>
                </a:r>
                <a:r>
                  <a:rPr lang="en-US" b="1" dirty="0"/>
                  <a:t>LE </a:t>
                </a:r>
                <a:r>
                  <a:rPr lang="en-US" dirty="0"/>
                  <a:t>remains </a:t>
                </a:r>
                <a:r>
                  <a:rPr lang="en-US" i="1" dirty="0">
                    <a:solidFill>
                      <a:srgbClr val="FF0000"/>
                    </a:solidFill>
                  </a:rPr>
                  <a:t>unchanged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each process</a:t>
                </a:r>
              </a:p>
              <a:p>
                <a:pPr lvl="2" algn="just"/>
                <a:r>
                  <a:rPr lang="en-US" dirty="0"/>
                  <a:t>Otherwise, each </a:t>
                </a:r>
                <a:r>
                  <a:rPr lang="en-US" b="1" dirty="0"/>
                  <a:t>LE</a:t>
                </a:r>
                <a:r>
                  <a:rPr lang="en-US" dirty="0"/>
                  <a:t> variable is </a:t>
                </a:r>
                <a:r>
                  <a:rPr lang="en-US" i="1" dirty="0">
                    <a:solidFill>
                      <a:srgbClr val="FF0000"/>
                    </a:solidFill>
                  </a:rPr>
                  <a:t>randomly reset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57395"/>
                <a:ext cx="8229600" cy="4938712"/>
              </a:xfrm>
              <a:blipFill>
                <a:blip r:embed="rId2"/>
                <a:stretch>
                  <a:fillRect l="-1852" t="-2564" r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D94F62-2958-8546-A014-37672CAF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3117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28" y="2409204"/>
            <a:ext cx="9088343" cy="2955579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Upon a request, a process waits </a:t>
            </a:r>
            <a:r>
              <a:rPr lang="en-US" sz="2800" i="1" dirty="0">
                <a:solidFill>
                  <a:srgbClr val="FF0000"/>
                </a:solidFill>
              </a:rPr>
              <a:t>the end of the cycle</a:t>
            </a:r>
          </a:p>
          <a:p>
            <a:pPr lvl="1" algn="just"/>
            <a:r>
              <a:rPr lang="en-US" sz="2200" dirty="0"/>
              <a:t>If </a:t>
            </a:r>
            <a:r>
              <a:rPr lang="en-US" sz="2200" b="1" dirty="0"/>
              <a:t>UNIQ = true</a:t>
            </a:r>
            <a:r>
              <a:rPr lang="en-US" sz="2200" dirty="0"/>
              <a:t>, then </a:t>
            </a:r>
            <a:r>
              <a:rPr lang="en-US" sz="2200" b="1" dirty="0"/>
              <a:t>the value of LE is the answer</a:t>
            </a:r>
          </a:p>
          <a:p>
            <a:pPr lvl="1" algn="just"/>
            <a:r>
              <a:rPr lang="en-US" sz="2200" dirty="0"/>
              <a:t>Otherwise, the answer is</a:t>
            </a:r>
            <a:r>
              <a:rPr lang="en-US" sz="2200" b="1" dirty="0"/>
              <a:t> delayed</a:t>
            </a:r>
            <a:r>
              <a:rPr lang="en-US" sz="2200" dirty="0"/>
              <a:t> to (at least) the end of the next cycle</a:t>
            </a:r>
          </a:p>
          <a:p>
            <a:pPr lvl="1" algn="just"/>
            <a:endParaRPr lang="en-US" sz="2400" dirty="0"/>
          </a:p>
          <a:p>
            <a:pPr algn="just"/>
            <a:r>
              <a:rPr lang="en-US" sz="2800" b="1" dirty="0"/>
              <a:t>Aim: </a:t>
            </a:r>
            <a:r>
              <a:rPr lang="en-US" sz="2800" dirty="0"/>
              <a:t>ensuring that there is a unique process with </a:t>
            </a:r>
            <a:r>
              <a:rPr lang="en-US" sz="2800" b="1" dirty="0"/>
              <a:t>LE = true </a:t>
            </a:r>
            <a:r>
              <a:rPr lang="en-US" sz="2800" dirty="0"/>
              <a:t>at the end of a cycle</a:t>
            </a:r>
            <a:r>
              <a:rPr lang="en-US" sz="2800" b="1" dirty="0"/>
              <a:t> </a:t>
            </a:r>
            <a:r>
              <a:rPr lang="en-US" sz="2800" dirty="0"/>
              <a:t>within </a:t>
            </a:r>
            <a:r>
              <a:rPr lang="en-US" sz="2800" i="1" dirty="0">
                <a:solidFill>
                  <a:srgbClr val="FF0000"/>
                </a:solidFill>
              </a:rPr>
              <a:t>almost surely finite time </a:t>
            </a:r>
            <a:endParaRPr lang="en-US" sz="2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B9F33-8E71-014D-BF3A-D89694FD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571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696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Initially:</a:t>
            </a:r>
          </a:p>
          <a:p>
            <a:pPr lvl="1"/>
            <a:r>
              <a:rPr lang="en-US" sz="2400" dirty="0"/>
              <a:t>The value of </a:t>
            </a:r>
            <a:r>
              <a:rPr lang="en-US" sz="2400" b="1" dirty="0"/>
              <a:t>LE</a:t>
            </a:r>
            <a:r>
              <a:rPr lang="en-US" sz="2400" dirty="0"/>
              <a:t> is </a:t>
            </a:r>
            <a:r>
              <a:rPr lang="en-US" sz="2400" i="1" dirty="0">
                <a:solidFill>
                  <a:srgbClr val="FF0000"/>
                </a:solidFill>
              </a:rPr>
              <a:t>randomly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chosen by each process</a:t>
            </a:r>
          </a:p>
          <a:p>
            <a:pPr lvl="1"/>
            <a:r>
              <a:rPr lang="en-US" sz="2400" b="1" dirty="0"/>
              <a:t>UNIQ</a:t>
            </a:r>
            <a:r>
              <a:rPr lang="en-US" sz="2400" dirty="0"/>
              <a:t> is set to false</a:t>
            </a:r>
          </a:p>
          <a:p>
            <a:endParaRPr lang="en-US" sz="2800" dirty="0"/>
          </a:p>
          <a:p>
            <a:r>
              <a:rPr lang="en-US" sz="2800" dirty="0"/>
              <a:t>Each </a:t>
            </a:r>
            <a:r>
              <a:rPr lang="en-US" sz="2800" b="1" dirty="0"/>
              <a:t>cycle</a:t>
            </a:r>
            <a:r>
              <a:rPr lang="en-US" sz="2800" dirty="0"/>
              <a:t> is made of </a:t>
            </a:r>
            <a:r>
              <a:rPr lang="en-US" sz="2800" b="1" dirty="0"/>
              <a:t>3 phases</a:t>
            </a:r>
          </a:p>
          <a:p>
            <a:endParaRPr lang="en-US" sz="2800" dirty="0"/>
          </a:p>
          <a:p>
            <a:r>
              <a:rPr lang="en-US" sz="2800" dirty="0"/>
              <a:t>Each phase lasts </a:t>
            </a:r>
            <a:r>
              <a:rPr lang="en-US" sz="2800" b="1" dirty="0"/>
              <a:t>2B</a:t>
            </a:r>
            <a:r>
              <a:rPr lang="en-US" sz="2800" dirty="0"/>
              <a:t> steps (2B &gt; Diameter)</a:t>
            </a:r>
          </a:p>
          <a:p>
            <a:endParaRPr lang="en-US" sz="2800" dirty="0"/>
          </a:p>
          <a:p>
            <a:r>
              <a:rPr lang="en-US" sz="2800" dirty="0"/>
              <a:t>Each process has a </a:t>
            </a:r>
            <a:r>
              <a:rPr lang="en-US" sz="2800" b="1" dirty="0"/>
              <a:t>local clock </a:t>
            </a:r>
            <a:r>
              <a:rPr lang="en-US" sz="2800" dirty="0"/>
              <a:t>which takes value in </a:t>
            </a:r>
            <a:r>
              <a:rPr lang="en-US" sz="2800" b="1" dirty="0"/>
              <a:t>[0..6B-1] </a:t>
            </a:r>
            <a:r>
              <a:rPr lang="en-US" sz="2800" dirty="0"/>
              <a:t>to know in which phase it 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7D6534-0EA9-DE47-B91D-1B128217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07834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First Phase: </a:t>
            </a:r>
            <a:r>
              <a:rPr lang="en-US" sz="2800" dirty="0"/>
              <a:t>compute a </a:t>
            </a:r>
            <a:r>
              <a:rPr lang="en-US" sz="2800" i="1" dirty="0">
                <a:solidFill>
                  <a:srgbClr val="FF0000"/>
                </a:solidFill>
              </a:rPr>
              <a:t>spanning forest</a:t>
            </a:r>
            <a:r>
              <a:rPr lang="en-US" sz="2800" dirty="0"/>
              <a:t> s.t. </a:t>
            </a:r>
          </a:p>
          <a:p>
            <a:pPr lvl="1"/>
            <a:r>
              <a:rPr lang="en-US" sz="2400" dirty="0"/>
              <a:t>Each tree is rooted at a process such that </a:t>
            </a:r>
            <a:r>
              <a:rPr lang="en-US" sz="2400" b="1" dirty="0"/>
              <a:t>LE = 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/>
              <a:t>rue</a:t>
            </a:r>
          </a:p>
          <a:p>
            <a:pPr lvl="1"/>
            <a:r>
              <a:rPr lang="en-US" sz="2400" dirty="0"/>
              <a:t>If no such process: no tree at the end of the phase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5" name="Ellipse 4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Ellipse 6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Ellipse 7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6" name="Connecteur droit 15"/>
          <p:cNvCxnSpPr>
            <a:stCxn id="11" idx="6"/>
            <a:endCxn id="10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0" idx="6"/>
            <a:endCxn id="9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4"/>
            <a:endCxn id="12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4"/>
            <a:endCxn id="5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9" idx="4"/>
            <a:endCxn id="8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8" idx="4"/>
            <a:endCxn id="7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6"/>
            <a:endCxn id="5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5" idx="4"/>
            <a:endCxn id="14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2" idx="4"/>
          </p:cNvCxnSpPr>
          <p:nvPr/>
        </p:nvCxnSpPr>
        <p:spPr>
          <a:xfrm>
            <a:off x="2410933" y="5373216"/>
            <a:ext cx="1033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14" idx="6"/>
            <a:endCxn id="7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596A3EB-53C8-E241-A63A-716F90FA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8191589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First Phase: </a:t>
            </a:r>
            <a:r>
              <a:rPr lang="en-US" sz="2800" dirty="0"/>
              <a:t>compute a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spanning forest</a:t>
            </a:r>
            <a:r>
              <a:rPr lang="en-US" sz="2800" i="1" dirty="0"/>
              <a:t> </a:t>
            </a:r>
            <a:r>
              <a:rPr lang="en-US" sz="2800" dirty="0"/>
              <a:t>s.t. </a:t>
            </a:r>
          </a:p>
          <a:p>
            <a:pPr lvl="1" algn="just"/>
            <a:r>
              <a:rPr lang="en-US" sz="2400" dirty="0"/>
              <a:t>Each tree is rooted at a process such that </a:t>
            </a:r>
            <a:r>
              <a:rPr lang="en-US" sz="2400" b="1" dirty="0"/>
              <a:t>LE = 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/>
              <a:t>rue</a:t>
            </a:r>
          </a:p>
          <a:p>
            <a:pPr lvl="1" algn="just"/>
            <a:r>
              <a:rPr lang="en-US" sz="2400" dirty="0"/>
              <a:t>If no such process: no tree at the end of the phase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5" name="Ellipse 4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Ellipse 6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Ellipse 7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6" name="Connecteur droit 15"/>
          <p:cNvCxnSpPr>
            <a:stCxn id="11" idx="6"/>
            <a:endCxn id="10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0" idx="6"/>
            <a:endCxn id="9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4"/>
            <a:endCxn id="12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4"/>
            <a:endCxn id="5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9" idx="4"/>
            <a:endCxn id="8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8" idx="4"/>
            <a:endCxn id="7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6"/>
            <a:endCxn id="5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5" idx="4"/>
            <a:endCxn id="14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3" idx="0"/>
            <a:endCxn id="12" idx="4"/>
          </p:cNvCxnSpPr>
          <p:nvPr/>
        </p:nvCxnSpPr>
        <p:spPr>
          <a:xfrm flipH="1" flipV="1">
            <a:off x="2410933" y="5373216"/>
            <a:ext cx="827" cy="648072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14" idx="6"/>
            <a:endCxn id="7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5ED8910E-1744-DF43-9F09-C1548C9F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638411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Second Phase: </a:t>
            </a:r>
            <a:r>
              <a:rPr lang="en-US" sz="2800" dirty="0"/>
              <a:t>each root (if any) computes the </a:t>
            </a:r>
            <a:r>
              <a:rPr lang="en-US" sz="2800" i="1" dirty="0">
                <a:solidFill>
                  <a:srgbClr val="FF0000"/>
                </a:solidFill>
              </a:rPr>
              <a:t>number of nodes </a:t>
            </a:r>
            <a:r>
              <a:rPr lang="en-US" sz="2800" dirty="0"/>
              <a:t>in its tree</a:t>
            </a:r>
          </a:p>
          <a:p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6" name="Ellipse 5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Ellipse 6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Ellipse 7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Connecteur droit 14"/>
          <p:cNvCxnSpPr>
            <a:stCxn id="11" idx="6"/>
            <a:endCxn id="10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6"/>
            <a:endCxn id="9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1" idx="4"/>
            <a:endCxn id="12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0" idx="4"/>
            <a:endCxn id="6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4"/>
            <a:endCxn id="8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7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2" idx="6"/>
            <a:endCxn id="6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6" idx="4"/>
            <a:endCxn id="14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3" idx="0"/>
            <a:endCxn id="12" idx="4"/>
          </p:cNvCxnSpPr>
          <p:nvPr/>
        </p:nvCxnSpPr>
        <p:spPr>
          <a:xfrm flipH="1" flipV="1">
            <a:off x="2410933" y="5373216"/>
            <a:ext cx="827" cy="648072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4" idx="6"/>
            <a:endCxn id="7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609583" y="292494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619672" y="5479832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779912" y="5807005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012160" y="4427230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62053" y="294941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851920" y="2953118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025554" y="5733256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633272" y="4366845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779912" y="4371198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4B7A39D0-940A-5B45-A7E1-54312E24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11891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0652" cy="4525963"/>
          </a:xfrm>
        </p:spPr>
        <p:txBody>
          <a:bodyPr/>
          <a:lstStyle/>
          <a:p>
            <a:r>
              <a:rPr lang="en-US" dirty="0"/>
              <a:t>A set of </a:t>
            </a:r>
            <a:r>
              <a:rPr lang="en-US" b="1" dirty="0">
                <a:solidFill>
                  <a:srgbClr val="FF0000"/>
                </a:solidFill>
              </a:rPr>
              <a:t>computing entities</a:t>
            </a:r>
            <a:r>
              <a:rPr lang="en-US" dirty="0"/>
              <a:t>, called </a:t>
            </a:r>
            <a:r>
              <a:rPr lang="en-US" i="1" dirty="0"/>
              <a:t>processes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autonomous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local program and memory, no synchronization, no global time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interconnected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information exchanges</a:t>
            </a:r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30" y="3325374"/>
            <a:ext cx="1102465" cy="1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65" y="3325374"/>
            <a:ext cx="1102465" cy="1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35" y="5284751"/>
            <a:ext cx="1102465" cy="1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04" y="4345470"/>
            <a:ext cx="1102465" cy="1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>
            <a:stCxn id="6" idx="2"/>
            <a:endCxn id="9" idx="0"/>
          </p:cNvCxnSpPr>
          <p:nvPr/>
        </p:nvCxnSpPr>
        <p:spPr>
          <a:xfrm>
            <a:off x="5469063" y="4345470"/>
            <a:ext cx="12031" cy="939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8" idx="1"/>
          </p:cNvCxnSpPr>
          <p:nvPr/>
        </p:nvCxnSpPr>
        <p:spPr>
          <a:xfrm flipH="1" flipV="1">
            <a:off x="7428067" y="5284751"/>
            <a:ext cx="504868" cy="510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0" idx="1"/>
          </p:cNvCxnSpPr>
          <p:nvPr/>
        </p:nvCxnSpPr>
        <p:spPr>
          <a:xfrm flipH="1" flipV="1">
            <a:off x="5830691" y="4203185"/>
            <a:ext cx="718013" cy="652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7545907" y="4345470"/>
            <a:ext cx="510637" cy="3945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138" y="3363583"/>
            <a:ext cx="666566" cy="471839"/>
          </a:xfrm>
          <a:prstGeom prst="rect">
            <a:avLst/>
          </a:prstGeom>
        </p:spPr>
      </p:pic>
      <p:sp>
        <p:nvSpPr>
          <p:cNvPr id="35" name="Flèche vers le bas 34"/>
          <p:cNvSpPr/>
          <p:nvPr/>
        </p:nvSpPr>
        <p:spPr>
          <a:xfrm rot="16200000">
            <a:off x="6495634" y="3407037"/>
            <a:ext cx="237071" cy="382354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542">
            <a:off x="5730586" y="5333384"/>
            <a:ext cx="666566" cy="471839"/>
          </a:xfrm>
          <a:prstGeom prst="rect">
            <a:avLst/>
          </a:prstGeom>
        </p:spPr>
      </p:pic>
      <p:sp>
        <p:nvSpPr>
          <p:cNvPr id="37" name="Flèche vers le bas 36"/>
          <p:cNvSpPr/>
          <p:nvPr/>
        </p:nvSpPr>
        <p:spPr>
          <a:xfrm rot="13883542">
            <a:off x="6278616" y="5143294"/>
            <a:ext cx="237071" cy="382354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 droit 21"/>
          <p:cNvCxnSpPr>
            <a:endCxn id="9" idx="3"/>
          </p:cNvCxnSpPr>
          <p:nvPr/>
        </p:nvCxnSpPr>
        <p:spPr>
          <a:xfrm flipH="1">
            <a:off x="6032326" y="5284751"/>
            <a:ext cx="662519" cy="510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18649" y="4351176"/>
            <a:ext cx="666566" cy="471839"/>
          </a:xfrm>
          <a:prstGeom prst="rect">
            <a:avLst/>
          </a:prstGeom>
        </p:spPr>
      </p:pic>
      <p:sp>
        <p:nvSpPr>
          <p:cNvPr id="39" name="Flèche vers le bas 38"/>
          <p:cNvSpPr/>
          <p:nvPr/>
        </p:nvSpPr>
        <p:spPr>
          <a:xfrm>
            <a:off x="8551504" y="4823833"/>
            <a:ext cx="237071" cy="382354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15"/>
          <p:cNvCxnSpPr>
            <a:stCxn id="7" idx="2"/>
            <a:endCxn id="8" idx="0"/>
          </p:cNvCxnSpPr>
          <p:nvPr/>
        </p:nvCxnSpPr>
        <p:spPr>
          <a:xfrm>
            <a:off x="8462698" y="4345470"/>
            <a:ext cx="21470" cy="939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1" y="5284751"/>
            <a:ext cx="1102465" cy="1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stCxn id="7" idx="1"/>
            <a:endCxn id="6" idx="3"/>
          </p:cNvCxnSpPr>
          <p:nvPr/>
        </p:nvCxnSpPr>
        <p:spPr>
          <a:xfrm flipH="1">
            <a:off x="6020295" y="3835422"/>
            <a:ext cx="18911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94278-A156-1C46-ABC0-37ACE502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E021A92-C9B4-5F46-A9FD-F60CDF6A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4221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Phase: Each root (if any) computes the number of node in its tree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6" name="Ellipse 5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Ellipse 6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Ellipse 7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Connecteur droit 14"/>
          <p:cNvCxnSpPr>
            <a:stCxn id="11" idx="6"/>
            <a:endCxn id="10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6"/>
            <a:endCxn id="9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1" idx="4"/>
            <a:endCxn id="12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0" idx="4"/>
            <a:endCxn id="6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4"/>
            <a:endCxn id="8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7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2" idx="6"/>
            <a:endCxn id="6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6" idx="4"/>
            <a:endCxn id="14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4"/>
            <a:endCxn id="13" idx="0"/>
          </p:cNvCxnSpPr>
          <p:nvPr/>
        </p:nvCxnSpPr>
        <p:spPr>
          <a:xfrm>
            <a:off x="2410933" y="5373216"/>
            <a:ext cx="827" cy="648072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4" idx="6"/>
            <a:endCxn id="7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403648" y="2924944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446162" y="5589240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563888" y="5807005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724128" y="4427230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24128" y="2949414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91880" y="2953118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724128" y="5733256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F,3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403648" y="4366845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563888" y="437119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T,6</a:t>
            </a:r>
          </a:p>
        </p:txBody>
      </p:sp>
      <p:sp>
        <p:nvSpPr>
          <p:cNvPr id="39" name="Parchemin vertical 38"/>
          <p:cNvSpPr/>
          <p:nvPr/>
        </p:nvSpPr>
        <p:spPr>
          <a:xfrm>
            <a:off x="0" y="44624"/>
            <a:ext cx="9144000" cy="3094603"/>
          </a:xfrm>
          <a:prstGeom prst="vertic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At the end of the phase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</a:t>
            </a:r>
            <a:r>
              <a:rPr lang="en-US" sz="2400" b="1" dirty="0">
                <a:solidFill>
                  <a:schemeClr val="tx1"/>
                </a:solidFill>
              </a:rPr>
              <a:t>a root has more that B processes </a:t>
            </a:r>
            <a:r>
              <a:rPr lang="en-US" sz="2400" dirty="0">
                <a:solidFill>
                  <a:schemeClr val="tx1"/>
                </a:solidFill>
              </a:rPr>
              <a:t>in its tree: </a:t>
            </a:r>
            <a:r>
              <a:rPr lang="en-US" sz="2400" b="1" dirty="0">
                <a:solidFill>
                  <a:schemeClr val="tx1"/>
                </a:solidFill>
              </a:rPr>
              <a:t>LE ← 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rue; UNIQ  ← True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Otherwise, processes execute:  </a:t>
            </a:r>
            <a:r>
              <a:rPr lang="en-US" sz="2400" b="1" dirty="0">
                <a:solidFill>
                  <a:schemeClr val="tx1"/>
                </a:solidFill>
              </a:rPr>
              <a:t>LE ← False; UNIQ  ← False</a:t>
            </a:r>
          </a:p>
          <a:p>
            <a:pPr lvl="1" algn="ctr"/>
            <a:r>
              <a:rPr lang="en-US" sz="2400" dirty="0">
                <a:solidFill>
                  <a:schemeClr val="tx1"/>
                </a:solidFill>
              </a:rPr>
              <a:t>(Here, we choose </a:t>
            </a:r>
            <a:r>
              <a:rPr lang="en-US" sz="2400" b="1" dirty="0">
                <a:solidFill>
                  <a:schemeClr val="tx1"/>
                </a:solidFill>
              </a:rPr>
              <a:t>B = 5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6BBE0087-0178-E74A-ABDD-B7E3DA00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476923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Phase: Each root (if any) computes the number of node in its tree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6" name="Ellipse 5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" name="Ellipse 6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Ellipse 7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Connecteur droit 14"/>
          <p:cNvCxnSpPr>
            <a:stCxn id="11" idx="6"/>
            <a:endCxn id="10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6"/>
            <a:endCxn id="9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1" idx="4"/>
            <a:endCxn id="12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0" idx="4"/>
            <a:endCxn id="6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4"/>
            <a:endCxn id="8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7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2" idx="6"/>
            <a:endCxn id="6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6" idx="4"/>
            <a:endCxn id="14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4"/>
            <a:endCxn id="13" idx="0"/>
          </p:cNvCxnSpPr>
          <p:nvPr/>
        </p:nvCxnSpPr>
        <p:spPr>
          <a:xfrm>
            <a:off x="2410933" y="5373216"/>
            <a:ext cx="827" cy="648072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4" idx="6"/>
            <a:endCxn id="7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403648" y="2924944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446162" y="5589240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563888" y="5807005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724128" y="4427230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24128" y="2949414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91880" y="2953118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724128" y="5733256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F,3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403648" y="4366845"/>
            <a:ext cx="74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F,3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563888" y="437119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T,6</a:t>
            </a:r>
          </a:p>
        </p:txBody>
      </p:sp>
      <p:sp>
        <p:nvSpPr>
          <p:cNvPr id="36" name="Parchemin vertical 35"/>
          <p:cNvSpPr/>
          <p:nvPr/>
        </p:nvSpPr>
        <p:spPr>
          <a:xfrm>
            <a:off x="0" y="1454426"/>
            <a:ext cx="9144000" cy="1078551"/>
          </a:xfrm>
          <a:prstGeom prst="vertic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rgbClr val="000000"/>
                </a:solidFill>
              </a:rPr>
              <a:t>Remark: </a:t>
            </a:r>
            <a:r>
              <a:rPr lang="en-US" sz="2400" dirty="0">
                <a:solidFill>
                  <a:srgbClr val="000000"/>
                </a:solidFill>
              </a:rPr>
              <a:t>at most one process satisfies the 1</a:t>
            </a:r>
            <a:r>
              <a:rPr lang="en-US" sz="2400" baseline="30000" dirty="0">
                <a:solidFill>
                  <a:srgbClr val="000000"/>
                </a:solidFill>
              </a:rPr>
              <a:t>st</a:t>
            </a:r>
            <a:r>
              <a:rPr lang="en-US" sz="2400" dirty="0">
                <a:solidFill>
                  <a:srgbClr val="000000"/>
                </a:solidFill>
              </a:rPr>
              <a:t> case since </a:t>
            </a:r>
            <a:r>
              <a:rPr lang="en-US" sz="2400" b="1" dirty="0">
                <a:solidFill>
                  <a:srgbClr val="000000"/>
                </a:solidFill>
              </a:rPr>
              <a:t>B ≥ n/2 </a:t>
            </a: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2C133C68-442C-D046-A139-D02E940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6719009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687" y="1638470"/>
            <a:ext cx="8388626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Third Phase: </a:t>
            </a:r>
            <a:r>
              <a:rPr lang="en-US" sz="2800" dirty="0"/>
              <a:t>broadcast of the result</a:t>
            </a:r>
          </a:p>
          <a:p>
            <a:pPr lvl="1"/>
            <a:r>
              <a:rPr lang="en-US" sz="2400" dirty="0"/>
              <a:t>Each process computes the </a:t>
            </a:r>
            <a:r>
              <a:rPr lang="en-US" sz="2400" i="1" dirty="0">
                <a:solidFill>
                  <a:srgbClr val="FF0000"/>
                </a:solidFill>
              </a:rPr>
              <a:t>disjunction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all </a:t>
            </a:r>
            <a:r>
              <a:rPr lang="en-US" sz="2400" b="1" dirty="0"/>
              <a:t>UNIQ</a:t>
            </a:r>
            <a:r>
              <a:rPr lang="en-US" sz="2400" dirty="0"/>
              <a:t> variables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llipse 6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Ellipse 7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Ellipse 14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1" idx="6"/>
            <a:endCxn id="10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2" idx="4"/>
            <a:endCxn id="13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1" idx="4"/>
            <a:endCxn id="7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0" idx="4"/>
            <a:endCxn id="9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4"/>
            <a:endCxn id="8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6"/>
            <a:endCxn id="7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4"/>
            <a:endCxn id="15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3" idx="4"/>
            <a:endCxn id="14" idx="0"/>
          </p:cNvCxnSpPr>
          <p:nvPr/>
        </p:nvCxnSpPr>
        <p:spPr>
          <a:xfrm>
            <a:off x="2410933" y="5373216"/>
            <a:ext cx="827" cy="648072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5" idx="6"/>
            <a:endCxn id="8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403648" y="2924944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46162" y="5589240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563888" y="5807005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24128" y="4427230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724128" y="2949414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491880" y="295311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724128" y="5733256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03648" y="4366845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437119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T,6</a:t>
            </a: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6DDA7C00-644E-2A4C-8793-B5A21955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825139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Third Phase: broadcast of the result</a:t>
            </a:r>
          </a:p>
          <a:p>
            <a:pPr lvl="1"/>
            <a:r>
              <a:rPr lang="en-US" dirty="0"/>
              <a:t>Each process computes the disjunction of all the </a:t>
            </a:r>
            <a:r>
              <a:rPr lang="en-US" b="1" dirty="0"/>
              <a:t>UNIQ</a:t>
            </a:r>
            <a:r>
              <a:rPr lang="en-US" dirty="0"/>
              <a:t> variables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llipse 6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Ellipse 7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Ellipse 14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1" idx="6"/>
            <a:endCxn id="10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2" idx="4"/>
            <a:endCxn id="13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1" idx="4"/>
            <a:endCxn id="7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0" idx="4"/>
            <a:endCxn id="9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4"/>
            <a:endCxn id="8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6"/>
            <a:endCxn id="7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4"/>
            <a:endCxn id="15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3" idx="4"/>
            <a:endCxn id="14" idx="0"/>
          </p:cNvCxnSpPr>
          <p:nvPr/>
        </p:nvCxnSpPr>
        <p:spPr>
          <a:xfrm>
            <a:off x="2410933" y="5373216"/>
            <a:ext cx="827" cy="648072"/>
          </a:xfrm>
          <a:prstGeom prst="line">
            <a:avLst/>
          </a:prstGeom>
          <a:ln w="76200" cmpd="sng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5" idx="6"/>
            <a:endCxn id="8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  <a:ln w="762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403648" y="2924944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46162" y="5589240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563888" y="5807005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24128" y="4427230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724128" y="2949414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491880" y="295311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724128" y="5733256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03648" y="4366845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437119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archemin vertical 36"/>
              <p:cNvSpPr/>
              <p:nvPr/>
            </p:nvSpPr>
            <p:spPr>
              <a:xfrm>
                <a:off x="0" y="1288005"/>
                <a:ext cx="9144000" cy="1689699"/>
              </a:xfrm>
              <a:prstGeom prst="verticalScroll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US" sz="2400" dirty="0">
                    <a:solidFill>
                      <a:srgbClr val="000000"/>
                    </a:solidFill>
                  </a:rPr>
                  <a:t>At the end of the cycle:</a:t>
                </a:r>
              </a:p>
              <a:p>
                <a:pPr lvl="1"/>
                <a:r>
                  <a:rPr lang="en-US" sz="2400" b="1" dirty="0">
                    <a:solidFill>
                      <a:srgbClr val="000000"/>
                    </a:solidFill>
                  </a:rPr>
                  <a:t>UNIQ = True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at a process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∃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unique process </a:t>
                </a:r>
                <a:r>
                  <a:rPr lang="en-US" sz="2400" dirty="0">
                    <a:solidFill>
                      <a:srgbClr val="000000"/>
                    </a:solidFill>
                  </a:rPr>
                  <a:t>such that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LE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rue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Parchemin vertic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8005"/>
                <a:ext cx="9144000" cy="1689699"/>
              </a:xfrm>
              <a:prstGeom prst="vertic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Espace réservé du numéro de diapositive 39">
            <a:extLst>
              <a:ext uri="{FF2B5EF4-FFF2-40B4-BE49-F238E27FC236}">
                <a16:creationId xmlns:a16="http://schemas.microsoft.com/office/drawing/2014/main" id="{48F9C2FF-6EF9-654B-887E-87A01608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3208331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a cycle?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Third Phase: broadcast of the result</a:t>
            </a:r>
          </a:p>
          <a:p>
            <a:pPr lvl="1"/>
            <a:r>
              <a:rPr lang="en-US" dirty="0"/>
              <a:t>Each process computes the disjunction of all the </a:t>
            </a:r>
            <a:r>
              <a:rPr lang="en-US" b="1" dirty="0"/>
              <a:t>UNIQ</a:t>
            </a:r>
            <a:r>
              <a:rPr lang="en-US" dirty="0"/>
              <a:t> variables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llipse 6"/>
          <p:cNvSpPr/>
          <p:nvPr/>
        </p:nvSpPr>
        <p:spPr>
          <a:xfrm>
            <a:off x="4211960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Ellipse 7"/>
          <p:cNvSpPr/>
          <p:nvPr/>
        </p:nvSpPr>
        <p:spPr>
          <a:xfrm>
            <a:off x="6389629" y="6001395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Ellipse 8"/>
          <p:cNvSpPr/>
          <p:nvPr/>
        </p:nvSpPr>
        <p:spPr>
          <a:xfrm>
            <a:off x="6380707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Ellipse 9"/>
          <p:cNvSpPr/>
          <p:nvPr/>
        </p:nvSpPr>
        <p:spPr>
          <a:xfrm>
            <a:off x="6389629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Ellipse 10"/>
          <p:cNvSpPr/>
          <p:nvPr/>
        </p:nvSpPr>
        <p:spPr>
          <a:xfrm>
            <a:off x="4211960" y="3234763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Ellipse 11"/>
          <p:cNvSpPr/>
          <p:nvPr/>
        </p:nvSpPr>
        <p:spPr>
          <a:xfrm>
            <a:off x="2051926" y="321297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Ellipse 12"/>
          <p:cNvSpPr/>
          <p:nvPr/>
        </p:nvSpPr>
        <p:spPr>
          <a:xfrm>
            <a:off x="2050893" y="4653136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Ellipse 13"/>
          <p:cNvSpPr/>
          <p:nvPr/>
        </p:nvSpPr>
        <p:spPr>
          <a:xfrm>
            <a:off x="205172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" name="Ellipse 14"/>
          <p:cNvSpPr/>
          <p:nvPr/>
        </p:nvSpPr>
        <p:spPr>
          <a:xfrm>
            <a:off x="4211960" y="6021288"/>
            <a:ext cx="720080" cy="72008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772006" y="3573016"/>
            <a:ext cx="1439954" cy="2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1" idx="6"/>
            <a:endCxn id="10" idx="2"/>
          </p:cNvCxnSpPr>
          <p:nvPr/>
        </p:nvCxnSpPr>
        <p:spPr>
          <a:xfrm>
            <a:off x="4932040" y="3594803"/>
            <a:ext cx="1457589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2" idx="4"/>
            <a:endCxn id="13" idx="0"/>
          </p:cNvCxnSpPr>
          <p:nvPr/>
        </p:nvCxnSpPr>
        <p:spPr>
          <a:xfrm flipH="1">
            <a:off x="2410933" y="3933056"/>
            <a:ext cx="1033" cy="72008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1" idx="4"/>
            <a:endCxn id="7" idx="0"/>
          </p:cNvCxnSpPr>
          <p:nvPr/>
        </p:nvCxnSpPr>
        <p:spPr>
          <a:xfrm>
            <a:off x="4572000" y="3954843"/>
            <a:ext cx="0" cy="69829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0" idx="4"/>
            <a:endCxn id="9" idx="0"/>
          </p:cNvCxnSpPr>
          <p:nvPr/>
        </p:nvCxnSpPr>
        <p:spPr>
          <a:xfrm flipH="1">
            <a:off x="6740747" y="3954843"/>
            <a:ext cx="8922" cy="6982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4"/>
            <a:endCxn id="8" idx="0"/>
          </p:cNvCxnSpPr>
          <p:nvPr/>
        </p:nvCxnSpPr>
        <p:spPr>
          <a:xfrm>
            <a:off x="6740747" y="5373216"/>
            <a:ext cx="8922" cy="62817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6"/>
            <a:endCxn id="7" idx="2"/>
          </p:cNvCxnSpPr>
          <p:nvPr/>
        </p:nvCxnSpPr>
        <p:spPr>
          <a:xfrm>
            <a:off x="2770973" y="5013176"/>
            <a:ext cx="1440987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4"/>
            <a:endCxn id="15" idx="0"/>
          </p:cNvCxnSpPr>
          <p:nvPr/>
        </p:nvCxnSpPr>
        <p:spPr>
          <a:xfrm>
            <a:off x="4572000" y="5373216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3" idx="4"/>
          </p:cNvCxnSpPr>
          <p:nvPr/>
        </p:nvCxnSpPr>
        <p:spPr>
          <a:xfrm>
            <a:off x="2410933" y="5373216"/>
            <a:ext cx="1033" cy="57606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5" idx="6"/>
            <a:endCxn id="8" idx="2"/>
          </p:cNvCxnSpPr>
          <p:nvPr/>
        </p:nvCxnSpPr>
        <p:spPr>
          <a:xfrm flipV="1">
            <a:off x="4932040" y="6361435"/>
            <a:ext cx="1457589" cy="1989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403648" y="2924944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46162" y="5589240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563888" y="5807005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724128" y="4427230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724128" y="2949414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491880" y="295311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724128" y="5733256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03648" y="4366845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63888" y="4371198"/>
            <a:ext cx="76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T,6</a:t>
            </a:r>
          </a:p>
        </p:txBody>
      </p:sp>
      <p:sp>
        <p:nvSpPr>
          <p:cNvPr id="38" name="Parchemin vertical 37"/>
          <p:cNvSpPr/>
          <p:nvPr/>
        </p:nvSpPr>
        <p:spPr>
          <a:xfrm>
            <a:off x="0" y="2999005"/>
            <a:ext cx="9144000" cy="2912875"/>
          </a:xfrm>
          <a:prstGeom prst="verticalScroll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At the beginning of the next cycle: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LE</a:t>
            </a:r>
            <a:r>
              <a:rPr lang="en-US" sz="2400" dirty="0">
                <a:solidFill>
                  <a:srgbClr val="000000"/>
                </a:solidFill>
              </a:rPr>
              <a:t> is </a:t>
            </a:r>
            <a:r>
              <a:rPr lang="en-US" sz="2400" i="1" dirty="0">
                <a:solidFill>
                  <a:srgbClr val="FF0000"/>
                </a:solidFill>
              </a:rPr>
              <a:t>randomly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reset if </a:t>
            </a:r>
            <a:r>
              <a:rPr lang="en-US" sz="2400" b="1" dirty="0">
                <a:solidFill>
                  <a:srgbClr val="000000"/>
                </a:solidFill>
              </a:rPr>
              <a:t>UNIQ = False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i="1" dirty="0">
                <a:solidFill>
                  <a:srgbClr val="000000"/>
                </a:solidFill>
              </a:rPr>
              <a:t>W.p.p. </a:t>
            </a:r>
            <a:r>
              <a:rPr lang="en-US" sz="2400" dirty="0">
                <a:solidFill>
                  <a:srgbClr val="000000"/>
                </a:solidFill>
              </a:rPr>
              <a:t>a process will be elected in the next cycle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Otherwise </a:t>
            </a:r>
            <a:r>
              <a:rPr lang="en-US" sz="2400" b="1" dirty="0">
                <a:solidFill>
                  <a:srgbClr val="000000"/>
                </a:solidFill>
              </a:rPr>
              <a:t>LE</a:t>
            </a:r>
            <a:r>
              <a:rPr lang="en-US" sz="2400" dirty="0">
                <a:solidFill>
                  <a:srgbClr val="000000"/>
                </a:solidFill>
              </a:rPr>
              <a:t> remains </a:t>
            </a:r>
            <a:r>
              <a:rPr lang="en-US" sz="2400" i="1" dirty="0">
                <a:solidFill>
                  <a:srgbClr val="FF0000"/>
                </a:solidFill>
              </a:rPr>
              <a:t>constant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UNIQ</a:t>
            </a:r>
            <a:r>
              <a:rPr lang="en-US" sz="2400" dirty="0">
                <a:solidFill>
                  <a:srgbClr val="000000"/>
                </a:solidFill>
              </a:rPr>
              <a:t> is reset to false at each process</a:t>
            </a:r>
          </a:p>
        </p:txBody>
      </p:sp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1753A997-894E-A24C-B755-3E4D8732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archemin vertical 39">
                <a:extLst>
                  <a:ext uri="{FF2B5EF4-FFF2-40B4-BE49-F238E27FC236}">
                    <a16:creationId xmlns:a16="http://schemas.microsoft.com/office/drawing/2014/main" id="{5DA11188-6054-EC40-86A7-EC6B981D5FCE}"/>
                  </a:ext>
                </a:extLst>
              </p:cNvPr>
              <p:cNvSpPr/>
              <p:nvPr/>
            </p:nvSpPr>
            <p:spPr>
              <a:xfrm>
                <a:off x="0" y="1288005"/>
                <a:ext cx="9144000" cy="1689699"/>
              </a:xfrm>
              <a:prstGeom prst="verticalScroll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US" sz="2400" dirty="0">
                    <a:solidFill>
                      <a:srgbClr val="000000"/>
                    </a:solidFill>
                  </a:rPr>
                  <a:t>At the end of the cycle:</a:t>
                </a:r>
              </a:p>
              <a:p>
                <a:pPr lvl="1"/>
                <a:r>
                  <a:rPr lang="en-US" sz="2400" b="1" dirty="0">
                    <a:solidFill>
                      <a:srgbClr val="000000"/>
                    </a:solidFill>
                  </a:rPr>
                  <a:t>UNIQ = True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at a process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∃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unique process </a:t>
                </a:r>
                <a:r>
                  <a:rPr lang="en-US" sz="2400" dirty="0">
                    <a:solidFill>
                      <a:srgbClr val="000000"/>
                    </a:solidFill>
                  </a:rPr>
                  <a:t>such that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LE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rue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Parchemin vertical 39">
                <a:extLst>
                  <a:ext uri="{FF2B5EF4-FFF2-40B4-BE49-F238E27FC236}">
                    <a16:creationId xmlns:a16="http://schemas.microsoft.com/office/drawing/2014/main" id="{5DA11188-6054-EC40-86A7-EC6B981D5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8005"/>
                <a:ext cx="9144000" cy="1689699"/>
              </a:xfrm>
              <a:prstGeom prst="verticalScroll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024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991061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The complexity depends on the</a:t>
            </a:r>
            <a:r>
              <a:rPr lang="en-US" i="1" dirty="0">
                <a:solidFill>
                  <a:srgbClr val="FF0000"/>
                </a:solidFill>
              </a:rPr>
              <a:t> law</a:t>
            </a:r>
            <a:r>
              <a:rPr lang="en-US" dirty="0"/>
              <a:t> used to (re)set </a:t>
            </a:r>
            <a:r>
              <a:rPr lang="en-US" b="1" dirty="0"/>
              <a:t>LE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Best choice: (re)set </a:t>
            </a:r>
            <a:r>
              <a:rPr lang="en-US" b="1" dirty="0"/>
              <a:t>LE</a:t>
            </a:r>
            <a:r>
              <a:rPr lang="en-US" dirty="0"/>
              <a:t> to true with probability </a:t>
            </a:r>
            <a:r>
              <a:rPr lang="en-US" b="1" i="1" dirty="0"/>
              <a:t>p </a:t>
            </a:r>
            <a:r>
              <a:rPr lang="en-US" b="1" dirty="0"/>
              <a:t>∈ [1/2B,1/(B+1)]</a:t>
            </a:r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this case, the </a:t>
            </a:r>
            <a:r>
              <a:rPr lang="en-US" i="1" dirty="0">
                <a:solidFill>
                  <a:srgbClr val="FF0000"/>
                </a:solidFill>
              </a:rPr>
              <a:t>expected number of cycles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 “stabilize” the value of </a:t>
            </a:r>
            <a:r>
              <a:rPr lang="en-US" b="1" dirty="0"/>
              <a:t>LE</a:t>
            </a:r>
            <a:r>
              <a:rPr lang="en-US" dirty="0"/>
              <a:t> is </a:t>
            </a:r>
            <a:r>
              <a:rPr lang="en-US" b="1" i="1" dirty="0"/>
              <a:t>e</a:t>
            </a:r>
            <a:r>
              <a:rPr lang="en-US" b="1" baseline="30000" dirty="0"/>
              <a:t>2</a:t>
            </a:r>
            <a:r>
              <a:rPr lang="en-US" b="1" dirty="0"/>
              <a:t>/2  (≤ 3.70)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expected time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give an answer to a request is then in </a:t>
            </a:r>
            <a:r>
              <a:rPr lang="en-US" b="1" i="1" dirty="0"/>
              <a:t>0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1E5126-132D-B949-9AB3-174DAA47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1895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make this algorithm </a:t>
            </a:r>
            <a:br>
              <a:rPr lang="en-US" dirty="0"/>
            </a:br>
            <a:r>
              <a:rPr lang="en-US" dirty="0"/>
              <a:t>self-stabilizing?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2122004"/>
            <a:ext cx="9143999" cy="3329609"/>
          </a:xfrm>
        </p:spPr>
        <p:txBody>
          <a:bodyPr>
            <a:normAutofit/>
          </a:bodyPr>
          <a:lstStyle/>
          <a:p>
            <a:r>
              <a:rPr lang="en-US" sz="2800" dirty="0"/>
              <a:t>After faults, processes can be </a:t>
            </a:r>
            <a:r>
              <a:rPr lang="en-US" sz="2800" b="1" dirty="0"/>
              <a:t>desynchronized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Solution: </a:t>
            </a:r>
            <a:r>
              <a:rPr lang="en-US" sz="2800" dirty="0"/>
              <a:t>a </a:t>
            </a:r>
            <a:r>
              <a:rPr lang="en-US" sz="2800" b="1" dirty="0"/>
              <a:t>self-stabilizing synchronous unison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[Boulinier, Petit, Villain, </a:t>
            </a:r>
            <a:r>
              <a:rPr lang="en-US" sz="1800" i="1" dirty="0">
                <a:solidFill>
                  <a:srgbClr val="0070C0"/>
                </a:solidFill>
              </a:rPr>
              <a:t>PODC</a:t>
            </a:r>
            <a:r>
              <a:rPr lang="en-US" sz="1800" dirty="0">
                <a:solidFill>
                  <a:srgbClr val="0070C0"/>
                </a:solidFill>
              </a:rPr>
              <a:t> 2004]</a:t>
            </a:r>
          </a:p>
          <a:p>
            <a:pPr lvl="1"/>
            <a:r>
              <a:rPr lang="en-US" sz="2400" dirty="0"/>
              <a:t>Clocks synchronize to the same value in </a:t>
            </a:r>
            <a:r>
              <a:rPr lang="en-US" sz="2400" b="1" dirty="0"/>
              <a:t>at most 6B steps</a:t>
            </a:r>
          </a:p>
          <a:p>
            <a:pPr lvl="1"/>
            <a:r>
              <a:rPr lang="en-US" sz="2400" b="1" dirty="0"/>
              <a:t>The first cycle started at 6B steps will correctly compute UNIQ!</a:t>
            </a:r>
            <a:r>
              <a:rPr lang="en-US" sz="24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8E5A6B-856D-9441-8E5A-8BA857ED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7114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make this algorithm </a:t>
            </a:r>
            <a:br>
              <a:rPr lang="en-US" dirty="0"/>
            </a:br>
            <a:r>
              <a:rPr lang="en-US" dirty="0"/>
              <a:t>snap-stabilizing?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The first cycle after 6B steps correctly compute UNIQ</a:t>
            </a:r>
            <a:r>
              <a:rPr lang="en-US" sz="2800" dirty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For each request</a:t>
            </a:r>
          </a:p>
          <a:p>
            <a:pPr lvl="1" algn="just"/>
            <a:r>
              <a:rPr lang="en-US" sz="2400" dirty="0"/>
              <a:t>Wait </a:t>
            </a:r>
            <a:r>
              <a:rPr lang="en-US" sz="2400" b="1" dirty="0"/>
              <a:t>6B</a:t>
            </a:r>
            <a:r>
              <a:rPr lang="en-US" sz="2400" dirty="0"/>
              <a:t> steps (using a </a:t>
            </a:r>
            <a:r>
              <a:rPr lang="en-US" sz="2400" i="1" dirty="0">
                <a:solidFill>
                  <a:srgbClr val="FF0000"/>
                </a:solidFill>
              </a:rPr>
              <a:t>counter</a:t>
            </a:r>
            <a:r>
              <a:rPr lang="en-US" sz="2400" dirty="0"/>
              <a:t>)</a:t>
            </a:r>
          </a:p>
          <a:p>
            <a:pPr lvl="1" algn="just"/>
            <a:r>
              <a:rPr lang="en-US" sz="2400" dirty="0"/>
              <a:t>Consider outputs of cycles started after these </a:t>
            </a:r>
            <a:r>
              <a:rPr lang="en-US" sz="2400" b="1" dirty="0"/>
              <a:t>6B</a:t>
            </a:r>
            <a:r>
              <a:rPr lang="en-US" sz="2400" dirty="0"/>
              <a:t> steps</a:t>
            </a:r>
          </a:p>
          <a:p>
            <a:pPr lvl="1" algn="just"/>
            <a:r>
              <a:rPr lang="en-US" sz="2400" dirty="0"/>
              <a:t>Only outputs of </a:t>
            </a:r>
            <a:r>
              <a:rPr lang="en-US" sz="2400" b="1" dirty="0"/>
              <a:t>correct cycles </a:t>
            </a:r>
            <a:r>
              <a:rPr lang="en-US" sz="2400" dirty="0"/>
              <a:t>will be considered!</a:t>
            </a:r>
          </a:p>
          <a:p>
            <a:pPr lvl="1" algn="just"/>
            <a:r>
              <a:rPr lang="en-US" sz="2400" dirty="0"/>
              <a:t>The answer </a:t>
            </a:r>
            <a:r>
              <a:rPr lang="en-US" sz="2400" b="1" dirty="0"/>
              <a:t>LE</a:t>
            </a:r>
            <a:r>
              <a:rPr lang="en-US" sz="2400" dirty="0"/>
              <a:t> will be output only when </a:t>
            </a:r>
            <a:r>
              <a:rPr lang="en-US" sz="2400" b="1" dirty="0"/>
              <a:t>UNIQ = true </a:t>
            </a:r>
            <a:r>
              <a:rPr lang="en-US" sz="2400" dirty="0"/>
              <a:t>at the end of such a cycle </a:t>
            </a:r>
          </a:p>
          <a:p>
            <a:pPr lvl="1" algn="just"/>
            <a:endParaRPr lang="en-US" sz="2400" dirty="0"/>
          </a:p>
          <a:p>
            <a:pPr algn="just"/>
            <a:r>
              <a:rPr lang="en-US" sz="2800" dirty="0"/>
              <a:t>The </a:t>
            </a:r>
            <a:r>
              <a:rPr lang="en-US" sz="2800" i="1" dirty="0">
                <a:solidFill>
                  <a:srgbClr val="FF0000"/>
                </a:solidFill>
              </a:rPr>
              <a:t>expected delay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each answer remains in </a:t>
            </a:r>
            <a:r>
              <a:rPr lang="en-US" sz="2800" b="1" i="1" dirty="0"/>
              <a:t>0</a:t>
            </a:r>
            <a:r>
              <a:rPr lang="en-US" sz="2800" b="1" dirty="0"/>
              <a:t>(</a:t>
            </a:r>
            <a:r>
              <a:rPr lang="en-US" sz="2800" b="1" i="1" dirty="0"/>
              <a:t>n</a:t>
            </a:r>
            <a:r>
              <a:rPr lang="en-US" sz="2800" b="1" dirty="0"/>
              <a:t>)</a:t>
            </a:r>
          </a:p>
          <a:p>
            <a:pPr algn="just"/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0024AE-EF67-984D-AEC8-C81023F2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5641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F9446-7DE7-7248-9FA6-52F7BFD6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22400-FEBE-6943-BCC4-149EFA94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Efficiency in Self-stabilization</a:t>
            </a:r>
          </a:p>
          <a:p>
            <a:endParaRPr lang="en-US" sz="2800" dirty="0"/>
          </a:p>
          <a:p>
            <a:r>
              <a:rPr lang="en-US" sz="2800" dirty="0"/>
              <a:t>Versatility in Self-stabilization</a:t>
            </a:r>
          </a:p>
          <a:p>
            <a:endParaRPr lang="en-US" sz="2800" dirty="0"/>
          </a:p>
          <a:p>
            <a:r>
              <a:rPr lang="en-US" sz="2800" dirty="0"/>
              <a:t>Unifying Versatility and Efficiency in Self-stabilization</a:t>
            </a:r>
          </a:p>
          <a:p>
            <a:endParaRPr lang="en-US" sz="2800" dirty="0"/>
          </a:p>
          <a:p>
            <a:r>
              <a:rPr lang="en-US" sz="2800" dirty="0"/>
              <a:t>Detailed Example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Work in Progress and Perspectives</a:t>
            </a:r>
          </a:p>
          <a:p>
            <a:endParaRPr lang="en-US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8A776-F0ED-C049-AC92-AB373380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739587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9BF02-E1FB-F24C-88B6-FC8D8DEC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C994C-9677-C54C-B8BE-D0BEE4893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Toward More Uncertainty</a:t>
            </a:r>
          </a:p>
          <a:p>
            <a:pPr lvl="1"/>
            <a:r>
              <a:rPr lang="en-US" sz="2400" dirty="0"/>
              <a:t>Self-stabilization in Homonymous Systems</a:t>
            </a:r>
          </a:p>
          <a:p>
            <a:pPr lvl="1"/>
            <a:r>
              <a:rPr lang="en-US" sz="2400" dirty="0"/>
              <a:t>Self-stabilization in Highly Dynamic Networks</a:t>
            </a:r>
          </a:p>
          <a:p>
            <a:pPr lvl="4"/>
            <a:endParaRPr lang="en-US" sz="1600" dirty="0"/>
          </a:p>
          <a:p>
            <a:r>
              <a:rPr lang="en-US" sz="2800" dirty="0">
                <a:solidFill>
                  <a:srgbClr val="FF0000"/>
                </a:solidFill>
              </a:rPr>
              <a:t>Toward More Efficiency</a:t>
            </a:r>
          </a:p>
          <a:p>
            <a:pPr lvl="1"/>
            <a:r>
              <a:rPr lang="en-US" sz="2400" dirty="0"/>
              <a:t>Full Polynomiality</a:t>
            </a:r>
          </a:p>
          <a:p>
            <a:pPr lvl="1"/>
            <a:r>
              <a:rPr lang="en-US" sz="2400" dirty="0"/>
              <a:t>Variants of Self-stabilization </a:t>
            </a:r>
          </a:p>
          <a:p>
            <a:pPr lvl="4"/>
            <a:endParaRPr lang="en-US" sz="1600" dirty="0"/>
          </a:p>
          <a:p>
            <a:r>
              <a:rPr lang="en-US" sz="2800" dirty="0">
                <a:solidFill>
                  <a:srgbClr val="FF0000"/>
                </a:solidFill>
              </a:rPr>
              <a:t>Toward More Versatility</a:t>
            </a:r>
          </a:p>
          <a:p>
            <a:pPr lvl="1"/>
            <a:r>
              <a:rPr lang="en-US" sz="2400" dirty="0"/>
              <a:t>Proof Labeling Schemes</a:t>
            </a:r>
          </a:p>
          <a:p>
            <a:pPr lvl="1"/>
            <a:r>
              <a:rPr lang="en-US" sz="2400" dirty="0"/>
              <a:t>Computer-aided Techniques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77378-4694-0847-8F89-F9F5EB8D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60C7EB-544C-854B-8329-476236C7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8984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0652" cy="4525963"/>
          </a:xfrm>
        </p:spPr>
        <p:txBody>
          <a:bodyPr/>
          <a:lstStyle/>
          <a:p>
            <a:r>
              <a:rPr lang="en-US" dirty="0"/>
              <a:t>A set of </a:t>
            </a:r>
            <a:r>
              <a:rPr lang="en-US" b="1" dirty="0">
                <a:solidFill>
                  <a:srgbClr val="FF0000"/>
                </a:solidFill>
              </a:rPr>
              <a:t>computing entities</a:t>
            </a:r>
            <a:r>
              <a:rPr lang="en-US" dirty="0"/>
              <a:t>, called </a:t>
            </a:r>
            <a:r>
              <a:rPr lang="en-US" i="1" dirty="0"/>
              <a:t>processes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narrow local view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maybe outdated received information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04" y="4345470"/>
            <a:ext cx="1102465" cy="1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17"/>
          <p:cNvCxnSpPr/>
          <p:nvPr/>
        </p:nvCxnSpPr>
        <p:spPr>
          <a:xfrm flipH="1" flipV="1">
            <a:off x="7428067" y="5284751"/>
            <a:ext cx="504868" cy="510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0" idx="1"/>
          </p:cNvCxnSpPr>
          <p:nvPr/>
        </p:nvCxnSpPr>
        <p:spPr>
          <a:xfrm flipH="1" flipV="1">
            <a:off x="5830691" y="4203185"/>
            <a:ext cx="718013" cy="652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7545907" y="4345470"/>
            <a:ext cx="510637" cy="3945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83542">
            <a:off x="5730586" y="5333384"/>
            <a:ext cx="666566" cy="471839"/>
          </a:xfrm>
          <a:prstGeom prst="rect">
            <a:avLst/>
          </a:prstGeom>
        </p:spPr>
      </p:pic>
      <p:sp>
        <p:nvSpPr>
          <p:cNvPr id="37" name="Flèche vers le bas 36"/>
          <p:cNvSpPr/>
          <p:nvPr/>
        </p:nvSpPr>
        <p:spPr>
          <a:xfrm rot="13883542">
            <a:off x="6278616" y="5143294"/>
            <a:ext cx="237071" cy="382354"/>
          </a:xfrm>
          <a:prstGeom prst="down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6032326" y="5284751"/>
            <a:ext cx="662519" cy="510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0CB5F-9B88-D943-B475-4CD26299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06057F-46D5-5F47-964A-2C937490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69246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FC00-1A4B-0649-9DDA-0DB19B79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Self-stabilization in Homonymous Systems</a:t>
            </a:r>
            <a:br>
              <a:rPr lang="en-US" dirty="0"/>
            </a:br>
            <a:r>
              <a:rPr lang="en-US" sz="2700" dirty="0"/>
              <a:t>(Toward More Uncertainty)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D6C84-5164-4444-BF69-9D5E03C02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dirty="0"/>
              <a:t>Process identifiers </a:t>
            </a:r>
            <a:r>
              <a:rPr lang="en-US" sz="2800" dirty="0">
                <a:solidFill>
                  <a:srgbClr val="FF0000"/>
                </a:solidFill>
              </a:rPr>
              <a:t>not necessarily </a:t>
            </a:r>
            <a:r>
              <a:rPr lang="en-US" sz="2800" dirty="0"/>
              <a:t>unique</a:t>
            </a:r>
          </a:p>
          <a:p>
            <a:pPr lvl="1"/>
            <a:r>
              <a:rPr lang="en-US" sz="2400" dirty="0"/>
              <a:t>Model between anonymous and identified</a:t>
            </a:r>
          </a:p>
          <a:p>
            <a:pPr lvl="1"/>
            <a:r>
              <a:rPr lang="en-US" sz="2400" b="1" dirty="0"/>
              <a:t>Practical justifications: </a:t>
            </a:r>
            <a:r>
              <a:rPr lang="en-US" sz="2400" dirty="0"/>
              <a:t>group and ring signatures</a:t>
            </a:r>
          </a:p>
          <a:p>
            <a:pPr lvl="1"/>
            <a:endParaRPr lang="en-US" sz="3200" dirty="0"/>
          </a:p>
          <a:p>
            <a:r>
              <a:rPr lang="en-US" sz="2800" dirty="0"/>
              <a:t>Look for the </a:t>
            </a:r>
            <a:r>
              <a:rPr lang="en-US" sz="2800" dirty="0">
                <a:solidFill>
                  <a:srgbClr val="FF0000"/>
                </a:solidFill>
              </a:rPr>
              <a:t>limit of the determinism </a:t>
            </a:r>
          </a:p>
          <a:p>
            <a:pPr lvl="1"/>
            <a:endParaRPr lang="en-US" sz="2400" dirty="0"/>
          </a:p>
          <a:p>
            <a:r>
              <a:rPr lang="en-US" sz="2800" dirty="0"/>
              <a:t>Self-stabilization not addressed yet</a:t>
            </a:r>
          </a:p>
          <a:p>
            <a:pPr lvl="1"/>
            <a:endParaRPr lang="en-US" sz="2400" dirty="0"/>
          </a:p>
          <a:p>
            <a:r>
              <a:rPr lang="en-US" sz="2800" dirty="0"/>
              <a:t>Problem: </a:t>
            </a:r>
            <a:r>
              <a:rPr lang="en-US" sz="2800" dirty="0">
                <a:solidFill>
                  <a:srgbClr val="FF0000"/>
                </a:solidFill>
              </a:rPr>
              <a:t>symmetries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BD67DC-C011-2241-A9AF-68A1F1F8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B29965-E81F-AC49-A4D3-EAA90AF1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1081176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F75CA-4D27-3743-A359-1141985C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7" y="436875"/>
            <a:ext cx="7794885" cy="1373187"/>
          </a:xfrm>
        </p:spPr>
        <p:txBody>
          <a:bodyPr>
            <a:noAutofit/>
          </a:bodyPr>
          <a:lstStyle/>
          <a:p>
            <a:r>
              <a:rPr lang="en-US" sz="4000" dirty="0"/>
              <a:t>Self-stabilization in Highly Dynamic Networks</a:t>
            </a:r>
            <a:br>
              <a:rPr lang="en-US" sz="4000" dirty="0"/>
            </a:br>
            <a:r>
              <a:rPr lang="en-US" sz="2400" dirty="0"/>
              <a:t>(Toward More Uncertainty)</a:t>
            </a:r>
            <a:endParaRPr lang="en-US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513C6-F1A9-094C-8298-C5FDCD64A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9274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network topology evolves </a:t>
            </a:r>
            <a:r>
              <a:rPr lang="en-US" dirty="0">
                <a:solidFill>
                  <a:srgbClr val="FF0000"/>
                </a:solidFill>
              </a:rPr>
              <a:t>at a high frequency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, </a:t>
            </a:r>
            <a:r>
              <a:rPr lang="en-US" i="1" dirty="0"/>
              <a:t>MANET</a:t>
            </a:r>
            <a:r>
              <a:rPr lang="en-US" dirty="0"/>
              <a:t>, </a:t>
            </a:r>
            <a:r>
              <a:rPr lang="en-US" i="1" dirty="0"/>
              <a:t>VANET</a:t>
            </a:r>
            <a:r>
              <a:rPr lang="en-US" dirty="0"/>
              <a:t>, </a:t>
            </a:r>
            <a:r>
              <a:rPr lang="en-US" i="1" dirty="0"/>
              <a:t>DTN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/>
              <a:t>Ongoing work </a:t>
            </a:r>
          </a:p>
          <a:p>
            <a:pPr lvl="1"/>
            <a:r>
              <a:rPr lang="en-US" dirty="0"/>
              <a:t>Preliminary results on leader election </a:t>
            </a:r>
          </a:p>
          <a:p>
            <a:pPr marL="457200" lvl="1" indent="0" algn="ctr">
              <a:buNone/>
            </a:pPr>
            <a:r>
              <a:rPr lang="en-US" sz="2300" dirty="0">
                <a:solidFill>
                  <a:srgbClr val="00B050"/>
                </a:solidFill>
              </a:rPr>
              <a:t>[Altisen, </a:t>
            </a:r>
            <a:r>
              <a:rPr lang="en-US" sz="2300" u="sng" dirty="0">
                <a:solidFill>
                  <a:srgbClr val="00B050"/>
                </a:solidFill>
              </a:rPr>
              <a:t>SD</a:t>
            </a:r>
            <a:r>
              <a:rPr lang="en-US" sz="2300" dirty="0">
                <a:solidFill>
                  <a:srgbClr val="00B050"/>
                </a:solidFill>
              </a:rPr>
              <a:t>, Durand, Johnen, Petit, </a:t>
            </a:r>
            <a:r>
              <a:rPr lang="en-US" sz="2300" i="1" dirty="0">
                <a:solidFill>
                  <a:srgbClr val="00B050"/>
                </a:solidFill>
              </a:rPr>
              <a:t>ICDCN</a:t>
            </a:r>
            <a:r>
              <a:rPr lang="en-US" sz="2300" dirty="0">
                <a:solidFill>
                  <a:srgbClr val="00B050"/>
                </a:solidFill>
              </a:rPr>
              <a:t> 2021]</a:t>
            </a:r>
            <a:endParaRPr lang="en-US" sz="2100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/>
              <a:t>Dynamics modeled using Time-Varying Graphs or Evolving Graphs</a:t>
            </a:r>
          </a:p>
          <a:p>
            <a:pPr lvl="1"/>
            <a:r>
              <a:rPr lang="en-US" dirty="0"/>
              <a:t>Taxonomy of classes </a:t>
            </a:r>
          </a:p>
          <a:p>
            <a:endParaRPr lang="en-US" dirty="0"/>
          </a:p>
          <a:p>
            <a:r>
              <a:rPr lang="en-US" dirty="0"/>
              <a:t>Studying expressiveness</a:t>
            </a:r>
          </a:p>
          <a:p>
            <a:pPr lvl="1"/>
            <a:r>
              <a:rPr lang="en-US" dirty="0"/>
              <a:t>Basic tool: </a:t>
            </a:r>
            <a:r>
              <a:rPr lang="en-US" i="1" dirty="0">
                <a:solidFill>
                  <a:srgbClr val="FF0000"/>
                </a:solidFill>
              </a:rPr>
              <a:t>Propagation of Information with Feedback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D68AD6-5ED7-C543-B91E-34DC973A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208B67-5C9B-9B4D-B611-3360293C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8380862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03998-FC37-9F49-99C8-7D6EA3C4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Polynomiality</a:t>
            </a:r>
            <a:br>
              <a:rPr lang="en-US" dirty="0"/>
            </a:br>
            <a:r>
              <a:rPr lang="en-US" sz="2700" dirty="0"/>
              <a:t>(Toward More Efficiency)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38315-D721-9344-A1AB-3AB90933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345"/>
            <a:ext cx="8229600" cy="4983162"/>
          </a:xfrm>
        </p:spPr>
        <p:txBody>
          <a:bodyPr>
            <a:normAutofit fontScale="92500"/>
          </a:bodyPr>
          <a:lstStyle/>
          <a:p>
            <a:r>
              <a:rPr lang="en-US" dirty="0"/>
              <a:t>In the atomic-state model, 2 main time complexity measures: </a:t>
            </a:r>
            <a:r>
              <a:rPr lang="en-US" dirty="0">
                <a:solidFill>
                  <a:srgbClr val="FF0000"/>
                </a:solidFill>
              </a:rPr>
              <a:t>rounds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moves</a:t>
            </a:r>
          </a:p>
          <a:p>
            <a:pPr lvl="1"/>
            <a:r>
              <a:rPr lang="en-US" dirty="0"/>
              <a:t>Trade-off problem</a:t>
            </a:r>
          </a:p>
          <a:p>
            <a:pPr lvl="2"/>
            <a:r>
              <a:rPr lang="en-US" dirty="0"/>
              <a:t>Asymptotic round optimality (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))</a:t>
            </a:r>
          </a:p>
          <a:p>
            <a:pPr lvl="2"/>
            <a:r>
              <a:rPr lang="en-US" dirty="0"/>
              <a:t>Move complexity polynomial on </a:t>
            </a:r>
            <a:r>
              <a:rPr lang="en-US" i="1" dirty="0"/>
              <a:t>n</a:t>
            </a:r>
          </a:p>
          <a:p>
            <a:pPr marL="914400" lvl="2" indent="0">
              <a:buNone/>
            </a:pPr>
            <a:r>
              <a:rPr lang="en-US" dirty="0"/>
              <a:t>Hard! </a:t>
            </a:r>
            <a:r>
              <a:rPr lang="en-US" sz="1900" dirty="0">
                <a:solidFill>
                  <a:srgbClr val="00B050"/>
                </a:solidFill>
              </a:rPr>
              <a:t>[</a:t>
            </a:r>
            <a:r>
              <a:rPr lang="en-US" sz="1900" u="sng" dirty="0">
                <a:solidFill>
                  <a:srgbClr val="00B050"/>
                </a:solidFill>
              </a:rPr>
              <a:t>SD</a:t>
            </a:r>
            <a:r>
              <a:rPr lang="en-US" sz="1900" dirty="0">
                <a:solidFill>
                  <a:srgbClr val="00B050"/>
                </a:solidFill>
              </a:rPr>
              <a:t>, Johnen, </a:t>
            </a:r>
            <a:r>
              <a:rPr lang="en-US" sz="1900" i="1" dirty="0">
                <a:solidFill>
                  <a:srgbClr val="00B050"/>
                </a:solidFill>
              </a:rPr>
              <a:t>JPDC</a:t>
            </a:r>
            <a:r>
              <a:rPr lang="en-US" sz="1900" dirty="0">
                <a:solidFill>
                  <a:srgbClr val="00B050"/>
                </a:solidFill>
              </a:rPr>
              <a:t> 2019]</a:t>
            </a:r>
          </a:p>
          <a:p>
            <a:pPr marL="857250" lvl="1" indent="-342900"/>
            <a:r>
              <a:rPr lang="en-US" dirty="0">
                <a:solidFill>
                  <a:srgbClr val="FF0000"/>
                </a:solidFill>
              </a:rPr>
              <a:t>Full Polynomiality </a:t>
            </a:r>
            <a:r>
              <a:rPr lang="en-US" sz="1900" dirty="0">
                <a:solidFill>
                  <a:srgbClr val="0070C0"/>
                </a:solidFill>
              </a:rPr>
              <a:t>[Cournier, Rovedakis, Villain, </a:t>
            </a:r>
            <a:r>
              <a:rPr lang="en-US" sz="1900" i="1" dirty="0">
                <a:solidFill>
                  <a:srgbClr val="0070C0"/>
                </a:solidFill>
              </a:rPr>
              <a:t>Inf. &amp; </a:t>
            </a:r>
            <a:r>
              <a:rPr lang="en-US" sz="1900" i="1" dirty="0" err="1">
                <a:solidFill>
                  <a:srgbClr val="0070C0"/>
                </a:solidFill>
              </a:rPr>
              <a:t>Cmp</a:t>
            </a:r>
            <a:r>
              <a:rPr lang="en-US" sz="1900" i="1" dirty="0">
                <a:solidFill>
                  <a:srgbClr val="0070C0"/>
                </a:solidFill>
              </a:rPr>
              <a:t>.</a:t>
            </a:r>
            <a:r>
              <a:rPr lang="en-US" sz="1900" dirty="0">
                <a:solidFill>
                  <a:srgbClr val="0070C0"/>
                </a:solidFill>
              </a:rPr>
              <a:t> 2019]</a:t>
            </a:r>
            <a:endParaRPr lang="en-US" dirty="0">
              <a:solidFill>
                <a:srgbClr val="FF0000"/>
              </a:solidFill>
            </a:endParaRPr>
          </a:p>
          <a:p>
            <a:pPr marL="1371600" lvl="2" indent="-457200"/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baseline="30000" dirty="0"/>
              <a:t>x</a:t>
            </a:r>
            <a:r>
              <a:rPr lang="en-US" dirty="0"/>
              <a:t>) rounds +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y</a:t>
            </a:r>
            <a:r>
              <a:rPr lang="en-US" dirty="0"/>
              <a:t>) moves</a:t>
            </a:r>
          </a:p>
          <a:p>
            <a:pPr marL="1371600" lvl="2" indent="-457200"/>
            <a:r>
              <a:rPr lang="en-US" dirty="0"/>
              <a:t>Addressed in rooted networks </a:t>
            </a:r>
          </a:p>
          <a:p>
            <a:pPr marL="971550" lvl="1" indent="-457200"/>
            <a:r>
              <a:rPr lang="en-US" dirty="0"/>
              <a:t>Identified non-rooted networks?</a:t>
            </a:r>
          </a:p>
          <a:p>
            <a:pPr marL="971550" lvl="1" indent="-457200"/>
            <a:r>
              <a:rPr lang="en-US" dirty="0"/>
              <a:t>Expected full polynomiality in anonymous networks?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B0C7D-81C0-5041-B5B1-F01EB3EA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D2DBA-6BCF-D041-BA85-8860AD3A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3248108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8D5DA-92A2-134B-BC87-5D9DAB76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Variants of Self-stabilization</a:t>
            </a:r>
            <a:br>
              <a:rPr lang="en-US" dirty="0"/>
            </a:br>
            <a:r>
              <a:rPr lang="en-US" sz="2700" dirty="0"/>
              <a:t>(Toward More Efficiency)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435F9-C717-2D43-867E-24A9AB31A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Weak versions: </a:t>
            </a:r>
            <a:r>
              <a:rPr lang="en-US" sz="2800" dirty="0"/>
              <a:t>circumventing impossibility results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Strong versions: </a:t>
            </a:r>
            <a:r>
              <a:rPr lang="en-US" sz="2800" dirty="0"/>
              <a:t>tightly capturing stronger fault tolerance skills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Mix</a:t>
            </a:r>
            <a:r>
              <a:rPr lang="en-US" sz="2800" dirty="0"/>
              <a:t> of strong and weak variants </a:t>
            </a:r>
          </a:p>
          <a:p>
            <a:pPr lvl="1"/>
            <a:r>
              <a:rPr lang="en-US" sz="2400" i="1" dirty="0"/>
              <a:t>e.g.</a:t>
            </a:r>
            <a:r>
              <a:rPr lang="en-US" sz="2400" dirty="0"/>
              <a:t>, </a:t>
            </a:r>
            <a:r>
              <a:rPr lang="en-US" sz="2400" i="1" dirty="0"/>
              <a:t>FTPS</a:t>
            </a:r>
            <a:r>
              <a:rPr lang="en-US" sz="2400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[</a:t>
            </a:r>
            <a:r>
              <a:rPr lang="en-US" sz="1800" dirty="0" err="1">
                <a:solidFill>
                  <a:srgbClr val="00B050"/>
                </a:solidFill>
              </a:rPr>
              <a:t>Delporte-Gallet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Fauconnier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JPDC</a:t>
            </a:r>
            <a:r>
              <a:rPr lang="en-US" sz="1800" dirty="0">
                <a:solidFill>
                  <a:srgbClr val="00B050"/>
                </a:solidFill>
              </a:rPr>
              <a:t> 2010]</a:t>
            </a:r>
            <a:r>
              <a:rPr lang="en-US" sz="2400" dirty="0"/>
              <a:t>, probabilistic snap-stabilization </a:t>
            </a:r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TCS</a:t>
            </a:r>
            <a:r>
              <a:rPr lang="en-US" sz="1800" dirty="0">
                <a:solidFill>
                  <a:srgbClr val="00B050"/>
                </a:solidFill>
              </a:rPr>
              <a:t> 2017] </a:t>
            </a:r>
          </a:p>
          <a:p>
            <a:pPr lvl="1"/>
            <a:r>
              <a:rPr lang="en-US" sz="2400" dirty="0"/>
              <a:t>Lots of other possibilities to explore …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B4E8B-9EAB-D949-819E-9D62EABB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A6B50-D39E-3B45-8634-5B543B65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7544567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7E1A0-1629-C84C-9887-41FBFA8B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Labeling Schemes</a:t>
            </a:r>
            <a:br>
              <a:rPr lang="en-US" dirty="0"/>
            </a:br>
            <a:r>
              <a:rPr lang="en-US" sz="2700" dirty="0"/>
              <a:t>(Toward More Versatility)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F900627-10C3-0C42-B746-B9F000E20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9831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Local predicate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dirty="0"/>
                  <a:t> at each process: </a:t>
                </a:r>
                <a:r>
                  <a:rPr lang="en-US" sz="2000" dirty="0"/>
                  <a:t>Legitimacy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/>
                  <a:t>v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i="1" dirty="0"/>
                  <a:t> V</a:t>
                </a:r>
                <a:r>
                  <a:rPr lang="en-US" sz="2000" dirty="0"/>
                  <a:t>,</a:t>
                </a:r>
                <a:r>
                  <a:rPr lang="en-US" sz="2000" i="1" dirty="0"/>
                  <a:t> P</a:t>
                </a:r>
                <a:r>
                  <a:rPr lang="en-US" sz="2000" dirty="0"/>
                  <a:t>(</a:t>
                </a:r>
                <a:r>
                  <a:rPr lang="en-US" sz="2000" i="1" dirty="0"/>
                  <a:t>v</a:t>
                </a:r>
                <a:r>
                  <a:rPr lang="en-US" sz="2000" dirty="0"/>
                  <a:t>)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Introduced and widely used in the self-stabilizing area</a:t>
                </a:r>
              </a:p>
              <a:p>
                <a:pPr lvl="1"/>
                <a:r>
                  <a:rPr lang="en-US" sz="2000" dirty="0"/>
                  <a:t>Coupled with reset-based approaches </a:t>
                </a:r>
                <a:r>
                  <a:rPr lang="en-US" sz="1800" dirty="0">
                    <a:solidFill>
                      <a:srgbClr val="00B050"/>
                    </a:solidFill>
                  </a:rPr>
                  <a:t>[</a:t>
                </a:r>
                <a:r>
                  <a:rPr lang="en-US" sz="1800" u="sng" dirty="0">
                    <a:solidFill>
                      <a:srgbClr val="00B050"/>
                    </a:solidFill>
                  </a:rPr>
                  <a:t>SD</a:t>
                </a:r>
                <a:r>
                  <a:rPr lang="en-US" sz="1800" dirty="0">
                    <a:solidFill>
                      <a:srgbClr val="00B05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00B050"/>
                    </a:solidFill>
                  </a:rPr>
                  <a:t>Johnen</a:t>
                </a:r>
                <a:r>
                  <a:rPr lang="en-US" sz="1800" dirty="0">
                    <a:solidFill>
                      <a:srgbClr val="00B050"/>
                    </a:solidFill>
                  </a:rPr>
                  <a:t>, </a:t>
                </a:r>
                <a:r>
                  <a:rPr lang="en-US" sz="1800" i="1" dirty="0">
                    <a:solidFill>
                      <a:srgbClr val="00B050"/>
                    </a:solidFill>
                  </a:rPr>
                  <a:t>ICDCS</a:t>
                </a:r>
                <a:r>
                  <a:rPr lang="en-US" sz="1800" dirty="0">
                    <a:solidFill>
                      <a:srgbClr val="00B050"/>
                    </a:solidFill>
                  </a:rPr>
                  <a:t> 2019]</a:t>
                </a:r>
              </a:p>
              <a:p>
                <a:pPr lvl="2"/>
                <a:endParaRPr lang="en-US" sz="1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Extensively studied outside the self-stabilizing area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Drawback: </a:t>
                </a:r>
                <a:r>
                  <a:rPr lang="en-US" sz="2400" dirty="0"/>
                  <a:t>static tasks only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Non-static tasks? (</a:t>
                </a:r>
                <a:r>
                  <a:rPr lang="en-US" sz="2400" i="1" dirty="0"/>
                  <a:t>i.e.</a:t>
                </a:r>
                <a:r>
                  <a:rPr lang="en-US" sz="2400" dirty="0"/>
                  <a:t>, waves, resource allocation problems, …)</a:t>
                </a:r>
              </a:p>
              <a:p>
                <a:pPr lvl="1"/>
                <a:endParaRPr lang="en-US" sz="2000" dirty="0">
                  <a:solidFill>
                    <a:srgbClr val="00B05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First attempt: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[Chen,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Dolev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Kutten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</a:t>
                </a:r>
                <a:r>
                  <a:rPr lang="en-US" sz="1800" i="1" dirty="0">
                    <a:solidFill>
                      <a:srgbClr val="0070C0"/>
                    </a:solidFill>
                  </a:rPr>
                  <a:t>SSS</a:t>
                </a:r>
                <a:r>
                  <a:rPr lang="en-US" sz="1800" dirty="0">
                    <a:solidFill>
                      <a:srgbClr val="0070C0"/>
                    </a:solidFill>
                  </a:rPr>
                  <a:t> 2020] </a:t>
                </a:r>
                <a:r>
                  <a:rPr lang="en-US" sz="2400" dirty="0"/>
                  <a:t>(synchronous settings)</a:t>
                </a:r>
                <a:endParaRPr lang="en-US" sz="2400" b="1" dirty="0"/>
              </a:p>
              <a:p>
                <a:pPr lvl="1"/>
                <a:r>
                  <a:rPr lang="en-US" sz="2000" b="1" dirty="0"/>
                  <a:t>RW:</a:t>
                </a:r>
                <a:r>
                  <a:rPr lang="en-US" sz="2000" dirty="0"/>
                  <a:t> “Observing locally self-stabilization”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Beauquier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Pillard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Rozoy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</a:t>
                </a:r>
                <a:r>
                  <a:rPr lang="en-US" sz="1800" i="1" dirty="0">
                    <a:solidFill>
                      <a:srgbClr val="0070C0"/>
                    </a:solidFill>
                  </a:rPr>
                  <a:t>JHSN</a:t>
                </a:r>
                <a:r>
                  <a:rPr lang="en-US" sz="1800" dirty="0">
                    <a:solidFill>
                      <a:srgbClr val="0070C0"/>
                    </a:solidFill>
                  </a:rPr>
                  <a:t> 2005]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F900627-10C3-0C42-B746-B9F000E20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983162"/>
              </a:xfrm>
              <a:blipFill>
                <a:blip r:embed="rId3"/>
                <a:stretch>
                  <a:fillRect l="-972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FB4EA9-4DE3-2B43-9C89-047465C3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ED09FC-67E2-7745-A99D-10ECC67C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708989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F8CFA-56AC-1C49-86D7-45DC75C8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Computer-aided Techniques</a:t>
            </a:r>
            <a:br>
              <a:rPr lang="en-US" dirty="0"/>
            </a:br>
            <a:r>
              <a:rPr lang="en-US" sz="2700" dirty="0"/>
              <a:t>(Toward More Versatility)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781CA9-6940-3445-B02D-DDAAA836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2469"/>
            <a:ext cx="9144000" cy="493871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Certification: </a:t>
            </a:r>
            <a:r>
              <a:rPr lang="en-US" sz="2400" dirty="0"/>
              <a:t>mechanical checking using a proof assistant (</a:t>
            </a:r>
            <a:r>
              <a:rPr lang="en-US" sz="2400" i="1" dirty="0"/>
              <a:t>Coq</a:t>
            </a:r>
            <a:r>
              <a:rPr lang="en-US" sz="2400" dirty="0"/>
              <a:t>) </a:t>
            </a:r>
          </a:p>
          <a:p>
            <a:pPr lvl="1"/>
            <a:r>
              <a:rPr lang="en-US" sz="2000" dirty="0"/>
              <a:t>Confidence on the result, remove useless assumptions</a:t>
            </a:r>
          </a:p>
          <a:p>
            <a:pPr lvl="2"/>
            <a:endParaRPr lang="en-US" sz="1600" dirty="0"/>
          </a:p>
          <a:p>
            <a:r>
              <a:rPr lang="en-US" sz="2400" dirty="0"/>
              <a:t>Library </a:t>
            </a:r>
            <a:r>
              <a:rPr lang="en-US" sz="2400" dirty="0">
                <a:solidFill>
                  <a:srgbClr val="FF0000"/>
                </a:solidFill>
              </a:rPr>
              <a:t>PADEC</a:t>
            </a:r>
            <a:r>
              <a:rPr lang="en-US" sz="2400" dirty="0"/>
              <a:t> dedicated to self-stabilization (Project </a:t>
            </a:r>
            <a:r>
              <a:rPr lang="en-US" sz="2400" dirty="0">
                <a:solidFill>
                  <a:srgbClr val="FF0000"/>
                </a:solidFill>
              </a:rPr>
              <a:t>ESTATE</a:t>
            </a:r>
            <a:r>
              <a:rPr lang="en-US" sz="2400" dirty="0"/>
              <a:t>)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[</a:t>
            </a:r>
            <a:r>
              <a:rPr lang="en-US" sz="1800" dirty="0" err="1">
                <a:solidFill>
                  <a:srgbClr val="00B050"/>
                </a:solidFill>
              </a:rPr>
              <a:t>Altisen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Corbineau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LMCS</a:t>
            </a:r>
            <a:r>
              <a:rPr lang="en-US" sz="1800" dirty="0">
                <a:solidFill>
                  <a:srgbClr val="00B050"/>
                </a:solidFill>
              </a:rPr>
              <a:t>, 2017], [</a:t>
            </a:r>
            <a:r>
              <a:rPr lang="en-US" sz="1800" dirty="0" err="1">
                <a:solidFill>
                  <a:srgbClr val="00B050"/>
                </a:solidFill>
              </a:rPr>
              <a:t>Altisen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Corbineau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FORTE</a:t>
            </a:r>
            <a:r>
              <a:rPr lang="en-US" sz="1800" dirty="0">
                <a:solidFill>
                  <a:srgbClr val="00B050"/>
                </a:solidFill>
              </a:rPr>
              <a:t> 2019]  </a:t>
            </a:r>
          </a:p>
          <a:p>
            <a:pPr lvl="1"/>
            <a:r>
              <a:rPr lang="en-US" sz="2000" dirty="0"/>
              <a:t>Next steps:</a:t>
            </a:r>
          </a:p>
          <a:p>
            <a:pPr lvl="2"/>
            <a:r>
              <a:rPr lang="en-US" sz="1800" dirty="0"/>
              <a:t>Certify classical proof patterns: i</a:t>
            </a:r>
            <a:r>
              <a:rPr lang="en-US" sz="1600" dirty="0"/>
              <a:t>nduction, potential functions for algorithms; Indistinguishability, symmetries for impossibilities</a:t>
            </a:r>
            <a:r>
              <a:rPr lang="en-US" sz="900" dirty="0"/>
              <a:t> </a:t>
            </a:r>
          </a:p>
          <a:p>
            <a:pPr lvl="2"/>
            <a:r>
              <a:rPr lang="en-US" sz="1800" dirty="0"/>
              <a:t>Highly dynamic systems </a:t>
            </a:r>
            <a:r>
              <a:rPr lang="en-US" sz="1800" b="1" dirty="0"/>
              <a:t>(Post-doc M. </a:t>
            </a:r>
            <a:r>
              <a:rPr lang="en-US" sz="1800" b="1" dirty="0" err="1"/>
              <a:t>Lesourd</a:t>
            </a:r>
            <a:r>
              <a:rPr lang="en-US" sz="1800" b="1" dirty="0"/>
              <a:t>, 2021)</a:t>
            </a:r>
          </a:p>
          <a:p>
            <a:pPr lvl="3"/>
            <a:endParaRPr lang="en-US" sz="2400" b="1" dirty="0"/>
          </a:p>
          <a:p>
            <a:r>
              <a:rPr lang="en-US" sz="2400" dirty="0"/>
              <a:t>Other computer-aided tools</a:t>
            </a:r>
          </a:p>
          <a:p>
            <a:pPr lvl="1"/>
            <a:r>
              <a:rPr lang="en-US" sz="2000" b="1" dirty="0"/>
              <a:t>Simulation: </a:t>
            </a:r>
            <a:r>
              <a:rPr lang="en-US" sz="2000" dirty="0"/>
              <a:t>debugging, average complexity, … </a:t>
            </a:r>
            <a:r>
              <a:rPr lang="en-US" sz="1800" dirty="0">
                <a:solidFill>
                  <a:srgbClr val="00B050"/>
                </a:solidFill>
              </a:rPr>
              <a:t>[</a:t>
            </a:r>
            <a:r>
              <a:rPr lang="en-US" sz="1800" dirty="0" err="1">
                <a:solidFill>
                  <a:srgbClr val="00B050"/>
                </a:solidFill>
              </a:rPr>
              <a:t>Altisen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 </a:t>
            </a:r>
            <a:r>
              <a:rPr lang="en-US" sz="1800" dirty="0" err="1">
                <a:solidFill>
                  <a:srgbClr val="00B050"/>
                </a:solidFill>
              </a:rPr>
              <a:t>Jahier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TAP</a:t>
            </a:r>
            <a:r>
              <a:rPr lang="en-US" sz="1800" dirty="0">
                <a:solidFill>
                  <a:srgbClr val="00B050"/>
                </a:solidFill>
              </a:rPr>
              <a:t> 2020]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sz="2000" b="1" dirty="0"/>
              <a:t>Model-checking: </a:t>
            </a:r>
            <a:r>
              <a:rPr lang="en-US" sz="2000" dirty="0"/>
              <a:t>impossibilities on small topologies </a:t>
            </a:r>
            <a:r>
              <a:rPr lang="en-US" sz="1800" dirty="0">
                <a:solidFill>
                  <a:srgbClr val="00B050"/>
                </a:solidFill>
              </a:rPr>
              <a:t>[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dirty="0" err="1">
                <a:solidFill>
                  <a:srgbClr val="00B050"/>
                </a:solidFill>
              </a:rPr>
              <a:t>Lamani</a:t>
            </a:r>
            <a:r>
              <a:rPr lang="en-US" sz="1800" dirty="0">
                <a:solidFill>
                  <a:srgbClr val="00B050"/>
                </a:solidFill>
              </a:rPr>
              <a:t>, Petit, Raymond, </a:t>
            </a:r>
            <a:r>
              <a:rPr lang="en-US" sz="1800" dirty="0" err="1">
                <a:solidFill>
                  <a:srgbClr val="00B050"/>
                </a:solidFill>
              </a:rPr>
              <a:t>Tixeuil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CJ</a:t>
            </a:r>
            <a:r>
              <a:rPr lang="en-US" sz="1800" dirty="0">
                <a:solidFill>
                  <a:srgbClr val="00B050"/>
                </a:solidFill>
              </a:rPr>
              <a:t> 2021]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EC3D11-C731-9448-868C-A3046A40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E9DE4-E652-814A-94FD-9EFCA498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2558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aute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614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78905" y="5246078"/>
            <a:ext cx="3465095" cy="830667"/>
          </a:xfrm>
          <a:solidFill>
            <a:srgbClr val="FFFFFF"/>
          </a:solidFill>
          <a:ln w="38100" cmpd="sng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Thank you !</a:t>
            </a:r>
            <a:br>
              <a:rPr lang="en-US" u="sng" dirty="0"/>
            </a:br>
            <a:r>
              <a:rPr lang="en-US" sz="2200" dirty="0"/>
              <a:t>(in particular to my co-authors)</a:t>
            </a:r>
          </a:p>
        </p:txBody>
      </p:sp>
    </p:spTree>
    <p:extLst>
      <p:ext uri="{BB962C8B-B14F-4D97-AF65-F5344CB8AC3E}">
        <p14:creationId xmlns:p14="http://schemas.microsoft.com/office/powerpoint/2010/main" val="879938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er les bonnes questions pourrait vous permettre d'être plus heureux -  OSERChanger.com">
            <a:extLst>
              <a:ext uri="{FF2B5EF4-FFF2-40B4-BE49-F238E27FC236}">
                <a16:creationId xmlns:a16="http://schemas.microsoft.com/office/drawing/2014/main" id="{33C321C0-AAA3-C742-ACCF-5D882CEF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56" y="1686919"/>
            <a:ext cx="3551488" cy="34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376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</a:t>
            </a:r>
            <a:br>
              <a:rPr lang="en-US" dirty="0"/>
            </a:br>
            <a:r>
              <a:rPr lang="en-US" dirty="0"/>
              <a:t>asynchronous solution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dirty="0"/>
              <a:t>We use the </a:t>
            </a:r>
            <a:r>
              <a:rPr lang="en-US" sz="2800" b="1" dirty="0"/>
              <a:t>self-stabilizing asynchronous unison</a:t>
            </a:r>
            <a:r>
              <a:rPr lang="en-US" sz="2800" dirty="0"/>
              <a:t> of </a:t>
            </a:r>
            <a:r>
              <a:rPr lang="en-US" sz="1800" dirty="0">
                <a:solidFill>
                  <a:srgbClr val="0070C0"/>
                </a:solidFill>
              </a:rPr>
              <a:t>[Boulinier, Petit, Villain, </a:t>
            </a:r>
            <a:r>
              <a:rPr lang="en-US" sz="1800" i="1" dirty="0">
                <a:solidFill>
                  <a:srgbClr val="0070C0"/>
                </a:solidFill>
              </a:rPr>
              <a:t>PODC</a:t>
            </a:r>
            <a:r>
              <a:rPr lang="en-US" sz="1800" dirty="0">
                <a:solidFill>
                  <a:srgbClr val="0070C0"/>
                </a:solidFill>
              </a:rPr>
              <a:t> 2004] </a:t>
            </a:r>
            <a:r>
              <a:rPr lang="en-US" sz="2800" dirty="0"/>
              <a:t>to </a:t>
            </a:r>
            <a:r>
              <a:rPr lang="en-US" sz="2800" i="1" dirty="0">
                <a:solidFill>
                  <a:srgbClr val="FF0000"/>
                </a:solidFill>
              </a:rPr>
              <a:t>emulate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synchronous executions of cycles.</a:t>
            </a:r>
          </a:p>
          <a:p>
            <a:pPr lvl="1" algn="just"/>
            <a:r>
              <a:rPr lang="en-US" sz="2400" dirty="0"/>
              <a:t>After stabilization, clocks differ from at most 1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Using this algorithm, cycles ``synchronize’’ in </a:t>
            </a:r>
            <a:r>
              <a:rPr lang="en-US" sz="2800" b="1" dirty="0"/>
              <a:t>8B rounds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BD5FF3-5CFB-3C4E-AD4F-6FD139B0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4746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</a:t>
            </a:r>
            <a:br>
              <a:rPr lang="en-US" dirty="0"/>
            </a:br>
            <a:r>
              <a:rPr lang="en-US" dirty="0"/>
              <a:t>asynchronous solution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161" y="1830387"/>
            <a:ext cx="8939678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We use a result from </a:t>
            </a:r>
            <a:r>
              <a:rPr lang="en-US" sz="1800" dirty="0">
                <a:solidFill>
                  <a:srgbClr val="0070C0"/>
                </a:solidFill>
              </a:rPr>
              <a:t>[Boulinier, Levert, Petit, Villain, </a:t>
            </a:r>
            <a:r>
              <a:rPr lang="en-US" sz="1800" i="1" dirty="0">
                <a:solidFill>
                  <a:srgbClr val="0070C0"/>
                </a:solidFill>
              </a:rPr>
              <a:t>ICDCN</a:t>
            </a:r>
            <a:r>
              <a:rPr lang="en-US" sz="1800" dirty="0">
                <a:solidFill>
                  <a:srgbClr val="0070C0"/>
                </a:solidFill>
              </a:rPr>
              <a:t> 2008]</a:t>
            </a:r>
            <a:r>
              <a:rPr lang="en-US" sz="1800" dirty="0"/>
              <a:t> </a:t>
            </a:r>
            <a:r>
              <a:rPr lang="en-US" sz="2800" dirty="0"/>
              <a:t>to detect when cycles have stabilized:</a:t>
            </a:r>
          </a:p>
          <a:p>
            <a:pPr marL="457200" lvl="1" indent="0" algn="just">
              <a:buNone/>
            </a:pPr>
            <a:endParaRPr lang="en-US" sz="2400" dirty="0"/>
          </a:p>
          <a:p>
            <a:pPr marL="457200" lvl="1" indent="0" algn="just">
              <a:buNone/>
            </a:pPr>
            <a:r>
              <a:rPr lang="en-US" sz="2400" i="1" dirty="0"/>
              <a:t>If the clock of some process successively takes values u, u+1, … u+(2D+1), with ∀ i ∈ {1, …, 2D+1}, u+i &gt; 0, then every other process executes at least one step during that period. </a:t>
            </a:r>
          </a:p>
          <a:p>
            <a:pPr marL="457200" lvl="1" indent="0" algn="just">
              <a:buNone/>
            </a:pPr>
            <a:endParaRPr lang="en-US" sz="2400" dirty="0"/>
          </a:p>
          <a:p>
            <a:pPr marL="514350" indent="-457200" algn="just"/>
            <a:r>
              <a:rPr lang="en-US" sz="2800" b="1" dirty="0"/>
              <a:t>Drawback: </a:t>
            </a:r>
            <a:r>
              <a:rPr lang="en-US" sz="2800" dirty="0"/>
              <a:t>the </a:t>
            </a:r>
            <a:r>
              <a:rPr lang="en-US" sz="2800" i="1" dirty="0">
                <a:solidFill>
                  <a:srgbClr val="FF0000"/>
                </a:solidFill>
              </a:rPr>
              <a:t>expected delay </a:t>
            </a:r>
            <a:r>
              <a:rPr lang="en-US" sz="2800" dirty="0"/>
              <a:t>for each answer is in </a:t>
            </a:r>
            <a:r>
              <a:rPr lang="en-US" sz="2800" b="1" i="1" dirty="0"/>
              <a:t>0</a:t>
            </a:r>
            <a:r>
              <a:rPr lang="en-US" sz="2800" b="1" dirty="0"/>
              <a:t>(</a:t>
            </a:r>
            <a:r>
              <a:rPr lang="en-US" sz="2800" b="1" i="1" dirty="0"/>
              <a:t>n</a:t>
            </a:r>
            <a:r>
              <a:rPr lang="en-US" sz="2800" b="1" i="1" baseline="30000" dirty="0"/>
              <a:t>2</a:t>
            </a:r>
            <a:r>
              <a:rPr lang="en-US" sz="2800" b="1" dirty="0"/>
              <a:t>)</a:t>
            </a:r>
          </a:p>
          <a:p>
            <a:pPr marL="514350" indent="-457200" algn="just"/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Detailed Example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37BDE8-C869-DA44-B84A-501FCBAD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092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cteur droit 58"/>
          <p:cNvCxnSpPr/>
          <p:nvPr/>
        </p:nvCxnSpPr>
        <p:spPr>
          <a:xfrm>
            <a:off x="8462698" y="4345470"/>
            <a:ext cx="21470" cy="9392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</a:t>
            </a:r>
            <a:r>
              <a:rPr lang="en-US" b="1" dirty="0">
                <a:solidFill>
                  <a:srgbClr val="FF0000"/>
                </a:solidFill>
              </a:rPr>
              <a:t>computing entities</a:t>
            </a:r>
            <a:r>
              <a:rPr lang="en-US" dirty="0"/>
              <a:t>, called </a:t>
            </a:r>
            <a:r>
              <a:rPr lang="en-US" i="1" dirty="0"/>
              <a:t>processes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Collaborating to solve a </a:t>
            </a:r>
            <a:r>
              <a:rPr lang="en-US" b="1" i="1" dirty="0">
                <a:solidFill>
                  <a:srgbClr val="FF0000"/>
                </a:solidFill>
              </a:rPr>
              <a:t>global task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4949237" y="3350489"/>
            <a:ext cx="4028570" cy="2977924"/>
            <a:chOff x="4028516" y="3350489"/>
            <a:chExt cx="4028570" cy="2977924"/>
          </a:xfrm>
        </p:grpSpPr>
        <p:cxnSp>
          <p:nvCxnSpPr>
            <p:cNvPr id="12" name="Connecteur droit 11"/>
            <p:cNvCxnSpPr>
              <a:stCxn id="28" idx="2"/>
              <a:endCxn id="11" idx="6"/>
            </p:cNvCxnSpPr>
            <p:nvPr/>
          </p:nvCxnSpPr>
          <p:spPr>
            <a:xfrm flipH="1">
              <a:off x="5034109" y="3847980"/>
              <a:ext cx="2017384" cy="13094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endCxn id="26" idx="0"/>
            </p:cNvCxnSpPr>
            <p:nvPr/>
          </p:nvCxnSpPr>
          <p:spPr>
            <a:xfrm>
              <a:off x="4548342" y="4345470"/>
              <a:ext cx="25124" cy="987962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29" idx="2"/>
            </p:cNvCxnSpPr>
            <p:nvPr/>
          </p:nvCxnSpPr>
          <p:spPr>
            <a:xfrm flipH="1" flipV="1">
              <a:off x="6507346" y="5284751"/>
              <a:ext cx="544147" cy="546172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27" idx="2"/>
            </p:cNvCxnSpPr>
            <p:nvPr/>
          </p:nvCxnSpPr>
          <p:spPr>
            <a:xfrm flipH="1" flipV="1">
              <a:off x="4909971" y="4203186"/>
              <a:ext cx="789817" cy="717193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6625187" y="4253812"/>
              <a:ext cx="641568" cy="486228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cxnSpLocks/>
              <a:stCxn id="27" idx="3"/>
              <a:endCxn id="26" idx="6"/>
            </p:cNvCxnSpPr>
            <p:nvPr/>
          </p:nvCxnSpPr>
          <p:spPr>
            <a:xfrm flipH="1">
              <a:off x="5076262" y="5272157"/>
              <a:ext cx="770792" cy="558766"/>
            </a:xfrm>
            <a:prstGeom prst="line">
              <a:avLst/>
            </a:prstGeom>
            <a:ln w="285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endCxn id="29" idx="0"/>
            </p:cNvCxnSpPr>
            <p:nvPr/>
          </p:nvCxnSpPr>
          <p:spPr>
            <a:xfrm>
              <a:off x="7541977" y="4345470"/>
              <a:ext cx="12313" cy="987962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4028516" y="3363583"/>
              <a:ext cx="1005593" cy="9949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0669" y="5333432"/>
              <a:ext cx="1005593" cy="9949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699788" y="4422888"/>
              <a:ext cx="1005593" cy="9949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051493" y="3350489"/>
              <a:ext cx="1005593" cy="9949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051493" y="5333432"/>
              <a:ext cx="1005593" cy="9949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8DB01-FF81-AF48-A8DE-B56E29F2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DD37EC-28AA-934A-B876-A45E3CE4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90303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1A193-2B45-E54D-AD64-28AA420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309DF-F703-664C-84CD-29AD6B9C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5586" cy="452596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C</a:t>
            </a:r>
            <a:r>
              <a:rPr lang="en-US" dirty="0"/>
              <a:t> = </a:t>
            </a:r>
            <a:r>
              <a:rPr lang="en-US" i="1" dirty="0">
                <a:solidFill>
                  <a:srgbClr val="00B050"/>
                </a:solidFill>
              </a:rPr>
              <a:t>A</a:t>
            </a:r>
            <a:r>
              <a:rPr lang="en-US" dirty="0"/>
              <a:t> o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</a:p>
          <a:p>
            <a:pPr lvl="1"/>
            <a:r>
              <a:rPr lang="en-US" dirty="0"/>
              <a:t>Operator + sufficient condition for self-stabilization</a:t>
            </a:r>
            <a:endParaRPr lang="en-US" i="1" dirty="0">
              <a:solidFill>
                <a:srgbClr val="00B050"/>
              </a:solidFill>
            </a:endParaRPr>
          </a:p>
          <a:p>
            <a:endParaRPr lang="en-US" i="1" dirty="0">
              <a:solidFill>
                <a:srgbClr val="00B050"/>
              </a:solidFill>
            </a:endParaRPr>
          </a:p>
          <a:p>
            <a:r>
              <a:rPr lang="en-US" dirty="0"/>
              <a:t>Modular approach to simplify the design and the proofs</a:t>
            </a:r>
          </a:p>
          <a:p>
            <a:endParaRPr lang="en-US" dirty="0"/>
          </a:p>
          <a:p>
            <a:r>
              <a:rPr lang="en-US" dirty="0"/>
              <a:t>Very popular in self-stabilization</a:t>
            </a: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3CD650-7D29-D74C-953D-5138A573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6941BB-C348-0F43-ADD1-9250B674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37797225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1A193-2B45-E54D-AD64-28AA420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309DF-F703-664C-84CD-29AD6B9C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74913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Hierarchical Collateral Composition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B050"/>
                </a:solidFill>
              </a:rPr>
              <a:t>[Datta,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Heurtefeux, Larmore, </a:t>
            </a:r>
            <a:r>
              <a:rPr lang="en-US" sz="1800" dirty="0" err="1">
                <a:solidFill>
                  <a:srgbClr val="00B050"/>
                </a:solidFill>
              </a:rPr>
              <a:t>Rivierre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ICNC</a:t>
            </a:r>
            <a:r>
              <a:rPr lang="en-US" sz="1800" dirty="0">
                <a:solidFill>
                  <a:srgbClr val="00B050"/>
                </a:solidFill>
              </a:rPr>
              <a:t> 2013]  </a:t>
            </a:r>
            <a:r>
              <a:rPr lang="en-US" sz="1900" b="1" dirty="0"/>
              <a:t>(Yvan </a:t>
            </a:r>
            <a:r>
              <a:rPr lang="en-US" sz="1900" b="1" dirty="0" err="1"/>
              <a:t>Rivierre’s</a:t>
            </a:r>
            <a:r>
              <a:rPr lang="en-US" sz="1900" b="1" dirty="0"/>
              <a:t> PhD thesis)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sz="2400" i="1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rgbClr val="00B050"/>
                </a:solidFill>
              </a:rPr>
              <a:t>B</a:t>
            </a:r>
            <a:r>
              <a:rPr lang="en-US" sz="2400" dirty="0"/>
              <a:t> run concurrently</a:t>
            </a:r>
          </a:p>
          <a:p>
            <a:pPr lvl="1"/>
            <a:r>
              <a:rPr lang="en-US" sz="2400" dirty="0"/>
              <a:t>Locally </a:t>
            </a:r>
            <a:r>
              <a:rPr lang="en-US" sz="2400" i="1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has the priority</a:t>
            </a:r>
          </a:p>
          <a:p>
            <a:r>
              <a:rPr lang="en-US" sz="2800" dirty="0"/>
              <a:t>Simple sufficient condition </a:t>
            </a:r>
          </a:p>
          <a:p>
            <a:pPr lvl="1"/>
            <a:r>
              <a:rPr lang="en-US" sz="2400" dirty="0"/>
              <a:t>Certified in Coq </a:t>
            </a:r>
            <a:r>
              <a:rPr lang="en-US" sz="1800" dirty="0">
                <a:solidFill>
                  <a:srgbClr val="00B050"/>
                </a:solidFill>
              </a:rPr>
              <a:t>[Altisen, </a:t>
            </a:r>
            <a:r>
              <a:rPr lang="en-US" sz="1800" dirty="0" err="1">
                <a:solidFill>
                  <a:srgbClr val="00B050"/>
                </a:solidFill>
              </a:rPr>
              <a:t>Corbineau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FORTE</a:t>
            </a:r>
            <a:r>
              <a:rPr lang="en-US" sz="1800" dirty="0">
                <a:solidFill>
                  <a:srgbClr val="00B050"/>
                </a:solidFill>
              </a:rPr>
              <a:t> 2019]</a:t>
            </a:r>
            <a:endParaRPr lang="en-US" sz="1800" dirty="0"/>
          </a:p>
          <a:p>
            <a:r>
              <a:rPr lang="en-US" sz="2800" dirty="0"/>
              <a:t>Bounds on the stabilization time in rounds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/>
              <a:t>Applied to various problems</a:t>
            </a:r>
          </a:p>
          <a:p>
            <a:pPr lvl="1"/>
            <a:r>
              <a:rPr lang="en-US" sz="2400" dirty="0">
                <a:latin typeface="Brush Script MT Italic"/>
                <a:cs typeface="Brush Script MT Italic"/>
              </a:rPr>
              <a:t>k</a:t>
            </a:r>
            <a:r>
              <a:rPr lang="en-US" sz="2400" i="1" dirty="0"/>
              <a:t>-</a:t>
            </a:r>
            <a:r>
              <a:rPr lang="en-US" sz="2400" dirty="0"/>
              <a:t>clustering </a:t>
            </a:r>
            <a:r>
              <a:rPr lang="en-US" sz="1800" dirty="0">
                <a:solidFill>
                  <a:srgbClr val="00B050"/>
                </a:solidFill>
              </a:rPr>
              <a:t>[Datta,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Heurtefeux, Larmore, </a:t>
            </a:r>
            <a:r>
              <a:rPr lang="en-US" sz="1800" dirty="0" err="1">
                <a:solidFill>
                  <a:srgbClr val="00B050"/>
                </a:solidFill>
              </a:rPr>
              <a:t>Rivierre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TCS</a:t>
            </a:r>
            <a:r>
              <a:rPr lang="en-US" sz="1800" dirty="0">
                <a:solidFill>
                  <a:srgbClr val="00B050"/>
                </a:solidFill>
              </a:rPr>
              <a:t> 2016]</a:t>
            </a:r>
            <a:endParaRPr lang="en-US" sz="1800" dirty="0"/>
          </a:p>
          <a:p>
            <a:pPr lvl="1"/>
            <a:r>
              <a:rPr lang="en-US" sz="2400" dirty="0">
                <a:latin typeface="Brush Script MT Italic"/>
                <a:cs typeface="Brush Script MT Italic"/>
              </a:rPr>
              <a:t>l</a:t>
            </a:r>
            <a:r>
              <a:rPr lang="en-US" sz="2400" dirty="0"/>
              <a:t>-exclusion </a:t>
            </a:r>
            <a:r>
              <a:rPr lang="en-US" sz="1800" dirty="0">
                <a:solidFill>
                  <a:srgbClr val="00B050"/>
                </a:solidFill>
              </a:rPr>
              <a:t>[Carrier, 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Larmore, </a:t>
            </a:r>
            <a:r>
              <a:rPr lang="en-US" sz="1800" i="1" dirty="0">
                <a:solidFill>
                  <a:srgbClr val="00B050"/>
                </a:solidFill>
              </a:rPr>
              <a:t>ICDCN</a:t>
            </a:r>
            <a:r>
              <a:rPr lang="en-US" sz="1800" dirty="0">
                <a:solidFill>
                  <a:srgbClr val="00B050"/>
                </a:solidFill>
              </a:rPr>
              <a:t> 2015]</a:t>
            </a:r>
            <a:endParaRPr lang="en-US" sz="2400" dirty="0"/>
          </a:p>
          <a:p>
            <a:pPr lvl="1"/>
            <a:r>
              <a:rPr lang="en-US" sz="2400" dirty="0"/>
              <a:t>Ranking </a:t>
            </a:r>
            <a:r>
              <a:rPr lang="en-US" sz="1800" dirty="0">
                <a:solidFill>
                  <a:srgbClr val="00B050"/>
                </a:solidFill>
              </a:rPr>
              <a:t>[Datta,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Larmore, </a:t>
            </a:r>
            <a:r>
              <a:rPr lang="en-US" sz="1800" dirty="0" err="1">
                <a:solidFill>
                  <a:srgbClr val="00B050"/>
                </a:solidFill>
              </a:rPr>
              <a:t>Rivierre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TCS</a:t>
            </a:r>
            <a:r>
              <a:rPr lang="en-US" sz="1800" dirty="0">
                <a:solidFill>
                  <a:srgbClr val="00B050"/>
                </a:solidFill>
              </a:rPr>
              <a:t> 2013]</a:t>
            </a:r>
          </a:p>
          <a:p>
            <a:pPr lvl="1"/>
            <a:endParaRPr lang="en-US" sz="1800" dirty="0"/>
          </a:p>
          <a:p>
            <a:endParaRPr lang="en-US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7DB1D5-89BB-244D-A0DF-AEB2119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67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389C1F-4B2C-DA48-987B-447DAF6F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20490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BE109-EC77-824D-AB30-E790775E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680AD0-3D56-D944-A0CC-1F942F22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4012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Hierarchical Collateral Composition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B050"/>
                </a:solidFill>
              </a:rPr>
              <a:t>[Datta, </a:t>
            </a:r>
            <a:r>
              <a:rPr lang="en-US" sz="1800" u="sng" dirty="0">
                <a:solidFill>
                  <a:srgbClr val="00B050"/>
                </a:solidFill>
              </a:rPr>
              <a:t>SD</a:t>
            </a:r>
            <a:r>
              <a:rPr lang="en-US" sz="1800" dirty="0">
                <a:solidFill>
                  <a:srgbClr val="00B050"/>
                </a:solidFill>
              </a:rPr>
              <a:t>, Heurtefeux, Larmore, </a:t>
            </a:r>
            <a:r>
              <a:rPr lang="en-US" sz="1800" dirty="0" err="1">
                <a:solidFill>
                  <a:srgbClr val="00B050"/>
                </a:solidFill>
              </a:rPr>
              <a:t>Rivierre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r>
              <a:rPr lang="en-US" sz="1800" i="1" dirty="0">
                <a:solidFill>
                  <a:srgbClr val="00B050"/>
                </a:solidFill>
              </a:rPr>
              <a:t>ICNC</a:t>
            </a:r>
            <a:r>
              <a:rPr lang="en-US" sz="1800" dirty="0">
                <a:solidFill>
                  <a:srgbClr val="00B050"/>
                </a:solidFill>
              </a:rPr>
              <a:t> 2013]  </a:t>
            </a:r>
            <a:r>
              <a:rPr lang="en-US" sz="1800" b="1" dirty="0"/>
              <a:t>(Yvan </a:t>
            </a:r>
            <a:r>
              <a:rPr lang="en-US" sz="1800" b="1" dirty="0" err="1"/>
              <a:t>Rivierre’s</a:t>
            </a:r>
            <a:r>
              <a:rPr lang="en-US" sz="1800" b="1" dirty="0"/>
              <a:t> PhD thesis)</a:t>
            </a:r>
          </a:p>
          <a:p>
            <a:pPr lvl="1"/>
            <a:r>
              <a:rPr lang="en-US" sz="2400" dirty="0"/>
              <a:t>Round Complexity </a:t>
            </a:r>
            <a:r>
              <a:rPr lang="en-US" sz="2400" b="1" dirty="0"/>
              <a:t>only</a:t>
            </a:r>
          </a:p>
          <a:p>
            <a:pPr lvl="1"/>
            <a:r>
              <a:rPr lang="en-US" sz="2400" i="1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o </a:t>
            </a:r>
            <a:r>
              <a:rPr lang="en-US" sz="2400" i="1" dirty="0">
                <a:solidFill>
                  <a:srgbClr val="00B050"/>
                </a:solidFill>
              </a:rPr>
              <a:t>B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 should be silent</a:t>
            </a:r>
          </a:p>
          <a:p>
            <a:pPr marL="457200" lvl="1" indent="0" algn="ctr">
              <a:buNone/>
            </a:pPr>
            <a:r>
              <a:rPr lang="en-US" sz="2400" dirty="0"/>
              <a:t>(silent = local states eventually fixed)</a:t>
            </a:r>
          </a:p>
          <a:p>
            <a:pPr marL="457200" lvl="1" indent="0">
              <a:buNone/>
            </a:pPr>
            <a:endParaRPr lang="en-US" sz="2400" dirty="0"/>
          </a:p>
          <a:p>
            <a:pPr marL="514350" indent="-457200"/>
            <a:r>
              <a:rPr lang="en-US" sz="2800" dirty="0"/>
              <a:t>More general sufficient condition (to include waves)</a:t>
            </a:r>
          </a:p>
          <a:p>
            <a:pPr marL="514350" indent="-457200"/>
            <a:r>
              <a:rPr lang="en-US" sz="2800" dirty="0"/>
              <a:t>Move complexity</a:t>
            </a:r>
          </a:p>
          <a:p>
            <a:endParaRPr lang="en-US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79CDE1-8A2D-C74A-9932-F114FCA2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55832A-26AD-6C4F-9182-7AFA9F59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3698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0BA7A-B922-CA40-BE91-97AC6CEC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Generalization of the </a:t>
            </a:r>
            <a:r>
              <a:rPr lang="en-US" i="1" dirty="0"/>
              <a:t>LRA</a:t>
            </a:r>
            <a:r>
              <a:rPr lang="en-US" dirty="0"/>
              <a:t> paradigm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F6945-8875-7145-AF3A-05185D71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4012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Weaknesses</a:t>
            </a:r>
          </a:p>
          <a:p>
            <a:pPr lvl="1"/>
            <a:r>
              <a:rPr lang="en-US" sz="2400" dirty="0"/>
              <a:t>Not adapted to local versions of </a:t>
            </a:r>
            <a:r>
              <a:rPr lang="en-US" sz="2400" dirty="0">
                <a:latin typeface="Brush Script MT Italic"/>
                <a:cs typeface="Brush Script MT Italic"/>
              </a:rPr>
              <a:t>l</a:t>
            </a:r>
            <a:r>
              <a:rPr lang="en-US" sz="2400" dirty="0"/>
              <a:t>-exclusion, </a:t>
            </a:r>
            <a:r>
              <a:rPr lang="en-US" sz="2400" dirty="0">
                <a:latin typeface="Brush Script MT Italic"/>
                <a:cs typeface="Brush Script MT Italic"/>
              </a:rPr>
              <a:t>k</a:t>
            </a:r>
            <a:r>
              <a:rPr lang="en-US" sz="2400" i="1" dirty="0"/>
              <a:t>-</a:t>
            </a:r>
            <a:r>
              <a:rPr lang="en-US" sz="2400" dirty="0"/>
              <a:t>out-of-</a:t>
            </a:r>
            <a:r>
              <a:rPr lang="en-US" sz="2400" dirty="0">
                <a:latin typeface="Brush Script MT Italic"/>
                <a:cs typeface="Brush Script MT Italic"/>
              </a:rPr>
              <a:t>l</a:t>
            </a:r>
            <a:r>
              <a:rPr lang="en-US" sz="2400" dirty="0"/>
              <a:t>-exclusion, … </a:t>
            </a:r>
          </a:p>
          <a:p>
            <a:pPr lvl="1"/>
            <a:r>
              <a:rPr lang="en-US" sz="2400" dirty="0"/>
              <a:t>(bounds on the number of resources or size of the requests)</a:t>
            </a:r>
          </a:p>
          <a:p>
            <a:pPr lvl="1"/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</a:rPr>
              <a:t>Generalization</a:t>
            </a:r>
            <a:r>
              <a:rPr lang="en-US" sz="2800" dirty="0"/>
              <a:t> to include “</a:t>
            </a:r>
            <a:r>
              <a:rPr lang="en-US" sz="2800" dirty="0">
                <a:solidFill>
                  <a:srgbClr val="FF0000"/>
                </a:solidFill>
              </a:rPr>
              <a:t>global</a:t>
            </a:r>
            <a:r>
              <a:rPr lang="en-US" sz="2800" dirty="0"/>
              <a:t>” resource allocation problems?</a:t>
            </a:r>
          </a:p>
          <a:p>
            <a:pPr lvl="1"/>
            <a:r>
              <a:rPr lang="en-US" sz="2400" dirty="0"/>
              <a:t>Solutions with strong concurrency properties, efficient waiting time, …</a:t>
            </a:r>
          </a:p>
          <a:p>
            <a:endParaRPr lang="en-US" sz="2800" dirty="0"/>
          </a:p>
          <a:p>
            <a:r>
              <a:rPr lang="en-US" sz="2800" dirty="0"/>
              <a:t>Should remain </a:t>
            </a:r>
            <a:r>
              <a:rPr lang="en-US" sz="2800" dirty="0">
                <a:solidFill>
                  <a:srgbClr val="FF0000"/>
                </a:solidFill>
              </a:rPr>
              <a:t>simple</a:t>
            </a:r>
            <a:r>
              <a:rPr lang="en-US" sz="2800" dirty="0"/>
              <a:t> to be practical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056522-C1E6-2C4F-8C81-FE94A37B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334AF2-5E57-AD4C-954A-62F0EC4E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5607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03F28-12CF-9944-AE1F-7BB2FE22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Self-stabilization in Unidirectional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6C102C4-45C2-3F4A-A7FD-A4F552997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29611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Network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directed graph: </a:t>
                </a:r>
                <a:r>
                  <a:rPr lang="en-US" dirty="0"/>
                  <a:t>→, ←, or ↔</a:t>
                </a:r>
              </a:p>
              <a:p>
                <a:endParaRPr lang="en-US" dirty="0"/>
              </a:p>
              <a:p>
                <a:r>
                  <a:rPr lang="en-US" dirty="0"/>
                  <a:t>Only a few works </a:t>
                </a:r>
              </a:p>
              <a:p>
                <a:pPr lvl="1"/>
                <a:r>
                  <a:rPr lang="en-US" sz="2100" dirty="0">
                    <a:solidFill>
                      <a:srgbClr val="0070C0"/>
                    </a:solidFill>
                  </a:rPr>
                  <a:t>[Delaët, Ducourthial, Tixeuil, </a:t>
                </a:r>
                <a:r>
                  <a:rPr lang="en-US" sz="2100" i="1" dirty="0">
                    <a:solidFill>
                      <a:srgbClr val="0070C0"/>
                    </a:solidFill>
                  </a:rPr>
                  <a:t>JACIC</a:t>
                </a:r>
                <a:r>
                  <a:rPr lang="en-US" sz="2100" dirty="0">
                    <a:solidFill>
                      <a:srgbClr val="0070C0"/>
                    </a:solidFill>
                  </a:rPr>
                  <a:t> 2006]</a:t>
                </a:r>
              </a:p>
              <a:p>
                <a:pPr lvl="1"/>
                <a:r>
                  <a:rPr lang="en-US" sz="2100" dirty="0">
                    <a:solidFill>
                      <a:srgbClr val="00B050"/>
                    </a:solidFill>
                  </a:rPr>
                  <a:t>[Bernard, </a:t>
                </a:r>
                <a:r>
                  <a:rPr lang="en-US" sz="2100" u="sng" dirty="0">
                    <a:solidFill>
                      <a:srgbClr val="00B050"/>
                    </a:solidFill>
                  </a:rPr>
                  <a:t>SD</a:t>
                </a:r>
                <a:r>
                  <a:rPr lang="en-US" sz="2100" dirty="0">
                    <a:solidFill>
                      <a:srgbClr val="00B050"/>
                    </a:solidFill>
                  </a:rPr>
                  <a:t>, Potop-Butucaru, Paroux, Tixeuil, </a:t>
                </a:r>
                <a:r>
                  <a:rPr lang="en-US" sz="2100" i="1" dirty="0">
                    <a:solidFill>
                      <a:srgbClr val="00B050"/>
                    </a:solidFill>
                  </a:rPr>
                  <a:t>ICDCN</a:t>
                </a:r>
                <a:r>
                  <a:rPr lang="en-US" sz="2100" dirty="0">
                    <a:solidFill>
                      <a:srgbClr val="00B050"/>
                    </a:solidFill>
                  </a:rPr>
                  <a:t> 2010]</a:t>
                </a:r>
                <a:endParaRPr lang="en-US" sz="2100" dirty="0"/>
              </a:p>
              <a:p>
                <a:pPr marL="457200" lvl="1" indent="0">
                  <a:buNone/>
                </a:pPr>
                <a:r>
                  <a:rPr lang="en-US" sz="2100" dirty="0"/>
                  <a:t>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Relevant in some cases (</a:t>
                </a:r>
                <a:r>
                  <a:rPr lang="en-US" i="1" dirty="0"/>
                  <a:t>e.g.</a:t>
                </a:r>
                <a:r>
                  <a:rPr lang="en-US" dirty="0"/>
                  <a:t>, WSNs)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assumptions required to ensure that</a:t>
                </a:r>
              </a:p>
              <a:p>
                <a:pPr lvl="1"/>
                <a:r>
                  <a:rPr lang="en-US" dirty="0"/>
                  <a:t>the problem is defined (</a:t>
                </a:r>
                <a:r>
                  <a:rPr lang="en-US" i="1" dirty="0"/>
                  <a:t>e.g.</a:t>
                </a:r>
                <a:r>
                  <a:rPr lang="en-US" dirty="0"/>
                  <a:t>, spanning tree)</a:t>
                </a:r>
              </a:p>
              <a:p>
                <a:pPr lvl="1"/>
                <a:r>
                  <a:rPr lang="en-US" dirty="0"/>
                  <a:t>a solution exists (</a:t>
                </a:r>
                <a:r>
                  <a:rPr lang="en-US" i="1" dirty="0"/>
                  <a:t>e.g.</a:t>
                </a:r>
                <a:r>
                  <a:rPr lang="en-US" dirty="0"/>
                  <a:t>, unison requires strong connectivity) 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6C102C4-45C2-3F4A-A7FD-A4F552997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29611"/>
                <a:ext cx="8229600" cy="4525963"/>
              </a:xfrm>
              <a:blipFill>
                <a:blip r:embed="rId2"/>
                <a:stretch>
                  <a:fillRect l="-1389" t="-3081" r="-1235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B61DAE-81DA-B649-9887-2A32843E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 in Progress and Perspectives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1B2391-AD21-6E4A-982B-27B95DC7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0141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C6716-9F39-E345-B63A-A3D73333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Systems and Applications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F9A501-4ED4-3744-A33F-7A4221353006}"/>
              </a:ext>
            </a:extLst>
          </p:cNvPr>
          <p:cNvGrpSpPr/>
          <p:nvPr/>
        </p:nvGrpSpPr>
        <p:grpSpPr>
          <a:xfrm>
            <a:off x="2215770" y="1114070"/>
            <a:ext cx="4712460" cy="5242280"/>
            <a:chOff x="1836328" y="1128871"/>
            <a:chExt cx="4712460" cy="52422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E3E1381-E3BA-AD44-BC2E-A430DE1A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1220" y="4430093"/>
              <a:ext cx="1867568" cy="158096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82BFF64-9412-4A43-90AE-A5DD5D8E8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2553" y="4693522"/>
              <a:ext cx="1981761" cy="167762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620E15A-A0AD-A44D-AF32-78B3C7577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6328" y="1128871"/>
              <a:ext cx="1964278" cy="166282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4324F7DC-9803-2A4C-94B6-5BE7F396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1220" y="1280466"/>
              <a:ext cx="1756333" cy="1486797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84DFB5F-7AB4-B34E-8F38-422EF089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0036" y="2767263"/>
              <a:ext cx="1964278" cy="1662830"/>
            </a:xfrm>
            <a:prstGeom prst="rect">
              <a:avLst/>
            </a:prstGeom>
          </p:spPr>
        </p:pic>
        <p:pic>
          <p:nvPicPr>
            <p:cNvPr id="1026" name="Picture 2" descr="Wireless Sensor Networks enhancing the efficiency and safety of logistics  operations | Libelium">
              <a:extLst>
                <a:ext uri="{FF2B5EF4-FFF2-40B4-BE49-F238E27FC236}">
                  <a16:creationId xmlns:a16="http://schemas.microsoft.com/office/drawing/2014/main" id="{FE9252DC-2A07-D947-A44B-5BEEB0809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985" y="2908821"/>
              <a:ext cx="1867568" cy="137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7ED51-EA46-E246-B6CB-71FF54C0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EF158A-0F21-D14E-8083-77D9011C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57877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5621</Words>
  <Application>Microsoft Macintosh PowerPoint</Application>
  <PresentationFormat>Affichage à l'écran (4:3)</PresentationFormat>
  <Paragraphs>1260</Paragraphs>
  <Slides>84</Slides>
  <Notes>46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9" baseType="lpstr">
      <vt:lpstr>Arial</vt:lpstr>
      <vt:lpstr>Brush Script MT Italic</vt:lpstr>
      <vt:lpstr>Calibri</vt:lpstr>
      <vt:lpstr>Cambria Math</vt:lpstr>
      <vt:lpstr>Thème Office</vt:lpstr>
      <vt:lpstr>Versatility and Efficiency  in  Self-stabilizing Distributed Systems</vt:lpstr>
      <vt:lpstr>Présentation PowerPoint</vt:lpstr>
      <vt:lpstr>Présentation PowerPoint</vt:lpstr>
      <vt:lpstr>Distributed Algorithm?</vt:lpstr>
      <vt:lpstr>Distributed System?</vt:lpstr>
      <vt:lpstr>Distributed System?</vt:lpstr>
      <vt:lpstr>Distributed System?</vt:lpstr>
      <vt:lpstr>Distributed System?</vt:lpstr>
      <vt:lpstr>Various Systems and Applications</vt:lpstr>
      <vt:lpstr>Challenges</vt:lpstr>
      <vt:lpstr>Faults?</vt:lpstr>
      <vt:lpstr>Faults?</vt:lpstr>
      <vt:lpstr>Fault Tolerance?</vt:lpstr>
      <vt:lpstr>The Increasing Need of Fault Tolerance in Modern Networks</vt:lpstr>
      <vt:lpstr>The Increasing Need of Fault Tolerance in Modern Networks</vt:lpstr>
      <vt:lpstr>The Increasing Need of Fault Tolerance in Modern Networks</vt:lpstr>
      <vt:lpstr>The Difficulty of Achieving Fault Tolerance</vt:lpstr>
      <vt:lpstr>Circumventing the impossibility</vt:lpstr>
      <vt:lpstr>Self-stabilization</vt:lpstr>
      <vt:lpstr>Tolerance to Transient Faults</vt:lpstr>
      <vt:lpstr>Tolerance to Transient Faults</vt:lpstr>
      <vt:lpstr>Tolerance to Transient Faults</vt:lpstr>
      <vt:lpstr>Roadmap</vt:lpstr>
      <vt:lpstr>Efficiency in a Broad Sense</vt:lpstr>
      <vt:lpstr>Fault Tolerance Guarantees</vt:lpstr>
      <vt:lpstr>Fault Tolerance Guarantees</vt:lpstr>
      <vt:lpstr>Gradual Stabilization [Altisen, SD, Durand, Petit, JPDC 2019] (Anaïs Durand’s PhD thesis) </vt:lpstr>
      <vt:lpstr>Gradual Stabilization [Altisen, SD, Durand, Petit, JPDC 2019] (Anaïs Durand’s PhD thesis)</vt:lpstr>
      <vt:lpstr>Gradual Stabilization [Altisen, SD, Durand, Petit, JPDC 2019] (Anaïs Durand’s PhD thesis)</vt:lpstr>
      <vt:lpstr>Roadmap</vt:lpstr>
      <vt:lpstr>Versatility in Self-stabilization</vt:lpstr>
      <vt:lpstr>Transformers/Compilers</vt:lpstr>
      <vt:lpstr>Snap-stabilization [Bui, Datta, Petit, Villain, WSS 1999]</vt:lpstr>
      <vt:lpstr>Transformers/Compilers</vt:lpstr>
      <vt:lpstr>Roadmap</vt:lpstr>
      <vt:lpstr>Unifying Versatility and Efficiency in Self-stabilization</vt:lpstr>
      <vt:lpstr>Local Resource Allocation Problems</vt:lpstr>
      <vt:lpstr>Examples</vt:lpstr>
      <vt:lpstr>Contribution</vt:lpstr>
      <vt:lpstr>Roadmap</vt:lpstr>
      <vt:lpstr>Snap-stabilization</vt:lpstr>
      <vt:lpstr>Snap-stabilization in Anonymous Networks</vt:lpstr>
      <vt:lpstr>Probabilistic Snap-stabilization in Anonymous Networks [Altisen, SD, TCS 2017]</vt:lpstr>
      <vt:lpstr>Definition</vt:lpstr>
      <vt:lpstr>Contribution</vt:lpstr>
      <vt:lpstr>Definition of the problem</vt:lpstr>
      <vt:lpstr>Definition of the problem</vt:lpstr>
      <vt:lpstr>Definition of the problem</vt:lpstr>
      <vt:lpstr>Definition of the problem</vt:lpstr>
      <vt:lpstr>Definition of the problem</vt:lpstr>
      <vt:lpstr>Overview of the synchronous solution</vt:lpstr>
      <vt:lpstr>Required Knowledge</vt:lpstr>
      <vt:lpstr>Solution in a fault-free  synchronous system</vt:lpstr>
      <vt:lpstr>Cycles</vt:lpstr>
      <vt:lpstr>Request</vt:lpstr>
      <vt:lpstr>How to compute a cycle?</vt:lpstr>
      <vt:lpstr>How to compute a cycle?</vt:lpstr>
      <vt:lpstr>How to compute a cycle?</vt:lpstr>
      <vt:lpstr>How to compute a cycle?</vt:lpstr>
      <vt:lpstr>How to compute a cycle?</vt:lpstr>
      <vt:lpstr>How to compute a cycle?</vt:lpstr>
      <vt:lpstr>How to compute a cycle?</vt:lpstr>
      <vt:lpstr>How to compute a cycle?</vt:lpstr>
      <vt:lpstr>How to compute a cycle?</vt:lpstr>
      <vt:lpstr>Complexity</vt:lpstr>
      <vt:lpstr>How to make this algorithm  self-stabilizing?</vt:lpstr>
      <vt:lpstr>How to make this algorithm  snap-stabilizing?</vt:lpstr>
      <vt:lpstr>Roadmap</vt:lpstr>
      <vt:lpstr>Work in Progress and Perspectives</vt:lpstr>
      <vt:lpstr>Self-stabilization in Homonymous Systems (Toward More Uncertainty)</vt:lpstr>
      <vt:lpstr>Self-stabilization in Highly Dynamic Networks (Toward More Uncertainty)</vt:lpstr>
      <vt:lpstr>Full Polynomiality (Toward More Efficiency)</vt:lpstr>
      <vt:lpstr>Variants of Self-stabilization (Toward More Efficiency)</vt:lpstr>
      <vt:lpstr>Proof Labeling Schemes (Toward More Versatility) </vt:lpstr>
      <vt:lpstr>Computer-aided Techniques (Toward More Versatility)</vt:lpstr>
      <vt:lpstr>Thank you ! (in particular to my co-authors)</vt:lpstr>
      <vt:lpstr>Présentation PowerPoint</vt:lpstr>
      <vt:lpstr>Overview of the asynchronous solution</vt:lpstr>
      <vt:lpstr>Overview of the asynchronous solution</vt:lpstr>
      <vt:lpstr>Composition Techniques</vt:lpstr>
      <vt:lpstr>Composition Techniques</vt:lpstr>
      <vt:lpstr>Composition Techniques</vt:lpstr>
      <vt:lpstr>Generalization of the LRA paradigm</vt:lpstr>
      <vt:lpstr>Self-stabilization in Unidirectional Networks</vt:lpstr>
    </vt:vector>
  </TitlesOfParts>
  <Company>verimag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Versatility and Efficiency  in  Self-Stabilizing Distributed Systems</dc:title>
  <dc:creator>Stéphane Devismes</dc:creator>
  <cp:lastModifiedBy>Microsoft Office User</cp:lastModifiedBy>
  <cp:revision>414</cp:revision>
  <dcterms:created xsi:type="dcterms:W3CDTF">2020-11-13T09:36:51Z</dcterms:created>
  <dcterms:modified xsi:type="dcterms:W3CDTF">2020-12-17T08:42:37Z</dcterms:modified>
</cp:coreProperties>
</file>