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6"/>
  </p:notesMasterIdLst>
  <p:handoutMasterIdLst>
    <p:handoutMasterId r:id="rId157"/>
  </p:handoutMasterIdLst>
  <p:sldIdLst>
    <p:sldId id="256" r:id="rId2"/>
    <p:sldId id="257" r:id="rId3"/>
    <p:sldId id="258" r:id="rId4"/>
    <p:sldId id="259" r:id="rId5"/>
    <p:sldId id="292" r:id="rId6"/>
    <p:sldId id="260" r:id="rId7"/>
    <p:sldId id="261" r:id="rId8"/>
    <p:sldId id="397" r:id="rId9"/>
    <p:sldId id="262" r:id="rId10"/>
    <p:sldId id="293" r:id="rId11"/>
    <p:sldId id="301" r:id="rId12"/>
    <p:sldId id="297" r:id="rId13"/>
    <p:sldId id="298" r:id="rId14"/>
    <p:sldId id="263" r:id="rId15"/>
    <p:sldId id="300" r:id="rId16"/>
    <p:sldId id="295" r:id="rId17"/>
    <p:sldId id="296" r:id="rId18"/>
    <p:sldId id="398" r:id="rId19"/>
    <p:sldId id="264" r:id="rId20"/>
    <p:sldId id="265" r:id="rId21"/>
    <p:sldId id="407" r:id="rId22"/>
    <p:sldId id="408" r:id="rId23"/>
    <p:sldId id="409" r:id="rId24"/>
    <p:sldId id="267" r:id="rId25"/>
    <p:sldId id="268" r:id="rId26"/>
    <p:sldId id="418" r:id="rId27"/>
    <p:sldId id="417" r:id="rId28"/>
    <p:sldId id="269" r:id="rId29"/>
    <p:sldId id="309" r:id="rId30"/>
    <p:sldId id="310" r:id="rId31"/>
    <p:sldId id="312" r:id="rId32"/>
    <p:sldId id="313" r:id="rId33"/>
    <p:sldId id="270" r:id="rId34"/>
    <p:sldId id="400" r:id="rId35"/>
    <p:sldId id="282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290" r:id="rId44"/>
    <p:sldId id="401" r:id="rId45"/>
    <p:sldId id="271" r:id="rId46"/>
    <p:sldId id="402" r:id="rId47"/>
    <p:sldId id="291" r:id="rId48"/>
    <p:sldId id="403" r:id="rId49"/>
    <p:sldId id="272" r:id="rId50"/>
    <p:sldId id="311" r:id="rId51"/>
    <p:sldId id="341" r:id="rId52"/>
    <p:sldId id="342" r:id="rId53"/>
    <p:sldId id="273" r:id="rId54"/>
    <p:sldId id="274" r:id="rId55"/>
    <p:sldId id="40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405" r:id="rId64"/>
    <p:sldId id="275" r:id="rId65"/>
    <p:sldId id="276" r:id="rId66"/>
    <p:sldId id="406" r:id="rId67"/>
    <p:sldId id="322" r:id="rId68"/>
    <p:sldId id="323" r:id="rId69"/>
    <p:sldId id="324" r:id="rId70"/>
    <p:sldId id="325" r:id="rId71"/>
    <p:sldId id="326" r:id="rId72"/>
    <p:sldId id="327" r:id="rId73"/>
    <p:sldId id="414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277" r:id="rId85"/>
    <p:sldId id="289" r:id="rId86"/>
    <p:sldId id="278" r:id="rId87"/>
    <p:sldId id="279" r:id="rId88"/>
    <p:sldId id="280" r:id="rId89"/>
    <p:sldId id="281" r:id="rId90"/>
    <p:sldId id="410" r:id="rId91"/>
    <p:sldId id="283" r:id="rId92"/>
    <p:sldId id="284" r:id="rId93"/>
    <p:sldId id="285" r:id="rId94"/>
    <p:sldId id="286" r:id="rId95"/>
    <p:sldId id="287" r:id="rId96"/>
    <p:sldId id="288" r:id="rId97"/>
    <p:sldId id="343" r:id="rId98"/>
    <p:sldId id="344" r:id="rId99"/>
    <p:sldId id="345" r:id="rId100"/>
    <p:sldId id="346" r:id="rId101"/>
    <p:sldId id="347" r:id="rId102"/>
    <p:sldId id="348" r:id="rId103"/>
    <p:sldId id="349" r:id="rId104"/>
    <p:sldId id="350" r:id="rId105"/>
    <p:sldId id="351" r:id="rId106"/>
    <p:sldId id="352" r:id="rId107"/>
    <p:sldId id="353" r:id="rId108"/>
    <p:sldId id="354" r:id="rId109"/>
    <p:sldId id="355" r:id="rId110"/>
    <p:sldId id="356" r:id="rId111"/>
    <p:sldId id="396" r:id="rId112"/>
    <p:sldId id="357" r:id="rId113"/>
    <p:sldId id="358" r:id="rId114"/>
    <p:sldId id="359" r:id="rId115"/>
    <p:sldId id="360" r:id="rId116"/>
    <p:sldId id="361" r:id="rId117"/>
    <p:sldId id="362" r:id="rId118"/>
    <p:sldId id="363" r:id="rId119"/>
    <p:sldId id="364" r:id="rId120"/>
    <p:sldId id="365" r:id="rId121"/>
    <p:sldId id="366" r:id="rId122"/>
    <p:sldId id="367" r:id="rId123"/>
    <p:sldId id="368" r:id="rId124"/>
    <p:sldId id="369" r:id="rId125"/>
    <p:sldId id="370" r:id="rId126"/>
    <p:sldId id="371" r:id="rId127"/>
    <p:sldId id="372" r:id="rId128"/>
    <p:sldId id="373" r:id="rId129"/>
    <p:sldId id="374" r:id="rId130"/>
    <p:sldId id="375" r:id="rId131"/>
    <p:sldId id="376" r:id="rId132"/>
    <p:sldId id="377" r:id="rId133"/>
    <p:sldId id="378" r:id="rId134"/>
    <p:sldId id="379" r:id="rId135"/>
    <p:sldId id="380" r:id="rId136"/>
    <p:sldId id="381" r:id="rId137"/>
    <p:sldId id="382" r:id="rId138"/>
    <p:sldId id="383" r:id="rId139"/>
    <p:sldId id="384" r:id="rId140"/>
    <p:sldId id="385" r:id="rId141"/>
    <p:sldId id="386" r:id="rId142"/>
    <p:sldId id="387" r:id="rId143"/>
    <p:sldId id="388" r:id="rId144"/>
    <p:sldId id="389" r:id="rId145"/>
    <p:sldId id="390" r:id="rId146"/>
    <p:sldId id="391" r:id="rId147"/>
    <p:sldId id="392" r:id="rId148"/>
    <p:sldId id="393" r:id="rId149"/>
    <p:sldId id="394" r:id="rId150"/>
    <p:sldId id="395" r:id="rId151"/>
    <p:sldId id="338" r:id="rId152"/>
    <p:sldId id="340" r:id="rId153"/>
    <p:sldId id="415" r:id="rId154"/>
    <p:sldId id="416" r:id="rId15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Objects="1">
      <p:cViewPr varScale="1">
        <p:scale>
          <a:sx n="78" d="100"/>
          <a:sy n="78" d="100"/>
        </p:scale>
        <p:origin x="-272" y="-112"/>
      </p:cViewPr>
      <p:guideLst>
        <p:guide orient="horz" pos="2614"/>
        <p:guide pos="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notesMaster" Target="notesMasters/notesMaster1.xml"/><Relationship Id="rId157" Type="http://schemas.openxmlformats.org/officeDocument/2006/relationships/handoutMaster" Target="handoutMasters/handoutMaster1.xml"/><Relationship Id="rId158" Type="http://schemas.openxmlformats.org/officeDocument/2006/relationships/printerSettings" Target="printerSettings/printerSettings1.bin"/><Relationship Id="rId15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viewProps" Target="viewProps.xml"/><Relationship Id="rId161" Type="http://schemas.openxmlformats.org/officeDocument/2006/relationships/theme" Target="theme/theme1.xml"/><Relationship Id="rId16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69335-58FC-0E4B-B0E1-0B4214CE8CD8}" type="datetimeFigureOut">
              <a:rPr lang="fr-FR" smtClean="0"/>
              <a:pPr/>
              <a:t>14/09/20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477F4-BB48-9A4D-B18B-ADB51E8221C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581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9FEBE-4666-AA46-9A22-F0970C5CAD3A}" type="datetimeFigureOut">
              <a:rPr lang="fr-FR" smtClean="0"/>
              <a:pPr/>
              <a:t>14/09/20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323F-E0FA-824C-824F-1D65BB98D33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317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AA86-63AD-D24F-B775-0F2875627ECD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3C7D-3627-7B47-8398-6A883CBD9124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B6F2-4C38-FF45-912C-479A610F45F3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F61E-3E37-C04C-B27D-16EA6C373F9D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248E-871B-B340-9DE3-44F963725E25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B674-D51A-8C4B-8D51-9A55D80AEF79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B69E-411B-6545-B109-E279ADB708EB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331-E37D-8A46-9056-8050DE5DC183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026-37E9-E348-9917-2C6CD73649E6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DBF-097D-384D-AD3A-3A557499FBB1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4089-F23E-594C-A9FC-5E14ED8F0E89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3A3EE-0BD7-D343-88C4-5762639F6D9D}" type="datetime1">
              <a:rPr lang="fr-FR" smtClean="0"/>
              <a:t>14/09/20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EF2FB-7053-C040-9EC1-5AA7F05037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verimag.imag.fr/~devismes/WWW/enseignements.html" TargetMode="External"/><Relationship Id="rId4" Type="http://schemas.openxmlformats.org/officeDocument/2006/relationships/hyperlink" Target="mailto:etu-2017-polytech-kai4ri160@univ-grenoble-alpes.fr" TargetMode="External"/><Relationship Id="rId5" Type="http://schemas.openxmlformats.org/officeDocument/2006/relationships/hyperlink" Target="http://www.univ-grenoble-alpes.f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ephane.devismes@imag.f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Algorithmique Distribuée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Stéphane Devismes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Algorithmes distribués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Système distribué ≃ </a:t>
            </a:r>
            <a:r>
              <a:rPr lang="fr-FR" dirty="0" smtClean="0"/>
              <a:t>modélisation des réseaux</a:t>
            </a:r>
          </a:p>
          <a:p>
            <a:pPr lvl="1"/>
            <a:r>
              <a:rPr lang="fr-FR" dirty="0"/>
              <a:t>Internet</a:t>
            </a:r>
          </a:p>
          <a:p>
            <a:pPr lvl="1"/>
            <a:r>
              <a:rPr lang="fr-FR" dirty="0"/>
              <a:t>Le réseau de l’Université</a:t>
            </a:r>
          </a:p>
          <a:p>
            <a:pPr lvl="1"/>
            <a:r>
              <a:rPr lang="fr-FR" dirty="0"/>
              <a:t>Le réseau téléphonique (filaire, cellulaire)</a:t>
            </a:r>
          </a:p>
          <a:p>
            <a:pPr lvl="1"/>
            <a:r>
              <a:rPr lang="fr-FR" dirty="0"/>
              <a:t>GPS</a:t>
            </a:r>
          </a:p>
          <a:p>
            <a:pPr lvl="1"/>
            <a:r>
              <a:rPr lang="fr-FR" dirty="0"/>
              <a:t>Réseau de capteurs (surveillance sismique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T</a:t>
            </a:r>
            <a:r>
              <a:rPr lang="fr-FR" dirty="0" smtClean="0"/>
              <a:t>hreads </a:t>
            </a:r>
            <a:r>
              <a:rPr lang="fr-FR" dirty="0"/>
              <a:t>sur une </a:t>
            </a:r>
            <a:r>
              <a:rPr lang="fr-FR" dirty="0" smtClean="0"/>
              <a:t>machine</a:t>
            </a:r>
            <a:endParaRPr lang="fr-FR" dirty="0"/>
          </a:p>
          <a:p>
            <a:pPr lvl="1"/>
            <a:r>
              <a:rPr lang="fr-FR" dirty="0"/>
              <a:t>...</a:t>
            </a:r>
          </a:p>
          <a:p>
            <a:pPr lvl="2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fr-FR" dirty="0" smtClean="0"/>
              <a:t>Dans un système distribué, on a (parfois) besoin de :</a:t>
            </a:r>
          </a:p>
          <a:p>
            <a:pPr lvl="1"/>
            <a:r>
              <a:rPr lang="fr-FR" dirty="0" smtClean="0"/>
              <a:t>Diffuser des informations (à tous les processus)</a:t>
            </a:r>
          </a:p>
          <a:p>
            <a:pPr lvl="2"/>
            <a:r>
              <a:rPr lang="fr-FR" dirty="0" smtClean="0"/>
              <a:t>(</a:t>
            </a:r>
            <a:r>
              <a:rPr lang="fr-FR" dirty="0" err="1" smtClean="0"/>
              <a:t>Broadcast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1295400" y="37338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295400" y="54102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886200" y="54102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886200" y="37338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210300" y="4419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stCxn id="6" idx="6"/>
            <a:endCxn id="9" idx="2"/>
          </p:cNvCxnSpPr>
          <p:nvPr/>
        </p:nvCxnSpPr>
        <p:spPr>
          <a:xfrm>
            <a:off x="1981200" y="4038600"/>
            <a:ext cx="1905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6" idx="4"/>
            <a:endCxn id="7" idx="0"/>
          </p:cNvCxnSpPr>
          <p:nvPr/>
        </p:nvCxnSpPr>
        <p:spPr>
          <a:xfrm rot="5400000">
            <a:off x="1104900" y="4876800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6" idx="5"/>
            <a:endCxn id="8" idx="2"/>
          </p:cNvCxnSpPr>
          <p:nvPr/>
        </p:nvCxnSpPr>
        <p:spPr>
          <a:xfrm rot="16200000" flipH="1">
            <a:off x="2153046" y="3981846"/>
            <a:ext cx="1460874" cy="2005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9" idx="4"/>
            <a:endCxn id="8" idx="0"/>
          </p:cNvCxnSpPr>
          <p:nvPr/>
        </p:nvCxnSpPr>
        <p:spPr>
          <a:xfrm rot="5400000">
            <a:off x="3695700" y="4876800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9" idx="6"/>
            <a:endCxn id="10" idx="1"/>
          </p:cNvCxnSpPr>
          <p:nvPr/>
        </p:nvCxnSpPr>
        <p:spPr>
          <a:xfrm>
            <a:off x="4572000" y="4038600"/>
            <a:ext cx="1738733" cy="470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8" idx="6"/>
            <a:endCxn id="10" idx="3"/>
          </p:cNvCxnSpPr>
          <p:nvPr/>
        </p:nvCxnSpPr>
        <p:spPr>
          <a:xfrm flipV="1">
            <a:off x="4572000" y="4939926"/>
            <a:ext cx="1738733" cy="775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2895600" y="396081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971800" y="3593068"/>
            <a:ext cx="36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</a:t>
            </a:r>
            <a:endParaRPr lang="fr-FR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4876800" y="5118476"/>
            <a:ext cx="533400" cy="213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953000" y="4800600"/>
            <a:ext cx="36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</a:t>
            </a:r>
            <a:endParaRPr lang="fr-FR" dirty="0"/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5181600" y="4048680"/>
            <a:ext cx="533400" cy="142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334000" y="3733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</a:t>
            </a:r>
            <a:endParaRPr lang="fr-FR" dirty="0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2819400" y="4724400"/>
            <a:ext cx="445262" cy="350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983739" y="4583668"/>
            <a:ext cx="36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</a:t>
            </a:r>
            <a:endParaRPr lang="fr-FR" dirty="0"/>
          </a:p>
        </p:txBody>
      </p:sp>
      <p:cxnSp>
        <p:nvCxnSpPr>
          <p:cNvPr id="43" name="Connecteur droit avec flèche 42"/>
          <p:cNvCxnSpPr/>
          <p:nvPr/>
        </p:nvCxnSpPr>
        <p:spPr>
          <a:xfrm rot="5400000">
            <a:off x="1554768" y="4844444"/>
            <a:ext cx="5464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828800" y="4659868"/>
            <a:ext cx="36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</a:t>
            </a:r>
            <a:endParaRPr lang="fr-FR" dirty="0"/>
          </a:p>
        </p:txBody>
      </p:sp>
      <p:cxnSp>
        <p:nvCxnSpPr>
          <p:cNvPr id="51" name="Connecteur droit avec flèche 50"/>
          <p:cNvCxnSpPr/>
          <p:nvPr/>
        </p:nvCxnSpPr>
        <p:spPr>
          <a:xfrm rot="5400000">
            <a:off x="4081307" y="4844444"/>
            <a:ext cx="5464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355339" y="4659868"/>
            <a:ext cx="36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0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fr-FR" dirty="0" smtClean="0"/>
              <a:t>Dans un système distribué, on a (parfois) besoin de :</a:t>
            </a:r>
          </a:p>
          <a:p>
            <a:pPr lvl="1"/>
            <a:r>
              <a:rPr lang="fr-FR" dirty="0" smtClean="0"/>
              <a:t>Synchroniser (globalement) les processus</a:t>
            </a:r>
          </a:p>
          <a:p>
            <a:pPr lvl="2"/>
            <a:r>
              <a:rPr lang="fr-FR" i="1" dirty="0" err="1" smtClean="0"/>
              <a:t>E.g</a:t>
            </a:r>
            <a:r>
              <a:rPr lang="fr-FR" i="1" dirty="0" smtClean="0"/>
              <a:t>.</a:t>
            </a:r>
            <a:r>
              <a:rPr lang="fr-FR" dirty="0" smtClean="0"/>
              <a:t>, l’étape </a:t>
            </a:r>
            <a:r>
              <a:rPr lang="fr-FR" i="1" dirty="0" smtClean="0"/>
              <a:t>i-1</a:t>
            </a:r>
            <a:r>
              <a:rPr lang="fr-FR" dirty="0" smtClean="0"/>
              <a:t> est elle finie ?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1295400" y="37338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chemeClr val="tx1"/>
                </a:solidFill>
              </a:rPr>
              <a:t>i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295400" y="54102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chemeClr val="tx1"/>
                </a:solidFill>
              </a:rPr>
              <a:t>i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886200" y="54102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chemeClr val="tx1"/>
                </a:solidFill>
              </a:rPr>
              <a:t>i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886200" y="37338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chemeClr val="tx1"/>
                </a:solidFill>
              </a:rPr>
              <a:t>i</a:t>
            </a:r>
            <a:endParaRPr lang="fr-FR" sz="2000" i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210300" y="4419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chemeClr val="tx1"/>
                </a:solidFill>
              </a:rPr>
              <a:t>i-1</a:t>
            </a:r>
            <a:endParaRPr lang="fr-FR" sz="2000" i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>
            <a:stCxn id="6" idx="6"/>
            <a:endCxn id="9" idx="2"/>
          </p:cNvCxnSpPr>
          <p:nvPr/>
        </p:nvCxnSpPr>
        <p:spPr>
          <a:xfrm>
            <a:off x="1981200" y="4038600"/>
            <a:ext cx="1905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6" idx="4"/>
            <a:endCxn id="7" idx="0"/>
          </p:cNvCxnSpPr>
          <p:nvPr/>
        </p:nvCxnSpPr>
        <p:spPr>
          <a:xfrm rot="5400000">
            <a:off x="1104900" y="4876800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6" idx="5"/>
            <a:endCxn id="8" idx="2"/>
          </p:cNvCxnSpPr>
          <p:nvPr/>
        </p:nvCxnSpPr>
        <p:spPr>
          <a:xfrm rot="16200000" flipH="1">
            <a:off x="2153046" y="3981846"/>
            <a:ext cx="1460874" cy="2005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9" idx="4"/>
            <a:endCxn id="8" idx="0"/>
          </p:cNvCxnSpPr>
          <p:nvPr/>
        </p:nvCxnSpPr>
        <p:spPr>
          <a:xfrm rot="5400000">
            <a:off x="3695700" y="4876800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9" idx="6"/>
            <a:endCxn id="10" idx="1"/>
          </p:cNvCxnSpPr>
          <p:nvPr/>
        </p:nvCxnSpPr>
        <p:spPr>
          <a:xfrm>
            <a:off x="4572000" y="4038600"/>
            <a:ext cx="1738733" cy="470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6"/>
            <a:endCxn id="10" idx="3"/>
          </p:cNvCxnSpPr>
          <p:nvPr/>
        </p:nvCxnSpPr>
        <p:spPr>
          <a:xfrm flipV="1">
            <a:off x="4572000" y="4939926"/>
            <a:ext cx="1738733" cy="775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fr-FR" dirty="0" smtClean="0"/>
              <a:t>Dans un systèmes distribué, on a (parfois) besoin de :</a:t>
            </a:r>
          </a:p>
          <a:p>
            <a:pPr lvl="1"/>
            <a:r>
              <a:rPr lang="fr-FR" dirty="0" smtClean="0"/>
              <a:t>Calculer des fonctions globales</a:t>
            </a:r>
          </a:p>
          <a:p>
            <a:pPr lvl="2"/>
            <a:r>
              <a:rPr lang="fr-FR" i="1" dirty="0" err="1" smtClean="0"/>
              <a:t>E.g</a:t>
            </a:r>
            <a:r>
              <a:rPr lang="fr-FR" i="1" dirty="0" smtClean="0"/>
              <a:t>.</a:t>
            </a:r>
            <a:r>
              <a:rPr lang="fr-FR" dirty="0" smtClean="0"/>
              <a:t>, quelle est la plus petite identité ?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1295400" y="37338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23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295400" y="54102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43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886200" y="54102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30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886200" y="37338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67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210300" y="4419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5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>
            <a:stCxn id="6" idx="6"/>
            <a:endCxn id="9" idx="2"/>
          </p:cNvCxnSpPr>
          <p:nvPr/>
        </p:nvCxnSpPr>
        <p:spPr>
          <a:xfrm>
            <a:off x="1981200" y="4038600"/>
            <a:ext cx="1905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6" idx="4"/>
            <a:endCxn id="7" idx="0"/>
          </p:cNvCxnSpPr>
          <p:nvPr/>
        </p:nvCxnSpPr>
        <p:spPr>
          <a:xfrm rot="5400000">
            <a:off x="1104900" y="4876800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6" idx="5"/>
            <a:endCxn id="8" idx="2"/>
          </p:cNvCxnSpPr>
          <p:nvPr/>
        </p:nvCxnSpPr>
        <p:spPr>
          <a:xfrm rot="16200000" flipH="1">
            <a:off x="2153046" y="3981846"/>
            <a:ext cx="1460874" cy="2005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9" idx="4"/>
            <a:endCxn id="8" idx="0"/>
          </p:cNvCxnSpPr>
          <p:nvPr/>
        </p:nvCxnSpPr>
        <p:spPr>
          <a:xfrm rot="5400000">
            <a:off x="3695700" y="4876800"/>
            <a:ext cx="1066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9" idx="6"/>
            <a:endCxn id="10" idx="1"/>
          </p:cNvCxnSpPr>
          <p:nvPr/>
        </p:nvCxnSpPr>
        <p:spPr>
          <a:xfrm>
            <a:off x="4572000" y="4038600"/>
            <a:ext cx="1738733" cy="470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6"/>
            <a:endCxn id="10" idx="3"/>
          </p:cNvCxnSpPr>
          <p:nvPr/>
        </p:nvCxnSpPr>
        <p:spPr>
          <a:xfrm flipV="1">
            <a:off x="4572000" y="4939926"/>
            <a:ext cx="1738733" cy="775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9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Ces problèmes ont plusieurs points communs</a:t>
            </a:r>
          </a:p>
          <a:p>
            <a:r>
              <a:rPr lang="fr-FR" dirty="0" smtClean="0"/>
              <a:t>D’où, l’idée de trouver un algorithme général</a:t>
            </a:r>
          </a:p>
          <a:p>
            <a:endParaRPr lang="fr-FR" dirty="0" smtClean="0"/>
          </a:p>
          <a:p>
            <a:pPr algn="ctr"/>
            <a:r>
              <a:rPr lang="fr-FR" dirty="0" smtClean="0"/>
              <a:t>Les algorithmes à vague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algorithme à vague vérifie les trois propriétés suivantes :</a:t>
            </a:r>
          </a:p>
          <a:p>
            <a:pPr lvl="1"/>
            <a:r>
              <a:rPr lang="fr-FR" b="1" dirty="0" smtClean="0"/>
              <a:t>Terminaison</a:t>
            </a:r>
          </a:p>
          <a:p>
            <a:pPr lvl="1"/>
            <a:r>
              <a:rPr lang="fr-FR" b="1" dirty="0" smtClean="0"/>
              <a:t>Décision</a:t>
            </a:r>
          </a:p>
          <a:p>
            <a:pPr lvl="1"/>
            <a:r>
              <a:rPr lang="fr-FR" b="1" dirty="0" smtClean="0"/>
              <a:t>Dépendance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Terminaison </a:t>
            </a:r>
            <a:r>
              <a:rPr lang="fr-FR" dirty="0" smtClean="0"/>
              <a:t>: Toutes ses exécutions (ou vagues) sont </a:t>
            </a:r>
            <a:r>
              <a:rPr lang="fr-FR" i="1" dirty="0" smtClean="0">
                <a:solidFill>
                  <a:srgbClr val="FF0000"/>
                </a:solidFill>
              </a:rPr>
              <a:t>finies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b="1" dirty="0" smtClean="0"/>
              <a:t>Décision </a:t>
            </a:r>
            <a:r>
              <a:rPr lang="fr-FR" dirty="0" smtClean="0"/>
              <a:t>: Chacune de ses exécutions contient au moins un évènement particulier appelé </a:t>
            </a:r>
            <a:r>
              <a:rPr lang="fr-FR" i="1" dirty="0" smtClean="0">
                <a:solidFill>
                  <a:srgbClr val="FF0000"/>
                </a:solidFill>
              </a:rPr>
              <a:t>décision</a:t>
            </a:r>
          </a:p>
          <a:p>
            <a:r>
              <a:rPr lang="fr-FR" b="1" dirty="0" smtClean="0"/>
              <a:t>Dépendance </a:t>
            </a:r>
            <a:r>
              <a:rPr lang="fr-FR" dirty="0" smtClean="0"/>
              <a:t>: Chaque évènement de décision est </a:t>
            </a:r>
            <a:r>
              <a:rPr lang="fr-FR" i="1" dirty="0" smtClean="0">
                <a:solidFill>
                  <a:srgbClr val="FF0000"/>
                </a:solidFill>
              </a:rPr>
              <a:t>causalement précédé </a:t>
            </a:r>
            <a:r>
              <a:rPr lang="fr-FR" dirty="0" smtClean="0"/>
              <a:t>(au sens de </a:t>
            </a:r>
            <a:r>
              <a:rPr lang="fr-FR" dirty="0" err="1" smtClean="0"/>
              <a:t>Lamport</a:t>
            </a:r>
            <a:r>
              <a:rPr lang="fr-FR" dirty="0" smtClean="0"/>
              <a:t>) par au moins un évènement sur chaque processus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Parcours</a:t>
            </a:r>
          </a:p>
          <a:p>
            <a:pPr lvl="1"/>
            <a:r>
              <a:rPr lang="fr-FR" dirty="0" smtClean="0"/>
              <a:t>Largeur</a:t>
            </a:r>
          </a:p>
          <a:p>
            <a:pPr lvl="1"/>
            <a:r>
              <a:rPr lang="fr-FR" dirty="0" smtClean="0"/>
              <a:t>Profondeur (à l’aide d’un jeton)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Propagation d’Information avec Retour (PIR)</a:t>
            </a:r>
          </a:p>
          <a:p>
            <a:endParaRPr lang="fr-FR" dirty="0" smtClean="0"/>
          </a:p>
          <a:p>
            <a:r>
              <a:rPr lang="fr-FR" dirty="0" smtClean="0"/>
              <a:t>Applications : </a:t>
            </a:r>
            <a:r>
              <a:rPr lang="fr-FR" dirty="0" err="1" smtClean="0"/>
              <a:t>snapshot</a:t>
            </a:r>
            <a:r>
              <a:rPr lang="fr-FR" dirty="0" smtClean="0"/>
              <a:t>, détection de terminaison, calcul d’</a:t>
            </a:r>
            <a:r>
              <a:rPr lang="fr-FR" dirty="0" err="1" smtClean="0"/>
              <a:t>infimum</a:t>
            </a:r>
            <a:r>
              <a:rPr lang="fr-FR" dirty="0" smtClean="0"/>
              <a:t>, </a:t>
            </a:r>
            <a:r>
              <a:rPr lang="fr-FR" i="1" dirty="0" smtClean="0"/>
              <a:t>etc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Instanciation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Spécificité une (vague de) circulation de jeton</a:t>
            </a:r>
          </a:p>
          <a:p>
            <a:pPr lvl="1"/>
            <a:r>
              <a:rPr lang="fr-FR" b="1" dirty="0" smtClean="0"/>
              <a:t>Décision </a:t>
            </a:r>
            <a:r>
              <a:rPr lang="fr-FR" dirty="0" smtClean="0"/>
              <a:t>(de terminaison) </a:t>
            </a:r>
          </a:p>
          <a:p>
            <a:pPr lvl="2"/>
            <a:r>
              <a:rPr lang="fr-FR" dirty="0" smtClean="0"/>
              <a:t>Unique</a:t>
            </a:r>
          </a:p>
          <a:p>
            <a:pPr lvl="2"/>
            <a:r>
              <a:rPr lang="fr-FR" dirty="0" smtClean="0"/>
              <a:t>Par l’initiateur</a:t>
            </a:r>
          </a:p>
          <a:p>
            <a:pPr lvl="1"/>
            <a:r>
              <a:rPr lang="fr-FR" b="1" dirty="0" smtClean="0"/>
              <a:t>Dépendance</a:t>
            </a:r>
          </a:p>
          <a:p>
            <a:pPr lvl="2"/>
            <a:r>
              <a:rPr lang="fr-FR" dirty="0" smtClean="0"/>
              <a:t>Circulation : séquentielle (ordre causal </a:t>
            </a:r>
            <a:r>
              <a:rPr lang="fr-FR" smtClean="0"/>
              <a:t>total)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Instanciation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(vague de) circulation de jeton</a:t>
            </a:r>
          </a:p>
          <a:p>
            <a:pPr lvl="1"/>
            <a:r>
              <a:rPr lang="fr-FR" b="1" dirty="0" smtClean="0"/>
              <a:t>Sûreté 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Il existe au plus un jeton dans le réseau</a:t>
            </a:r>
          </a:p>
          <a:p>
            <a:pPr lvl="2"/>
            <a:r>
              <a:rPr lang="fr-FR" dirty="0" smtClean="0"/>
              <a:t>Au plus une décision est prise (</a:t>
            </a:r>
            <a:r>
              <a:rPr lang="fr-FR" i="1" dirty="0" smtClean="0"/>
              <a:t>Décision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Si une décision est prise, alors tous les processus ont été visités par le jeton (</a:t>
            </a:r>
            <a:r>
              <a:rPr lang="fr-FR" i="1" dirty="0" smtClean="0"/>
              <a:t>Dépendance</a:t>
            </a:r>
            <a:r>
              <a:rPr lang="fr-FR" dirty="0" smtClean="0"/>
              <a:t>)</a:t>
            </a:r>
          </a:p>
          <a:p>
            <a:pPr lvl="1"/>
            <a:r>
              <a:rPr lang="fr-FR" b="1" dirty="0" smtClean="0"/>
              <a:t>Vivacité</a:t>
            </a:r>
          </a:p>
          <a:p>
            <a:pPr lvl="2"/>
            <a:r>
              <a:rPr lang="fr-FR" dirty="0" smtClean="0"/>
              <a:t>L'exécution termine (</a:t>
            </a:r>
            <a:r>
              <a:rPr lang="fr-FR" i="1" dirty="0" smtClean="0"/>
              <a:t>Terminaison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L'initiateur finit par décider (</a:t>
            </a:r>
            <a:r>
              <a:rPr lang="fr-FR" i="1" dirty="0" smtClean="0"/>
              <a:t>Décision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existe aussi des algorithmes qui exécutent une infinité de vagues </a:t>
            </a:r>
          </a:p>
          <a:p>
            <a:pPr lvl="1"/>
            <a:r>
              <a:rPr lang="fr-FR" i="1" dirty="0" err="1" smtClean="0"/>
              <a:t>E.g</a:t>
            </a:r>
            <a:r>
              <a:rPr lang="fr-FR" i="1" dirty="0" smtClean="0"/>
              <a:t>.</a:t>
            </a:r>
            <a:r>
              <a:rPr lang="fr-FR" dirty="0" smtClean="0"/>
              <a:t>, </a:t>
            </a:r>
            <a:r>
              <a:rPr lang="fr-FR" i="1" dirty="0" smtClean="0">
                <a:solidFill>
                  <a:srgbClr val="FF0000"/>
                </a:solidFill>
              </a:rPr>
              <a:t>circulation de jeton perpétuelle </a:t>
            </a:r>
            <a:r>
              <a:rPr lang="fr-FR" dirty="0" smtClean="0"/>
              <a:t>pour l’exclusion mutuelle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Algorithmes distribués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Unités de traitement </a:t>
            </a:r>
            <a:r>
              <a:rPr lang="fr-FR" dirty="0" smtClean="0"/>
              <a:t>= processus = processeurs = nœuds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5" y="3273000"/>
            <a:ext cx="1102465" cy="10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 descr="waspmo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78" y="3089616"/>
            <a:ext cx="1077742" cy="12034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2" y="5030340"/>
            <a:ext cx="1098021" cy="11328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809" y="5098729"/>
            <a:ext cx="1064411" cy="106441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50" y="3263017"/>
            <a:ext cx="1248846" cy="10090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9744" y="3373126"/>
            <a:ext cx="1066632" cy="91997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9050" y="5034843"/>
            <a:ext cx="887475" cy="112829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3300" y="4923180"/>
            <a:ext cx="699977" cy="123995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Hypothèses pour notre circulation de jeton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Processus et canaux asynchrones</a:t>
            </a:r>
          </a:p>
          <a:p>
            <a:r>
              <a:rPr lang="fr-FR" dirty="0"/>
              <a:t>Pas de </a:t>
            </a:r>
            <a:r>
              <a:rPr lang="fr-FR" dirty="0" smtClean="0"/>
              <a:t>fautes</a:t>
            </a:r>
          </a:p>
          <a:p>
            <a:r>
              <a:rPr lang="fr-FR" dirty="0" smtClean="0"/>
              <a:t>Canaux étiquetés de 1 à </a:t>
            </a:r>
            <a:r>
              <a:rPr lang="fr-FR" dirty="0" err="1" smtClean="0"/>
              <a:t>δ</a:t>
            </a:r>
            <a:r>
              <a:rPr lang="fr-FR" i="1" baseline="-25000" dirty="0" err="1" smtClean="0"/>
              <a:t>p</a:t>
            </a:r>
            <a:r>
              <a:rPr lang="fr-FR" dirty="0" smtClean="0"/>
              <a:t> pour tout processus </a:t>
            </a:r>
            <a:r>
              <a:rPr lang="fr-FR" i="1" dirty="0" smtClean="0"/>
              <a:t>p</a:t>
            </a:r>
            <a:endParaRPr lang="fr-FR" i="1" dirty="0"/>
          </a:p>
          <a:p>
            <a:r>
              <a:rPr lang="fr-FR" dirty="0"/>
              <a:t>Topologies </a:t>
            </a:r>
            <a:r>
              <a:rPr lang="fr-FR" dirty="0" smtClean="0"/>
              <a:t>: quelconque (connexe) d’au moins deux nœuds</a:t>
            </a:r>
            <a:endParaRPr lang="fr-FR" dirty="0"/>
          </a:p>
          <a:p>
            <a:r>
              <a:rPr lang="fr-FR" dirty="0" smtClean="0"/>
              <a:t>Mono-initiateur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Cas plus simple : </a:t>
            </a:r>
            <a:r>
              <a:rPr lang="fr-FR" dirty="0" smtClean="0"/>
              <a:t>circulation dans un réseau en arbre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169639" cy="4525963"/>
          </a:xfrm>
        </p:spPr>
        <p:txBody>
          <a:bodyPr/>
          <a:lstStyle/>
          <a:p>
            <a:r>
              <a:rPr lang="fr-FR" dirty="0" smtClean="0"/>
              <a:t>Vu l’an dernier !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169639" cy="4525963"/>
          </a:xfrm>
        </p:spPr>
        <p:txBody>
          <a:bodyPr/>
          <a:lstStyle/>
          <a:p>
            <a:r>
              <a:rPr lang="fr-FR" dirty="0"/>
              <a:t>L’initiateur envoie le jeton </a:t>
            </a:r>
            <a:r>
              <a:rPr lang="fr-FR" b="1" i="1" dirty="0"/>
              <a:t>J</a:t>
            </a:r>
            <a:r>
              <a:rPr lang="fr-FR" dirty="0"/>
              <a:t> sur le canal </a:t>
            </a:r>
            <a:r>
              <a:rPr lang="fr-FR" b="1" dirty="0"/>
              <a:t>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626370" y="1759830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1782814" y="2183109"/>
            <a:ext cx="339000" cy="436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473034" cy="4525963"/>
          </a:xfrm>
        </p:spPr>
        <p:txBody>
          <a:bodyPr/>
          <a:lstStyle/>
          <a:p>
            <a:r>
              <a:rPr lang="fr-FR" dirty="0"/>
              <a:t>Sur réception du canal </a:t>
            </a:r>
            <a:r>
              <a:rPr lang="fr-FR" b="1" dirty="0"/>
              <a:t>i</a:t>
            </a:r>
            <a:r>
              <a:rPr lang="fr-FR" dirty="0"/>
              <a:t>, un non-initiateur renvoie le jeton sur le canal </a:t>
            </a:r>
            <a:r>
              <a:rPr lang="fr-FR" b="1" dirty="0"/>
              <a:t>(</a:t>
            </a:r>
            <a:r>
              <a:rPr lang="fr-FR" b="1" dirty="0" smtClean="0"/>
              <a:t>i </a:t>
            </a:r>
            <a:r>
              <a:rPr lang="fr-FR" b="1" dirty="0" err="1"/>
              <a:t>mod</a:t>
            </a:r>
            <a:r>
              <a:rPr lang="fr-FR" b="1" dirty="0"/>
              <a:t> </a:t>
            </a:r>
            <a:r>
              <a:rPr lang="fr-FR" b="1" dirty="0" err="1" smtClean="0"/>
              <a:t>δ</a:t>
            </a:r>
            <a:r>
              <a:rPr lang="fr-FR" b="1" dirty="0" smtClean="0"/>
              <a:t>)+1</a:t>
            </a:r>
          </a:p>
          <a:p>
            <a:endParaRPr lang="fr-FR" b="1" dirty="0"/>
          </a:p>
          <a:p>
            <a:r>
              <a:rPr lang="fr-FR" b="1" dirty="0" smtClean="0"/>
              <a:t>Ici </a:t>
            </a:r>
            <a:r>
              <a:rPr lang="fr-FR" b="1" dirty="0" err="1" smtClean="0"/>
              <a:t>δ</a:t>
            </a:r>
            <a:r>
              <a:rPr lang="fr-FR" b="1" dirty="0" smtClean="0"/>
              <a:t> = 3</a:t>
            </a:r>
          </a:p>
          <a:p>
            <a:r>
              <a:rPr lang="fr-FR" b="1" dirty="0" smtClean="0"/>
              <a:t>(</a:t>
            </a:r>
            <a:r>
              <a:rPr lang="fr-FR" b="1" dirty="0"/>
              <a:t>3</a:t>
            </a:r>
            <a:r>
              <a:rPr lang="fr-FR" b="1" dirty="0" smtClean="0"/>
              <a:t> </a:t>
            </a:r>
            <a:r>
              <a:rPr lang="fr-FR" b="1" dirty="0" err="1" smtClean="0"/>
              <a:t>mod</a:t>
            </a:r>
            <a:r>
              <a:rPr lang="fr-FR" b="1" dirty="0" smtClean="0"/>
              <a:t> 3) + 1 = </a:t>
            </a:r>
            <a:r>
              <a:rPr lang="fr-FR" b="1" dirty="0"/>
              <a:t>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155140" y="2687562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1366692" y="3021663"/>
            <a:ext cx="169500" cy="353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473034" cy="4525963"/>
          </a:xfrm>
        </p:spPr>
        <p:txBody>
          <a:bodyPr/>
          <a:lstStyle/>
          <a:p>
            <a:r>
              <a:rPr lang="fr-FR" dirty="0"/>
              <a:t>Sur réception du canal </a:t>
            </a:r>
            <a:r>
              <a:rPr lang="fr-FR" b="1" dirty="0"/>
              <a:t>i</a:t>
            </a:r>
            <a:r>
              <a:rPr lang="fr-FR" dirty="0"/>
              <a:t>, un non-initiateur renvoie le jeton sur le canal </a:t>
            </a:r>
            <a:r>
              <a:rPr lang="fr-FR" b="1" dirty="0"/>
              <a:t>(</a:t>
            </a:r>
            <a:r>
              <a:rPr lang="fr-FR" b="1" dirty="0" smtClean="0"/>
              <a:t>i </a:t>
            </a:r>
            <a:r>
              <a:rPr lang="fr-FR" b="1" dirty="0" err="1"/>
              <a:t>mod</a:t>
            </a:r>
            <a:r>
              <a:rPr lang="fr-FR" b="1" dirty="0"/>
              <a:t> </a:t>
            </a:r>
            <a:r>
              <a:rPr lang="fr-FR" b="1" dirty="0" err="1" smtClean="0"/>
              <a:t>δ</a:t>
            </a:r>
            <a:r>
              <a:rPr lang="fr-FR" b="1" dirty="0" smtClean="0"/>
              <a:t>)+1</a:t>
            </a:r>
          </a:p>
          <a:p>
            <a:endParaRPr lang="fr-FR" b="1" dirty="0"/>
          </a:p>
          <a:p>
            <a:r>
              <a:rPr lang="fr-FR" b="1" dirty="0" smtClean="0"/>
              <a:t>Ici </a:t>
            </a:r>
            <a:r>
              <a:rPr lang="fr-FR" b="1" dirty="0" err="1" smtClean="0"/>
              <a:t>δ</a:t>
            </a:r>
            <a:r>
              <a:rPr lang="fr-FR" b="1" dirty="0" smtClean="0"/>
              <a:t> = 3</a:t>
            </a:r>
          </a:p>
          <a:p>
            <a:r>
              <a:rPr lang="fr-FR" b="1" dirty="0" smtClean="0"/>
              <a:t>(</a:t>
            </a:r>
            <a:r>
              <a:rPr lang="fr-FR" b="1" dirty="0"/>
              <a:t>3</a:t>
            </a:r>
            <a:r>
              <a:rPr lang="fr-FR" b="1" dirty="0" smtClean="0"/>
              <a:t> </a:t>
            </a:r>
            <a:r>
              <a:rPr lang="fr-FR" b="1" dirty="0" err="1" smtClean="0"/>
              <a:t>mod</a:t>
            </a:r>
            <a:r>
              <a:rPr lang="fr-FR" b="1" dirty="0" smtClean="0"/>
              <a:t> 3) + 1 = 1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19310" y="4153528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749679" y="4487629"/>
            <a:ext cx="169500" cy="353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473034" cy="4525963"/>
          </a:xfrm>
        </p:spPr>
        <p:txBody>
          <a:bodyPr>
            <a:normAutofit/>
          </a:bodyPr>
          <a:lstStyle/>
          <a:p>
            <a:r>
              <a:rPr lang="fr-FR" dirty="0"/>
              <a:t>Sur réception du canal </a:t>
            </a:r>
            <a:r>
              <a:rPr lang="fr-FR" b="1" dirty="0"/>
              <a:t>i</a:t>
            </a:r>
            <a:r>
              <a:rPr lang="fr-FR" dirty="0"/>
              <a:t>, un non-initiateur renvoie le jeton sur le canal </a:t>
            </a:r>
            <a:r>
              <a:rPr lang="fr-FR" b="1" dirty="0"/>
              <a:t>(</a:t>
            </a:r>
            <a:r>
              <a:rPr lang="fr-FR" b="1" dirty="0" smtClean="0"/>
              <a:t>i </a:t>
            </a:r>
            <a:r>
              <a:rPr lang="fr-FR" b="1" dirty="0" err="1"/>
              <a:t>mod</a:t>
            </a:r>
            <a:r>
              <a:rPr lang="fr-FR" b="1" dirty="0"/>
              <a:t> </a:t>
            </a:r>
            <a:r>
              <a:rPr lang="fr-FR" b="1" dirty="0" err="1" smtClean="0"/>
              <a:t>δ</a:t>
            </a:r>
            <a:r>
              <a:rPr lang="fr-FR" b="1" dirty="0" smtClean="0"/>
              <a:t>)+1</a:t>
            </a:r>
          </a:p>
          <a:p>
            <a:endParaRPr lang="fr-FR" b="1" dirty="0"/>
          </a:p>
          <a:p>
            <a:r>
              <a:rPr lang="fr-FR" b="1" dirty="0" smtClean="0"/>
              <a:t>Ici </a:t>
            </a:r>
            <a:r>
              <a:rPr lang="fr-FR" b="1" dirty="0" err="1" smtClean="0"/>
              <a:t>δ</a:t>
            </a:r>
            <a:r>
              <a:rPr lang="fr-FR" b="1" dirty="0" smtClean="0"/>
              <a:t> = 1</a:t>
            </a:r>
          </a:p>
          <a:p>
            <a:r>
              <a:rPr lang="fr-FR" b="1" dirty="0" smtClean="0"/>
              <a:t>(</a:t>
            </a:r>
            <a:r>
              <a:rPr lang="fr-FR" b="1" dirty="0"/>
              <a:t>1</a:t>
            </a:r>
            <a:r>
              <a:rPr lang="fr-FR" b="1" dirty="0" smtClean="0"/>
              <a:t> </a:t>
            </a:r>
            <a:r>
              <a:rPr lang="fr-FR" b="1" dirty="0" err="1" smtClean="0"/>
              <a:t>mod</a:t>
            </a:r>
            <a:r>
              <a:rPr lang="fr-FR" b="1" dirty="0" smtClean="0"/>
              <a:t> 1) + 1 = 1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80129" y="4570210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546505" y="4835484"/>
            <a:ext cx="138928" cy="353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473034" cy="4525963"/>
          </a:xfrm>
        </p:spPr>
        <p:txBody>
          <a:bodyPr>
            <a:normAutofit/>
          </a:bodyPr>
          <a:lstStyle/>
          <a:p>
            <a:r>
              <a:rPr lang="fr-FR" dirty="0"/>
              <a:t>Sur réception du canal </a:t>
            </a:r>
            <a:r>
              <a:rPr lang="fr-FR" b="1" dirty="0"/>
              <a:t>i</a:t>
            </a:r>
            <a:r>
              <a:rPr lang="fr-FR" dirty="0"/>
              <a:t>, un non-initiateur renvoie le jeton sur le canal </a:t>
            </a:r>
            <a:r>
              <a:rPr lang="fr-FR" b="1" dirty="0"/>
              <a:t>(</a:t>
            </a:r>
            <a:r>
              <a:rPr lang="fr-FR" b="1" dirty="0" smtClean="0"/>
              <a:t>i </a:t>
            </a:r>
            <a:r>
              <a:rPr lang="fr-FR" b="1" dirty="0" err="1"/>
              <a:t>mod</a:t>
            </a:r>
            <a:r>
              <a:rPr lang="fr-FR" b="1" dirty="0"/>
              <a:t> </a:t>
            </a:r>
            <a:r>
              <a:rPr lang="fr-FR" b="1" dirty="0" err="1" smtClean="0"/>
              <a:t>δ</a:t>
            </a:r>
            <a:r>
              <a:rPr lang="fr-FR" b="1" dirty="0" smtClean="0"/>
              <a:t>)+1</a:t>
            </a:r>
          </a:p>
          <a:p>
            <a:endParaRPr lang="fr-FR" b="1" dirty="0"/>
          </a:p>
          <a:p>
            <a:r>
              <a:rPr lang="fr-FR" b="1" dirty="0" smtClean="0"/>
              <a:t>Ici </a:t>
            </a:r>
            <a:r>
              <a:rPr lang="fr-FR" b="1" dirty="0" err="1" smtClean="0"/>
              <a:t>δ</a:t>
            </a:r>
            <a:r>
              <a:rPr lang="fr-FR" b="1" dirty="0" smtClean="0"/>
              <a:t> = 3</a:t>
            </a:r>
          </a:p>
          <a:p>
            <a:r>
              <a:rPr lang="fr-FR" b="1" dirty="0" smtClean="0"/>
              <a:t>(1 </a:t>
            </a:r>
            <a:r>
              <a:rPr lang="fr-FR" b="1" dirty="0" err="1" smtClean="0"/>
              <a:t>mod</a:t>
            </a:r>
            <a:r>
              <a:rPr lang="fr-FR" b="1" dirty="0" smtClean="0"/>
              <a:t> 3) + 1 = 2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188792" y="4034430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037218" y="4421309"/>
            <a:ext cx="139044" cy="281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473034" cy="4525963"/>
          </a:xfrm>
        </p:spPr>
        <p:txBody>
          <a:bodyPr/>
          <a:lstStyle/>
          <a:p>
            <a:r>
              <a:rPr lang="fr-FR" dirty="0"/>
              <a:t>Sur réception du canal </a:t>
            </a:r>
            <a:r>
              <a:rPr lang="fr-FR" b="1" dirty="0"/>
              <a:t>i</a:t>
            </a:r>
            <a:r>
              <a:rPr lang="fr-FR" dirty="0"/>
              <a:t>, un non-initiateur renvoie le jeton sur le canal </a:t>
            </a:r>
            <a:r>
              <a:rPr lang="fr-FR" b="1" dirty="0"/>
              <a:t>(</a:t>
            </a:r>
            <a:r>
              <a:rPr lang="fr-FR" b="1" dirty="0" smtClean="0"/>
              <a:t>i </a:t>
            </a:r>
            <a:r>
              <a:rPr lang="fr-FR" b="1" dirty="0" err="1"/>
              <a:t>mod</a:t>
            </a:r>
            <a:r>
              <a:rPr lang="fr-FR" b="1" dirty="0"/>
              <a:t> </a:t>
            </a:r>
            <a:r>
              <a:rPr lang="fr-FR" b="1" dirty="0" err="1" smtClean="0"/>
              <a:t>δ</a:t>
            </a:r>
            <a:r>
              <a:rPr lang="fr-FR" b="1" dirty="0" smtClean="0"/>
              <a:t>)+1</a:t>
            </a:r>
          </a:p>
          <a:p>
            <a:endParaRPr lang="fr-FR" b="1" dirty="0"/>
          </a:p>
          <a:p>
            <a:r>
              <a:rPr lang="fr-FR" b="1" dirty="0" smtClean="0"/>
              <a:t>Ici </a:t>
            </a:r>
            <a:r>
              <a:rPr lang="fr-FR" b="1" dirty="0" err="1" smtClean="0"/>
              <a:t>δ</a:t>
            </a:r>
            <a:r>
              <a:rPr lang="fr-FR" b="1" dirty="0" smtClean="0"/>
              <a:t> = 1</a:t>
            </a:r>
          </a:p>
          <a:p>
            <a:r>
              <a:rPr lang="fr-FR" b="1" dirty="0" smtClean="0"/>
              <a:t>(1 </a:t>
            </a:r>
            <a:r>
              <a:rPr lang="fr-FR" b="1" dirty="0" err="1" smtClean="0"/>
              <a:t>mod</a:t>
            </a:r>
            <a:r>
              <a:rPr lang="fr-FR" b="1" dirty="0" smtClean="0"/>
              <a:t> 1) + 1 = 1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347560" y="4629690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255524" y="4976885"/>
            <a:ext cx="139044" cy="28132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473034" cy="4525963"/>
          </a:xfrm>
        </p:spPr>
        <p:txBody>
          <a:bodyPr/>
          <a:lstStyle/>
          <a:p>
            <a:r>
              <a:rPr lang="fr-FR" dirty="0"/>
              <a:t>Sur réception du canal </a:t>
            </a:r>
            <a:r>
              <a:rPr lang="fr-FR" b="1" dirty="0"/>
              <a:t>i</a:t>
            </a:r>
            <a:r>
              <a:rPr lang="fr-FR" dirty="0"/>
              <a:t>, un non-initiateur renvoie le jeton sur le canal </a:t>
            </a:r>
            <a:r>
              <a:rPr lang="fr-FR" b="1" dirty="0"/>
              <a:t>(</a:t>
            </a:r>
            <a:r>
              <a:rPr lang="fr-FR" b="1" dirty="0" smtClean="0"/>
              <a:t>i </a:t>
            </a:r>
            <a:r>
              <a:rPr lang="fr-FR" b="1" dirty="0" err="1"/>
              <a:t>mod</a:t>
            </a:r>
            <a:r>
              <a:rPr lang="fr-FR" b="1" dirty="0"/>
              <a:t> </a:t>
            </a:r>
            <a:r>
              <a:rPr lang="fr-FR" b="1" dirty="0" err="1" smtClean="0"/>
              <a:t>δ</a:t>
            </a:r>
            <a:r>
              <a:rPr lang="fr-FR" b="1" dirty="0" smtClean="0"/>
              <a:t>)+1</a:t>
            </a:r>
          </a:p>
          <a:p>
            <a:endParaRPr lang="fr-FR" b="1" dirty="0"/>
          </a:p>
          <a:p>
            <a:r>
              <a:rPr lang="fr-FR" b="1" dirty="0" smtClean="0"/>
              <a:t>Ici </a:t>
            </a:r>
            <a:r>
              <a:rPr lang="fr-FR" b="1" dirty="0" err="1" smtClean="0"/>
              <a:t>δ</a:t>
            </a:r>
            <a:r>
              <a:rPr lang="fr-FR" b="1" dirty="0" smtClean="0"/>
              <a:t> = 3</a:t>
            </a:r>
          </a:p>
          <a:p>
            <a:r>
              <a:rPr lang="fr-FR" b="1" dirty="0" smtClean="0"/>
              <a:t>(</a:t>
            </a:r>
            <a:r>
              <a:rPr lang="fr-FR" b="1" dirty="0"/>
              <a:t>2</a:t>
            </a:r>
            <a:r>
              <a:rPr lang="fr-FR" b="1" dirty="0" smtClean="0"/>
              <a:t> </a:t>
            </a:r>
            <a:r>
              <a:rPr lang="fr-FR" b="1" dirty="0" err="1" smtClean="0"/>
              <a:t>mod</a:t>
            </a:r>
            <a:r>
              <a:rPr lang="fr-FR" b="1" dirty="0" smtClean="0"/>
              <a:t> 3) + 1 = 3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286464" y="2730699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1250550" y="2849751"/>
            <a:ext cx="174836" cy="29096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Algorithmes distribués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268760"/>
            <a:ext cx="8686800" cy="4525963"/>
          </a:xfrm>
        </p:spPr>
        <p:txBody>
          <a:bodyPr>
            <a:normAutofit/>
          </a:bodyPr>
          <a:lstStyle/>
          <a:p>
            <a:r>
              <a:rPr lang="fr-FR" b="1" dirty="0" smtClean="0"/>
              <a:t>Autonome :</a:t>
            </a:r>
          </a:p>
          <a:p>
            <a:pPr lvl="1"/>
            <a:r>
              <a:rPr lang="fr-FR" dirty="0" smtClean="0"/>
              <a:t>Chaque machine est pourvue de son propre contrôle</a:t>
            </a:r>
          </a:p>
          <a:p>
            <a:pPr lvl="2"/>
            <a:r>
              <a:rPr lang="fr-FR" dirty="0"/>
              <a:t>Programmes locaux</a:t>
            </a:r>
          </a:p>
          <a:p>
            <a:pPr lvl="2"/>
            <a:r>
              <a:rPr lang="fr-FR" dirty="0"/>
              <a:t>Mémoires locales</a:t>
            </a:r>
          </a:p>
          <a:p>
            <a:pPr marL="914400" lvl="2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438" y="2607416"/>
            <a:ext cx="440267" cy="5774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70787" y="5545879"/>
            <a:ext cx="546100" cy="6307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19187" y="5545879"/>
            <a:ext cx="546100" cy="6307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305" y="2607416"/>
            <a:ext cx="440267" cy="577447"/>
          </a:xfrm>
          <a:prstGeom prst="rect">
            <a:avLst/>
          </a:prstGeom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59" y="2539684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3037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ordinat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62" y="5696692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ordinat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64" y="5696692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 descr="ordinat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64" y="2539684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023" y="4230371"/>
            <a:ext cx="440267" cy="577447"/>
          </a:xfrm>
          <a:prstGeom prst="rect">
            <a:avLst/>
          </a:prstGeom>
        </p:spPr>
      </p:pic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473034" cy="4525963"/>
          </a:xfrm>
        </p:spPr>
        <p:txBody>
          <a:bodyPr/>
          <a:lstStyle/>
          <a:p>
            <a:r>
              <a:rPr lang="fr-FR" dirty="0"/>
              <a:t>Sur réception du canal </a:t>
            </a:r>
            <a:r>
              <a:rPr lang="fr-FR" b="1" dirty="0"/>
              <a:t>i</a:t>
            </a:r>
            <a:r>
              <a:rPr lang="fr-FR" dirty="0"/>
              <a:t>, un non-initiateur renvoie le jeton sur le canal </a:t>
            </a:r>
            <a:r>
              <a:rPr lang="fr-FR" b="1" dirty="0"/>
              <a:t>(</a:t>
            </a:r>
            <a:r>
              <a:rPr lang="fr-FR" b="1" dirty="0" smtClean="0"/>
              <a:t>i </a:t>
            </a:r>
            <a:r>
              <a:rPr lang="fr-FR" b="1" dirty="0" err="1"/>
              <a:t>mod</a:t>
            </a:r>
            <a:r>
              <a:rPr lang="fr-FR" b="1" dirty="0"/>
              <a:t> </a:t>
            </a:r>
            <a:r>
              <a:rPr lang="fr-FR" b="1" dirty="0" err="1" smtClean="0"/>
              <a:t>δ</a:t>
            </a:r>
            <a:r>
              <a:rPr lang="fr-FR" b="1" dirty="0" smtClean="0"/>
              <a:t>)+1</a:t>
            </a:r>
          </a:p>
          <a:p>
            <a:endParaRPr lang="fr-FR" b="1" dirty="0"/>
          </a:p>
          <a:p>
            <a:r>
              <a:rPr lang="fr-FR" b="1" dirty="0" smtClean="0"/>
              <a:t>Ici </a:t>
            </a:r>
            <a:r>
              <a:rPr lang="fr-FR" b="1" dirty="0" err="1" smtClean="0"/>
              <a:t>δ</a:t>
            </a:r>
            <a:r>
              <a:rPr lang="fr-FR" b="1" dirty="0" smtClean="0"/>
              <a:t> = 2</a:t>
            </a:r>
          </a:p>
          <a:p>
            <a:r>
              <a:rPr lang="fr-FR" b="1" dirty="0" smtClean="0"/>
              <a:t>(1 </a:t>
            </a:r>
            <a:r>
              <a:rPr lang="fr-FR" b="1" dirty="0" err="1" smtClean="0"/>
              <a:t>mod</a:t>
            </a:r>
            <a:r>
              <a:rPr lang="fr-FR" b="1" dirty="0" smtClean="0"/>
              <a:t> 2) + 1 = 2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452562" y="1707109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3762886" y="1877116"/>
            <a:ext cx="214270" cy="26154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473034" cy="4525963"/>
          </a:xfrm>
        </p:spPr>
        <p:txBody>
          <a:bodyPr/>
          <a:lstStyle/>
          <a:p>
            <a:r>
              <a:rPr lang="fr-FR" dirty="0"/>
              <a:t>Sur réception du canal </a:t>
            </a:r>
            <a:r>
              <a:rPr lang="fr-FR" b="1" dirty="0"/>
              <a:t>i</a:t>
            </a:r>
            <a:r>
              <a:rPr lang="fr-FR" dirty="0"/>
              <a:t>, un non-initiateur renvoie le jeton sur le canal </a:t>
            </a:r>
            <a:r>
              <a:rPr lang="fr-FR" b="1" dirty="0"/>
              <a:t>(</a:t>
            </a:r>
            <a:r>
              <a:rPr lang="fr-FR" b="1" dirty="0" smtClean="0"/>
              <a:t>i </a:t>
            </a:r>
            <a:r>
              <a:rPr lang="fr-FR" b="1" dirty="0" err="1"/>
              <a:t>mod</a:t>
            </a:r>
            <a:r>
              <a:rPr lang="fr-FR" b="1" dirty="0"/>
              <a:t> </a:t>
            </a:r>
            <a:r>
              <a:rPr lang="fr-FR" b="1" dirty="0" err="1" smtClean="0"/>
              <a:t>δ</a:t>
            </a:r>
            <a:r>
              <a:rPr lang="fr-FR" b="1" dirty="0" smtClean="0"/>
              <a:t>)+1</a:t>
            </a:r>
          </a:p>
          <a:p>
            <a:endParaRPr lang="fr-FR" b="1" dirty="0"/>
          </a:p>
          <a:p>
            <a:r>
              <a:rPr lang="fr-FR" b="1" dirty="0" smtClean="0"/>
              <a:t>Ici </a:t>
            </a:r>
            <a:r>
              <a:rPr lang="fr-FR" b="1" dirty="0" err="1" smtClean="0"/>
              <a:t>δ</a:t>
            </a:r>
            <a:r>
              <a:rPr lang="fr-FR" b="1" dirty="0" smtClean="0"/>
              <a:t> = 2</a:t>
            </a:r>
          </a:p>
          <a:p>
            <a:r>
              <a:rPr lang="fr-FR" b="1" dirty="0" smtClean="0"/>
              <a:t>(1 </a:t>
            </a:r>
            <a:r>
              <a:rPr lang="fr-FR" b="1" dirty="0" err="1" smtClean="0"/>
              <a:t>mod</a:t>
            </a:r>
            <a:r>
              <a:rPr lang="fr-FR" b="1" dirty="0" smtClean="0"/>
              <a:t> 2) + 1 = 2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581965" y="4028006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4953640" y="4259301"/>
            <a:ext cx="0" cy="31457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473034" cy="4525963"/>
          </a:xfrm>
        </p:spPr>
        <p:txBody>
          <a:bodyPr/>
          <a:lstStyle/>
          <a:p>
            <a:r>
              <a:rPr lang="fr-FR" dirty="0"/>
              <a:t>Sur réception du canal </a:t>
            </a:r>
            <a:r>
              <a:rPr lang="fr-FR" b="1" dirty="0"/>
              <a:t>i</a:t>
            </a:r>
            <a:r>
              <a:rPr lang="fr-FR" dirty="0"/>
              <a:t>, un non-initiateur renvoie le jeton sur le canal </a:t>
            </a:r>
            <a:r>
              <a:rPr lang="fr-FR" b="1" dirty="0"/>
              <a:t>(</a:t>
            </a:r>
            <a:r>
              <a:rPr lang="fr-FR" b="1" dirty="0" smtClean="0"/>
              <a:t>i </a:t>
            </a:r>
            <a:r>
              <a:rPr lang="fr-FR" b="1" dirty="0" err="1"/>
              <a:t>mod</a:t>
            </a:r>
            <a:r>
              <a:rPr lang="fr-FR" b="1" dirty="0"/>
              <a:t> </a:t>
            </a:r>
            <a:r>
              <a:rPr lang="fr-FR" b="1" dirty="0" err="1" smtClean="0"/>
              <a:t>δ</a:t>
            </a:r>
            <a:r>
              <a:rPr lang="fr-FR" b="1" dirty="0" smtClean="0"/>
              <a:t>)+1</a:t>
            </a:r>
          </a:p>
          <a:p>
            <a:endParaRPr lang="fr-FR" b="1" dirty="0"/>
          </a:p>
          <a:p>
            <a:r>
              <a:rPr lang="fr-FR" b="1" dirty="0" smtClean="0"/>
              <a:t>Ici </a:t>
            </a:r>
            <a:r>
              <a:rPr lang="fr-FR" b="1" dirty="0" err="1" smtClean="0"/>
              <a:t>δ</a:t>
            </a:r>
            <a:r>
              <a:rPr lang="fr-FR" b="1" dirty="0" smtClean="0"/>
              <a:t> = 1</a:t>
            </a:r>
          </a:p>
          <a:p>
            <a:r>
              <a:rPr lang="fr-FR" b="1" dirty="0" smtClean="0"/>
              <a:t>(1 </a:t>
            </a:r>
            <a:r>
              <a:rPr lang="fr-FR" b="1" dirty="0" err="1" smtClean="0"/>
              <a:t>mod</a:t>
            </a:r>
            <a:r>
              <a:rPr lang="fr-FR" b="1" dirty="0" smtClean="0"/>
              <a:t> 1) + 1 = 1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581965" y="4940738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4933792" y="5086625"/>
            <a:ext cx="0" cy="44669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473034" cy="4525963"/>
          </a:xfrm>
        </p:spPr>
        <p:txBody>
          <a:bodyPr/>
          <a:lstStyle/>
          <a:p>
            <a:r>
              <a:rPr lang="fr-FR" dirty="0"/>
              <a:t>Sur réception du canal </a:t>
            </a:r>
            <a:r>
              <a:rPr lang="fr-FR" b="1" dirty="0"/>
              <a:t>i</a:t>
            </a:r>
            <a:r>
              <a:rPr lang="fr-FR" dirty="0"/>
              <a:t>, un non-initiateur renvoie le jeton sur le canal </a:t>
            </a:r>
            <a:r>
              <a:rPr lang="fr-FR" b="1" dirty="0"/>
              <a:t>(</a:t>
            </a:r>
            <a:r>
              <a:rPr lang="fr-FR" b="1" dirty="0" smtClean="0"/>
              <a:t>i </a:t>
            </a:r>
            <a:r>
              <a:rPr lang="fr-FR" b="1" dirty="0" err="1"/>
              <a:t>mod</a:t>
            </a:r>
            <a:r>
              <a:rPr lang="fr-FR" b="1" dirty="0"/>
              <a:t> </a:t>
            </a:r>
            <a:r>
              <a:rPr lang="fr-FR" b="1" dirty="0" err="1" smtClean="0"/>
              <a:t>δ</a:t>
            </a:r>
            <a:r>
              <a:rPr lang="fr-FR" b="1" dirty="0" smtClean="0"/>
              <a:t>)+1</a:t>
            </a:r>
          </a:p>
          <a:p>
            <a:endParaRPr lang="fr-FR" b="1" dirty="0"/>
          </a:p>
          <a:p>
            <a:r>
              <a:rPr lang="fr-FR" b="1" dirty="0" smtClean="0"/>
              <a:t>Ici </a:t>
            </a:r>
            <a:r>
              <a:rPr lang="fr-FR" b="1" dirty="0" err="1" smtClean="0"/>
              <a:t>δ</a:t>
            </a:r>
            <a:r>
              <a:rPr lang="fr-FR" b="1" dirty="0" smtClean="0"/>
              <a:t> = 2</a:t>
            </a:r>
          </a:p>
          <a:p>
            <a:r>
              <a:rPr lang="fr-FR" b="1" dirty="0" smtClean="0"/>
              <a:t>(</a:t>
            </a:r>
            <a:r>
              <a:rPr lang="fr-FR" b="1" dirty="0"/>
              <a:t>2</a:t>
            </a:r>
            <a:r>
              <a:rPr lang="fr-FR" b="1" dirty="0" smtClean="0"/>
              <a:t> </a:t>
            </a:r>
            <a:r>
              <a:rPr lang="fr-FR" b="1" dirty="0" err="1" smtClean="0"/>
              <a:t>mod</a:t>
            </a:r>
            <a:r>
              <a:rPr lang="fr-FR" b="1" dirty="0" smtClean="0"/>
              <a:t> 2) + 1 = 1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101683" y="2579501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4354280" y="2626178"/>
            <a:ext cx="269027" cy="44669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arbre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7160" y="1600200"/>
            <a:ext cx="3473034" cy="4525963"/>
          </a:xfrm>
        </p:spPr>
        <p:txBody>
          <a:bodyPr/>
          <a:lstStyle/>
          <a:p>
            <a:r>
              <a:rPr lang="fr-FR" dirty="0"/>
              <a:t>Sur </a:t>
            </a:r>
            <a:r>
              <a:rPr lang="fr-FR" dirty="0" smtClean="0"/>
              <a:t>réception du canal </a:t>
            </a:r>
            <a:r>
              <a:rPr lang="fr-FR" b="1" dirty="0" err="1" smtClean="0"/>
              <a:t>δ</a:t>
            </a:r>
            <a:r>
              <a:rPr lang="fr-FR" dirty="0" smtClean="0"/>
              <a:t>, </a:t>
            </a:r>
            <a:r>
              <a:rPr lang="fr-FR" dirty="0"/>
              <a:t>l’initiateur </a:t>
            </a:r>
            <a:r>
              <a:rPr lang="fr-FR" b="1" dirty="0"/>
              <a:t>décide</a:t>
            </a:r>
            <a:r>
              <a:rPr lang="fr-FR" dirty="0"/>
              <a:t> la terminaison</a:t>
            </a:r>
            <a:endParaRPr lang="fr-FR" b="1" dirty="0"/>
          </a:p>
          <a:p>
            <a:endParaRPr lang="fr-FR" b="1" dirty="0"/>
          </a:p>
          <a:p>
            <a:r>
              <a:rPr lang="fr-FR" b="1" dirty="0" smtClean="0"/>
              <a:t>Ici </a:t>
            </a:r>
            <a:r>
              <a:rPr lang="fr-FR" b="1" dirty="0" err="1" smtClean="0"/>
              <a:t>δ</a:t>
            </a:r>
            <a:r>
              <a:rPr lang="fr-FR" b="1" dirty="0" smtClean="0"/>
              <a:t> = 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020534" y="3442009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14414" y="116015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96788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9510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39396" y="345199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829471" y="55333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3"/>
            <a:endCxn id="6" idx="0"/>
          </p:cNvCxnSpPr>
          <p:nvPr/>
        </p:nvCxnSpPr>
        <p:spPr>
          <a:xfrm flipH="1">
            <a:off x="1467067" y="1911358"/>
            <a:ext cx="1078133" cy="1530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5"/>
            <a:endCxn id="10" idx="0"/>
          </p:cNvCxnSpPr>
          <p:nvPr/>
        </p:nvCxnSpPr>
        <p:spPr>
          <a:xfrm>
            <a:off x="3176694" y="1911358"/>
            <a:ext cx="1109235" cy="1540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0" idx="4"/>
            <a:endCxn id="11" idx="0"/>
          </p:cNvCxnSpPr>
          <p:nvPr/>
        </p:nvCxnSpPr>
        <p:spPr>
          <a:xfrm flipH="1">
            <a:off x="4276004" y="4332085"/>
            <a:ext cx="9925" cy="1201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6" idx="3"/>
            <a:endCxn id="9" idx="0"/>
          </p:cNvCxnSpPr>
          <p:nvPr/>
        </p:nvCxnSpPr>
        <p:spPr>
          <a:xfrm flipH="1">
            <a:off x="606043" y="4193212"/>
            <a:ext cx="545277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6" idx="5"/>
            <a:endCxn id="8" idx="0"/>
          </p:cNvCxnSpPr>
          <p:nvPr/>
        </p:nvCxnSpPr>
        <p:spPr>
          <a:xfrm>
            <a:off x="1782814" y="4193212"/>
            <a:ext cx="631600" cy="1340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121814" y="167496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4971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3484" y="506962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344834" y="508662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46237" y="508094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15308" y="300182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46662" y="165988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247601" y="4193212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84552" y="39712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20042" y="302166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Circulation d’un jeton dans un </a:t>
            </a:r>
            <a:r>
              <a:rPr lang="fr-FR" dirty="0" smtClean="0"/>
              <a:t>réseau quelconque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Est-ce que l’algorithme précédent fonctionne ?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b="1" dirty="0" smtClean="0"/>
              <a:t>NON !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124716" y="51715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13" idx="4"/>
            <a:endCxn id="14" idx="0"/>
          </p:cNvCxnSpPr>
          <p:nvPr/>
        </p:nvCxnSpPr>
        <p:spPr>
          <a:xfrm>
            <a:off x="4557771" y="4212607"/>
            <a:ext cx="13478" cy="958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773382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551403" y="472637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2257837" y="586825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519284" y="4098829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3" name="Forme libre 52"/>
          <p:cNvSpPr/>
          <p:nvPr/>
        </p:nvSpPr>
        <p:spPr>
          <a:xfrm>
            <a:off x="2206122" y="1957514"/>
            <a:ext cx="4291612" cy="4311674"/>
          </a:xfrm>
          <a:custGeom>
            <a:avLst/>
            <a:gdLst>
              <a:gd name="connsiteX0" fmla="*/ 1961518 w 4291612"/>
              <a:gd name="connsiteY0" fmla="*/ 39685 h 4205587"/>
              <a:gd name="connsiteX1" fmla="*/ 413538 w 4291612"/>
              <a:gd name="connsiteY1" fmla="*/ 575427 h 4205587"/>
              <a:gd name="connsiteX2" fmla="*/ 294462 w 4291612"/>
              <a:gd name="connsiteY2" fmla="*/ 3710513 h 4205587"/>
              <a:gd name="connsiteX3" fmla="*/ 3946108 w 4291612"/>
              <a:gd name="connsiteY3" fmla="*/ 4067675 h 4205587"/>
              <a:gd name="connsiteX4" fmla="*/ 4164413 w 4291612"/>
              <a:gd name="connsiteY4" fmla="*/ 2381078 h 4205587"/>
              <a:gd name="connsiteX5" fmla="*/ 4204105 w 4291612"/>
              <a:gd name="connsiteY5" fmla="*/ 634954 h 4205587"/>
              <a:gd name="connsiteX6" fmla="*/ 2973659 w 4291612"/>
              <a:gd name="connsiteY6" fmla="*/ 0 h 420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1612" h="4205587">
                <a:moveTo>
                  <a:pt x="1961518" y="39685"/>
                </a:moveTo>
                <a:cubicBezTo>
                  <a:pt x="1326449" y="1653"/>
                  <a:pt x="691381" y="-36378"/>
                  <a:pt x="413538" y="575427"/>
                </a:cubicBezTo>
                <a:cubicBezTo>
                  <a:pt x="135695" y="1187232"/>
                  <a:pt x="-294300" y="3128472"/>
                  <a:pt x="294462" y="3710513"/>
                </a:cubicBezTo>
                <a:cubicBezTo>
                  <a:pt x="883224" y="4292554"/>
                  <a:pt x="3301116" y="4289247"/>
                  <a:pt x="3946108" y="4067675"/>
                </a:cubicBezTo>
                <a:cubicBezTo>
                  <a:pt x="4591100" y="3846103"/>
                  <a:pt x="4121414" y="2953198"/>
                  <a:pt x="4164413" y="2381078"/>
                </a:cubicBezTo>
                <a:cubicBezTo>
                  <a:pt x="4207412" y="1808958"/>
                  <a:pt x="4402564" y="1031800"/>
                  <a:pt x="4204105" y="634954"/>
                </a:cubicBezTo>
                <a:cubicBezTo>
                  <a:pt x="4005646" y="238108"/>
                  <a:pt x="2973659" y="0"/>
                  <a:pt x="2973659" y="0"/>
                </a:cubicBezTo>
              </a:path>
            </a:pathLst>
          </a:custGeom>
          <a:ln w="508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1756036" y="49284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127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740" y="1600201"/>
            <a:ext cx="5596772" cy="412281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600200"/>
            <a:ext cx="359318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/>
              <a:t>Algorithme de </a:t>
            </a:r>
            <a:r>
              <a:rPr lang="fr-FR" dirty="0" err="1" smtClean="0"/>
              <a:t>Tarry</a:t>
            </a:r>
            <a:r>
              <a:rPr lang="fr-FR" dirty="0" smtClean="0"/>
              <a:t> (1885)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Problème de Labyrinthe</a:t>
            </a:r>
          </a:p>
          <a:p>
            <a:pPr algn="just"/>
            <a:r>
              <a:rPr lang="fr-FR" dirty="0"/>
              <a:t>« Ne reprendre l'</a:t>
            </a:r>
            <a:r>
              <a:rPr lang="fr-FR" b="1" dirty="0"/>
              <a:t>allée initiale</a:t>
            </a:r>
            <a:r>
              <a:rPr lang="fr-FR" dirty="0"/>
              <a:t> qui a conduit à un </a:t>
            </a:r>
            <a:r>
              <a:rPr lang="fr-FR" b="1" dirty="0"/>
              <a:t>carrefour</a:t>
            </a:r>
            <a:r>
              <a:rPr lang="fr-FR" dirty="0"/>
              <a:t> pour la première fois que lorsqu'on ne peut pas faire autrement </a:t>
            </a:r>
            <a:r>
              <a:rPr lang="fr-FR" dirty="0" smtClean="0"/>
              <a:t>»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Sommets = carrefours</a:t>
            </a:r>
          </a:p>
          <a:p>
            <a:pPr algn="just"/>
            <a:r>
              <a:rPr lang="fr-FR" dirty="0"/>
              <a:t>Liens = </a:t>
            </a:r>
            <a:r>
              <a:rPr lang="fr-FR" dirty="0" smtClean="0"/>
              <a:t>allées entre </a:t>
            </a:r>
            <a:r>
              <a:rPr lang="fr-FR" dirty="0"/>
              <a:t>les </a:t>
            </a:r>
            <a:r>
              <a:rPr lang="fr-FR" dirty="0" smtClean="0"/>
              <a:t>carrefours</a:t>
            </a:r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180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chaque processus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Un pointeur </a:t>
            </a:r>
            <a:r>
              <a:rPr lang="fr-FR" b="1" dirty="0" smtClean="0"/>
              <a:t>Père ∈ {</a:t>
            </a:r>
            <a:r>
              <a:rPr lang="fr-FR" b="1" dirty="0" err="1" smtClean="0"/>
              <a:t>T</a:t>
            </a:r>
            <a:r>
              <a:rPr lang="fr-FR" b="1" dirty="0" smtClean="0"/>
              <a:t>,⊥} ∪ {1…</a:t>
            </a:r>
            <a:r>
              <a:rPr lang="fr-FR" b="1" dirty="0" err="1" smtClean="0"/>
              <a:t>δ</a:t>
            </a:r>
            <a:r>
              <a:rPr lang="fr-FR" b="1" dirty="0" smtClean="0"/>
              <a:t>}</a:t>
            </a:r>
            <a:r>
              <a:rPr lang="fr-FR" dirty="0" smtClean="0"/>
              <a:t> initialisé à </a:t>
            </a:r>
            <a:endParaRPr lang="fr-FR" dirty="0"/>
          </a:p>
          <a:p>
            <a:pPr lvl="2"/>
            <a:r>
              <a:rPr lang="fr-FR" b="1" dirty="0" err="1" smtClean="0"/>
              <a:t>T</a:t>
            </a:r>
            <a:r>
              <a:rPr lang="fr-FR" b="1" dirty="0" smtClean="0"/>
              <a:t> </a:t>
            </a:r>
            <a:r>
              <a:rPr lang="fr-FR" dirty="0" smtClean="0"/>
              <a:t>pour l’initiateur</a:t>
            </a:r>
          </a:p>
          <a:p>
            <a:pPr lvl="2"/>
            <a:r>
              <a:rPr lang="fr-FR" b="1" dirty="0" smtClean="0"/>
              <a:t>⊥ </a:t>
            </a:r>
            <a:r>
              <a:rPr lang="fr-FR" dirty="0" smtClean="0"/>
              <a:t>pour les suiveurs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Un tableau de Booléen </a:t>
            </a:r>
            <a:r>
              <a:rPr lang="fr-FR" b="1" dirty="0" smtClean="0"/>
              <a:t>Visite[1..δ]</a:t>
            </a:r>
            <a:r>
              <a:rPr lang="fr-FR" dirty="0" smtClean="0"/>
              <a:t>, initialement toutes les cases sont à faux. 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Algorithmes distribués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25044" y="1855365"/>
            <a:ext cx="4267436" cy="4525963"/>
          </a:xfrm>
        </p:spPr>
        <p:txBody>
          <a:bodyPr>
            <a:normAutofit/>
          </a:bodyPr>
          <a:lstStyle/>
          <a:p>
            <a:r>
              <a:rPr lang="fr-FR" b="1" dirty="0" smtClean="0"/>
              <a:t>Autonome :</a:t>
            </a:r>
          </a:p>
          <a:p>
            <a:pPr lvl="1"/>
            <a:r>
              <a:rPr lang="fr-FR" sz="2400" dirty="0" smtClean="0"/>
              <a:t>≠ algorithmes parallèles : pas de synchronisation (logicielle ou matérielle)</a:t>
            </a:r>
          </a:p>
          <a:p>
            <a:pPr lvl="2"/>
            <a:r>
              <a:rPr lang="fr-FR" sz="2000" dirty="0" smtClean="0"/>
              <a:t>Asynchrone</a:t>
            </a:r>
          </a:p>
          <a:p>
            <a:pPr lvl="2"/>
            <a:r>
              <a:rPr lang="fr-FR" sz="2000" dirty="0" smtClean="0"/>
              <a:t>Pas de temps global</a:t>
            </a:r>
          </a:p>
          <a:p>
            <a:pPr lvl="2"/>
            <a:endParaRPr lang="fr-FR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3" name="Image 12" descr="heur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10" y="2689720"/>
            <a:ext cx="876300" cy="876300"/>
          </a:xfrm>
          <a:prstGeom prst="rect">
            <a:avLst/>
          </a:prstGeom>
        </p:spPr>
      </p:pic>
      <p:pic>
        <p:nvPicPr>
          <p:cNvPr id="14" name="Picture 30" descr="ordin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0" descr="ordin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65" y="3679527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0" descr="ordin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5145848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ordin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5145848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" descr="ordin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17" y="1988840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 descr="heure1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54" y="2014240"/>
            <a:ext cx="850900" cy="850900"/>
          </a:xfrm>
          <a:prstGeom prst="rect">
            <a:avLst/>
          </a:prstGeom>
        </p:spPr>
      </p:pic>
      <p:pic>
        <p:nvPicPr>
          <p:cNvPr id="20" name="Image 19" descr="temps 0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41" y="3679527"/>
            <a:ext cx="899054" cy="899054"/>
          </a:xfrm>
          <a:prstGeom prst="rect">
            <a:avLst/>
          </a:prstGeom>
        </p:spPr>
      </p:pic>
      <p:pic>
        <p:nvPicPr>
          <p:cNvPr id="21" name="Image 20" descr="heur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44" y="5173912"/>
            <a:ext cx="876300" cy="876300"/>
          </a:xfrm>
          <a:prstGeom prst="rect">
            <a:avLst/>
          </a:prstGeom>
        </p:spPr>
      </p:pic>
      <p:pic>
        <p:nvPicPr>
          <p:cNvPr id="22" name="Image 21" descr="heure1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8" y="5186594"/>
            <a:ext cx="850900" cy="8509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884059" y="1485121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V="1">
            <a:off x="2712863" y="1551374"/>
            <a:ext cx="576091" cy="24962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098445" y="3168816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V="1">
            <a:off x="1098445" y="3179301"/>
            <a:ext cx="0" cy="69740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077529" y="5090196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V="1">
            <a:off x="1037837" y="5100681"/>
            <a:ext cx="0" cy="69740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624746" y="5133871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H="1">
            <a:off x="2682414" y="5758386"/>
            <a:ext cx="422614" cy="20907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643918" y="4751576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2417392" y="4886585"/>
            <a:ext cx="414708" cy="18140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246998" y="4572998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H="1" flipV="1">
            <a:off x="2548336" y="4942144"/>
            <a:ext cx="469939" cy="20920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2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3</a:t>
            </a:r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778134" y="5528823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V="1">
            <a:off x="2493460" y="5844283"/>
            <a:ext cx="475529" cy="209206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1</a:t>
            </a:r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904990" y="6146428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H="1">
            <a:off x="3225223" y="6570423"/>
            <a:ext cx="592628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7330712" y="5028501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7257204" y="5197516"/>
            <a:ext cx="0" cy="46951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7330712" y="3163353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7257204" y="3332368"/>
            <a:ext cx="0" cy="46951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Algorithmes distribués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Interconnectées : </a:t>
            </a:r>
            <a:r>
              <a:rPr lang="fr-FR" dirty="0" smtClean="0"/>
              <a:t>échanges d’informations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20" y="236655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73" y="4057238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23" y="5523559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25" y="5523559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25" y="236655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>
            <a:stCxn id="8" idx="3"/>
            <a:endCxn id="9" idx="0"/>
          </p:cNvCxnSpPr>
          <p:nvPr/>
        </p:nvCxnSpPr>
        <p:spPr>
          <a:xfrm>
            <a:off x="3805195" y="2867444"/>
            <a:ext cx="744016" cy="1189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12" idx="2"/>
            <a:endCxn id="11" idx="0"/>
          </p:cNvCxnSpPr>
          <p:nvPr/>
        </p:nvCxnSpPr>
        <p:spPr>
          <a:xfrm>
            <a:off x="5830863" y="3368336"/>
            <a:ext cx="0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9" idx="2"/>
            <a:endCxn id="11" idx="1"/>
          </p:cNvCxnSpPr>
          <p:nvPr/>
        </p:nvCxnSpPr>
        <p:spPr>
          <a:xfrm>
            <a:off x="4549211" y="5059023"/>
            <a:ext cx="740314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2"/>
            <a:endCxn id="10" idx="0"/>
          </p:cNvCxnSpPr>
          <p:nvPr/>
        </p:nvCxnSpPr>
        <p:spPr>
          <a:xfrm>
            <a:off x="3263858" y="3368336"/>
            <a:ext cx="3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9" idx="2"/>
            <a:endCxn id="10" idx="3"/>
          </p:cNvCxnSpPr>
          <p:nvPr/>
        </p:nvCxnSpPr>
        <p:spPr>
          <a:xfrm flipH="1">
            <a:off x="3805198" y="5059023"/>
            <a:ext cx="744013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8" idx="3"/>
            <a:endCxn id="12" idx="1"/>
          </p:cNvCxnSpPr>
          <p:nvPr/>
        </p:nvCxnSpPr>
        <p:spPr>
          <a:xfrm>
            <a:off x="3805195" y="2867444"/>
            <a:ext cx="1484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744559" y="1239285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5613836" y="1840995"/>
            <a:ext cx="393444" cy="11651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1" name="Flèche vers la gauche 90"/>
          <p:cNvSpPr/>
          <p:nvPr/>
        </p:nvSpPr>
        <p:spPr>
          <a:xfrm rot="16200000">
            <a:off x="6637832" y="312952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744559" y="1239285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H="1" flipV="1">
            <a:off x="5663848" y="1811862"/>
            <a:ext cx="355952" cy="18082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1" name="Flèche vers la gauche 90"/>
          <p:cNvSpPr/>
          <p:nvPr/>
        </p:nvSpPr>
        <p:spPr>
          <a:xfrm rot="16200000">
            <a:off x="6637832" y="312952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7370404" y="3046733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V="1">
            <a:off x="7314923" y="3307497"/>
            <a:ext cx="0" cy="38775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1" name="Flèche vers la gauche 90"/>
          <p:cNvSpPr/>
          <p:nvPr/>
        </p:nvSpPr>
        <p:spPr>
          <a:xfrm rot="16200000">
            <a:off x="6637832" y="312952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3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7370404" y="4911881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V="1">
            <a:off x="7314923" y="5172645"/>
            <a:ext cx="0" cy="38775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1" name="Flèche vers la gauche 90"/>
          <p:cNvSpPr/>
          <p:nvPr/>
        </p:nvSpPr>
        <p:spPr>
          <a:xfrm rot="16200000">
            <a:off x="6637832" y="312952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110974" y="5623236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4678554" y="6107748"/>
            <a:ext cx="46467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1" name="Flèche vers la gauche 90"/>
          <p:cNvSpPr/>
          <p:nvPr/>
        </p:nvSpPr>
        <p:spPr>
          <a:xfrm rot="16200000">
            <a:off x="6637832" y="312952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883830" y="5131018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886966" y="5313012"/>
            <a:ext cx="0" cy="53466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1" name="Flèche vers la gauche 90"/>
          <p:cNvSpPr/>
          <p:nvPr/>
        </p:nvSpPr>
        <p:spPr>
          <a:xfrm rot="16200000">
            <a:off x="6637832" y="312952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904587" y="3385669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907723" y="3567663"/>
            <a:ext cx="0" cy="53466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1" name="Flèche vers la gauche 90"/>
          <p:cNvSpPr/>
          <p:nvPr/>
        </p:nvSpPr>
        <p:spPr>
          <a:xfrm rot="16200000">
            <a:off x="6637832" y="312952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891455" y="1395151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H="1">
            <a:off x="2999154" y="2177677"/>
            <a:ext cx="441798" cy="14020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1" name="Flèche vers la gauche 90"/>
          <p:cNvSpPr/>
          <p:nvPr/>
        </p:nvSpPr>
        <p:spPr>
          <a:xfrm rot="16200000">
            <a:off x="6637832" y="312952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991620" y="2385729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H="1" flipV="1">
            <a:off x="4394338" y="2480733"/>
            <a:ext cx="1" cy="5506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1" name="Flèche vers la gauche 90"/>
          <p:cNvSpPr/>
          <p:nvPr/>
        </p:nvSpPr>
        <p:spPr>
          <a:xfrm rot="16200000">
            <a:off x="6637832" y="312952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991620" y="2385729"/>
            <a:ext cx="480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 smtClean="0">
                <a:solidFill>
                  <a:srgbClr val="000000"/>
                </a:solidFill>
              </a:rPr>
              <a:t>J</a:t>
            </a:r>
            <a:endParaRPr lang="fr-FR" sz="4000" b="1" i="1" dirty="0">
              <a:solidFill>
                <a:srgbClr val="000000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flipH="1">
            <a:off x="4372670" y="2502900"/>
            <a:ext cx="2" cy="52084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1" name="Flèche vers la gauche 90"/>
          <p:cNvSpPr/>
          <p:nvPr/>
        </p:nvSpPr>
        <p:spPr>
          <a:xfrm rot="16200000">
            <a:off x="6637832" y="312952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8" name="Flèche vers la gauche 77"/>
          <p:cNvSpPr/>
          <p:nvPr/>
        </p:nvSpPr>
        <p:spPr>
          <a:xfrm rot="5400000">
            <a:off x="4293502" y="2840389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Algorithmes distribués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Interconnectées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6952"/>
            <a:ext cx="3022600" cy="2679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203804"/>
            <a:ext cx="2895600" cy="2273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566" y="3541941"/>
            <a:ext cx="1447800" cy="1524000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77759" y="231936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111238" y="1287575"/>
            <a:ext cx="893066" cy="88008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371391" y="4178197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384869" y="5878273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83706" y="2168176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477338" y="4027010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470970" y="5885822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111238" y="333251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356854" y="4733758"/>
            <a:ext cx="893066" cy="8800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>
            <a:stCxn id="7" idx="2"/>
            <a:endCxn id="6" idx="7"/>
          </p:cNvCxnSpPr>
          <p:nvPr/>
        </p:nvCxnSpPr>
        <p:spPr>
          <a:xfrm flipH="1">
            <a:off x="2140039" y="1727620"/>
            <a:ext cx="1971199" cy="720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" idx="4"/>
            <a:endCxn id="8" idx="0"/>
          </p:cNvCxnSpPr>
          <p:nvPr/>
        </p:nvCxnSpPr>
        <p:spPr>
          <a:xfrm flipH="1">
            <a:off x="1817924" y="3199452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4"/>
            <a:endCxn id="9" idx="0"/>
          </p:cNvCxnSpPr>
          <p:nvPr/>
        </p:nvCxnSpPr>
        <p:spPr>
          <a:xfrm>
            <a:off x="1817924" y="5058286"/>
            <a:ext cx="13478" cy="8199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9" idx="6"/>
            <a:endCxn id="12" idx="2"/>
          </p:cNvCxnSpPr>
          <p:nvPr/>
        </p:nvCxnSpPr>
        <p:spPr>
          <a:xfrm>
            <a:off x="2277935" y="6318318"/>
            <a:ext cx="4193035" cy="7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2" idx="0"/>
            <a:endCxn id="11" idx="4"/>
          </p:cNvCxnSpPr>
          <p:nvPr/>
        </p:nvCxnSpPr>
        <p:spPr>
          <a:xfrm flipV="1">
            <a:off x="6917503" y="4907099"/>
            <a:ext cx="6368" cy="97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1" idx="0"/>
            <a:endCxn id="10" idx="4"/>
          </p:cNvCxnSpPr>
          <p:nvPr/>
        </p:nvCxnSpPr>
        <p:spPr>
          <a:xfrm flipV="1">
            <a:off x="6923871" y="3048265"/>
            <a:ext cx="6368" cy="978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0" idx="1"/>
            <a:endCxn id="7" idx="6"/>
          </p:cNvCxnSpPr>
          <p:nvPr/>
        </p:nvCxnSpPr>
        <p:spPr>
          <a:xfrm flipH="1" flipV="1">
            <a:off x="5004304" y="1727620"/>
            <a:ext cx="1610188" cy="569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7" idx="4"/>
            <a:endCxn id="13" idx="0"/>
          </p:cNvCxnSpPr>
          <p:nvPr/>
        </p:nvCxnSpPr>
        <p:spPr>
          <a:xfrm>
            <a:off x="4557771" y="2167664"/>
            <a:ext cx="0" cy="1164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6"/>
            <a:endCxn id="14" idx="2"/>
          </p:cNvCxnSpPr>
          <p:nvPr/>
        </p:nvCxnSpPr>
        <p:spPr>
          <a:xfrm>
            <a:off x="2264457" y="4618242"/>
            <a:ext cx="1092397" cy="5555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779929" y="13158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557771" y="204179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84458" y="130741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1982837" y="195751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773382" y="311061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0547" y="54142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6917503" y="357033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6437646" y="180317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258089" y="618711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99839" y="553094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4465" y="5382444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15" name="Ellipse 14"/>
          <p:cNvSpPr/>
          <p:nvPr/>
        </p:nvSpPr>
        <p:spPr>
          <a:xfrm>
            <a:off x="5292322" y="1584910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4806589" y="213898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873831" y="18504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54" name="Connecteur droit 53"/>
          <p:cNvCxnSpPr>
            <a:stCxn id="9" idx="7"/>
            <a:endCxn id="14" idx="3"/>
          </p:cNvCxnSpPr>
          <p:nvPr/>
        </p:nvCxnSpPr>
        <p:spPr>
          <a:xfrm flipV="1">
            <a:off x="2147149" y="5484961"/>
            <a:ext cx="1340491" cy="522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515384" y="492048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2227160" y="4216061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</a:t>
            </a:r>
            <a:endParaRPr lang="fr-FR" sz="2800" b="1" dirty="0"/>
          </a:p>
        </p:txBody>
      </p:sp>
      <p:sp>
        <p:nvSpPr>
          <p:cNvPr id="58" name="Ellipse 57"/>
          <p:cNvSpPr/>
          <p:nvPr/>
        </p:nvSpPr>
        <p:spPr>
          <a:xfrm>
            <a:off x="6259777" y="226464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661456" y="377954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668566" y="561217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579700" y="5678871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275642" y="462090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515126" y="447567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588142" y="63543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284084" y="571305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325108" y="566703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338586" y="5065437"/>
            <a:ext cx="217561" cy="2160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524310" y="330666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55324" y="2070129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4885394" y="307573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9" name="Flèche vers la gauche 78"/>
          <p:cNvSpPr/>
          <p:nvPr/>
        </p:nvSpPr>
        <p:spPr>
          <a:xfrm rot="9531474">
            <a:off x="2199396" y="218470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a gauche 79"/>
          <p:cNvSpPr/>
          <p:nvPr/>
        </p:nvSpPr>
        <p:spPr>
          <a:xfrm rot="5400000">
            <a:off x="1568846" y="3679862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68580" y="374555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72" name="Ellipse 71"/>
          <p:cNvSpPr/>
          <p:nvPr/>
        </p:nvSpPr>
        <p:spPr>
          <a:xfrm>
            <a:off x="1530678" y="39281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3" name="Flèche vers la gauche 82"/>
          <p:cNvSpPr/>
          <p:nvPr/>
        </p:nvSpPr>
        <p:spPr>
          <a:xfrm rot="5400000">
            <a:off x="1552577" y="5395815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515384" y="5438085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3074295" y="4646948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85" name="Flèche vers la gauche 84"/>
          <p:cNvSpPr/>
          <p:nvPr/>
        </p:nvSpPr>
        <p:spPr>
          <a:xfrm rot="19975410">
            <a:off x="2924299" y="5387431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a gauche 85"/>
          <p:cNvSpPr/>
          <p:nvPr/>
        </p:nvSpPr>
        <p:spPr>
          <a:xfrm>
            <a:off x="5939068" y="6146843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163851" y="58659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3" name="Ellipse 62"/>
          <p:cNvSpPr/>
          <p:nvPr/>
        </p:nvSpPr>
        <p:spPr>
          <a:xfrm>
            <a:off x="6007280" y="6042363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9" name="Flèche vers la gauche 88"/>
          <p:cNvSpPr/>
          <p:nvPr/>
        </p:nvSpPr>
        <p:spPr>
          <a:xfrm rot="16200000">
            <a:off x="6653235" y="497659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864554" y="4785903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61" name="Ellipse 60"/>
          <p:cNvSpPr/>
          <p:nvPr/>
        </p:nvSpPr>
        <p:spPr>
          <a:xfrm>
            <a:off x="6655088" y="4963725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1" name="Flèche vers la gauche 90"/>
          <p:cNvSpPr/>
          <p:nvPr/>
        </p:nvSpPr>
        <p:spPr>
          <a:xfrm rot="16200000">
            <a:off x="6637832" y="3129527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917503" y="2905707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</a:t>
            </a:r>
            <a:endParaRPr lang="fr-FR" sz="2800" b="1" dirty="0"/>
          </a:p>
        </p:txBody>
      </p:sp>
      <p:sp>
        <p:nvSpPr>
          <p:cNvPr id="59" name="Ellipse 58"/>
          <p:cNvSpPr/>
          <p:nvPr/>
        </p:nvSpPr>
        <p:spPr>
          <a:xfrm>
            <a:off x="6647978" y="3091407"/>
            <a:ext cx="217561" cy="216090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8" name="Flèche vers la gauche 77"/>
          <p:cNvSpPr/>
          <p:nvPr/>
        </p:nvSpPr>
        <p:spPr>
          <a:xfrm rot="5400000">
            <a:off x="4293502" y="2840389"/>
            <a:ext cx="528537" cy="405680"/>
          </a:xfrm>
          <a:prstGeom prst="lef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4557771" y="290853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382030" y="1144874"/>
            <a:ext cx="186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Terminé !</a:t>
            </a:r>
            <a:endParaRPr lang="fr-FR" sz="2800" b="1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5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générale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Depuis 40 ans</a:t>
            </a:r>
          </a:p>
          <a:p>
            <a:pPr lvl="1"/>
            <a:r>
              <a:rPr lang="fr-FR" dirty="0" smtClean="0"/>
              <a:t>La plupart des problèmes d’algorithmiques réparties ont été résolus de manière </a:t>
            </a:r>
            <a:r>
              <a:rPr lang="fr-FR" b="1" dirty="0" smtClean="0"/>
              <a:t>efficace</a:t>
            </a:r>
          </a:p>
          <a:p>
            <a:pPr lvl="1"/>
            <a:endParaRPr lang="fr-FR" b="1" dirty="0"/>
          </a:p>
          <a:p>
            <a:pPr lvl="1"/>
            <a:r>
              <a:rPr lang="fr-FR" dirty="0" smtClean="0"/>
              <a:t>En supposant des réseaux sans pannes 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89" y="246217"/>
            <a:ext cx="6033154" cy="60331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7673" y="4977558"/>
            <a:ext cx="58885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Merci de </a:t>
            </a:r>
            <a:r>
              <a:rPr lang="en-US" dirty="0" err="1" smtClean="0">
                <a:solidFill>
                  <a:srgbClr val="00FF00"/>
                </a:solidFill>
              </a:rPr>
              <a:t>votre</a:t>
            </a:r>
            <a:r>
              <a:rPr lang="en-US" dirty="0" smtClean="0">
                <a:solidFill>
                  <a:srgbClr val="00FF00"/>
                </a:solidFill>
              </a:rPr>
              <a:t> attention !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Syntaxe</a:t>
            </a:r>
            <a:r>
              <a:rPr lang="en-US" dirty="0" smtClean="0"/>
              <a:t> : </a:t>
            </a:r>
            <a:r>
              <a:rPr lang="en-US" dirty="0" err="1" smtClean="0"/>
              <a:t>réception</a:t>
            </a:r>
            <a:r>
              <a:rPr lang="en-US" dirty="0" smtClean="0"/>
              <a:t> </a:t>
            </a:r>
            <a:r>
              <a:rPr lang="en-US" dirty="0" err="1" smtClean="0"/>
              <a:t>bloquante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153</a:t>
            </a:fld>
            <a:endParaRPr lang="en-US" dirty="0"/>
          </a:p>
        </p:txBody>
      </p:sp>
      <p:pic>
        <p:nvPicPr>
          <p:cNvPr id="8" name="Espace réservé du contenu 7" descr="bloquant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539" b="-77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60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Syntaxe</a:t>
            </a:r>
            <a:r>
              <a:rPr lang="en-US" dirty="0" smtClean="0"/>
              <a:t> : </a:t>
            </a:r>
            <a:r>
              <a:rPr lang="en-US" dirty="0" err="1" smtClean="0"/>
              <a:t>réception</a:t>
            </a:r>
            <a:r>
              <a:rPr lang="en-US" dirty="0" smtClean="0"/>
              <a:t> </a:t>
            </a:r>
            <a:r>
              <a:rPr lang="en-US" dirty="0" err="1" smtClean="0"/>
              <a:t>bloquante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154</a:t>
            </a:fld>
            <a:endParaRPr lang="en-US" dirty="0"/>
          </a:p>
        </p:txBody>
      </p:sp>
      <p:pic>
        <p:nvPicPr>
          <p:cNvPr id="6" name="Image 5" descr="bloquant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33662"/>
            <a:ext cx="7625893" cy="42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Algorithmes distribués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Interconnectées : </a:t>
            </a:r>
            <a:r>
              <a:rPr lang="fr-FR" dirty="0" smtClean="0"/>
              <a:t>échanges d’informations </a:t>
            </a:r>
          </a:p>
          <a:p>
            <a:pPr lvl="1"/>
            <a:r>
              <a:rPr lang="fr-FR" i="1" dirty="0" smtClean="0"/>
              <a:t>via</a:t>
            </a:r>
            <a:r>
              <a:rPr lang="fr-FR" dirty="0" smtClean="0"/>
              <a:t> messages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89" y="3739594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48" y="3739594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083" y="3536397"/>
            <a:ext cx="1028635" cy="728135"/>
          </a:xfrm>
          <a:prstGeom prst="rect">
            <a:avLst/>
          </a:prstGeom>
        </p:spPr>
      </p:pic>
      <p:sp>
        <p:nvSpPr>
          <p:cNvPr id="11" name="Flèche vers le bas 10"/>
          <p:cNvSpPr/>
          <p:nvPr/>
        </p:nvSpPr>
        <p:spPr>
          <a:xfrm rot="16200000">
            <a:off x="3421664" y="3848617"/>
            <a:ext cx="493178" cy="8127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>
            <a:stCxn id="8" idx="3"/>
            <a:endCxn id="9" idx="1"/>
          </p:cNvCxnSpPr>
          <p:nvPr/>
        </p:nvCxnSpPr>
        <p:spPr>
          <a:xfrm>
            <a:off x="3034319" y="4556405"/>
            <a:ext cx="3041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Algorithmes distribués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fr-FR" b="1" dirty="0" smtClean="0"/>
              <a:t>Interconnectées : </a:t>
            </a:r>
            <a:r>
              <a:rPr lang="fr-FR" dirty="0" smtClean="0"/>
              <a:t>échanges d’informations </a:t>
            </a:r>
          </a:p>
          <a:p>
            <a:pPr lvl="1"/>
            <a:r>
              <a:rPr lang="fr-FR" dirty="0"/>
              <a:t>Couches de communication </a:t>
            </a:r>
            <a:r>
              <a:rPr lang="fr-FR" dirty="0" smtClean="0"/>
              <a:t>(</a:t>
            </a:r>
            <a:r>
              <a:rPr lang="fr-FR" dirty="0"/>
              <a:t>Modèle </a:t>
            </a:r>
            <a:r>
              <a:rPr lang="fr-FR" dirty="0" smtClean="0"/>
              <a:t>OSI)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92579"/>
              </p:ext>
            </p:extLst>
          </p:nvPr>
        </p:nvGraphicFramePr>
        <p:xfrm>
          <a:off x="195811" y="2836155"/>
          <a:ext cx="2353733" cy="3627119"/>
        </p:xfrm>
        <a:graphic>
          <a:graphicData uri="http://schemas.openxmlformats.org/drawingml/2006/table">
            <a:tbl>
              <a:tblPr/>
              <a:tblGrid>
                <a:gridCol w="2353733"/>
              </a:tblGrid>
              <a:tr h="474133">
                <a:tc>
                  <a:txBody>
                    <a:bodyPr/>
                    <a:lstStyle/>
                    <a:p>
                      <a:pPr algn="ctr"/>
                      <a:r>
                        <a:rPr lang="fr-FR" sz="2800" b="1" noProof="0" smtClean="0"/>
                        <a:t>Application</a:t>
                      </a:r>
                      <a:endParaRPr lang="fr-FR" sz="2800" b="1" noProof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02">
                <a:tc>
                  <a:txBody>
                    <a:bodyPr/>
                    <a:lstStyle/>
                    <a:p>
                      <a:pPr algn="ctr"/>
                      <a:r>
                        <a:rPr lang="fr-FR" sz="2800" b="1" noProof="0" smtClean="0"/>
                        <a:t>Présentation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02">
                <a:tc>
                  <a:txBody>
                    <a:bodyPr/>
                    <a:lstStyle/>
                    <a:p>
                      <a:pPr algn="ctr"/>
                      <a:r>
                        <a:rPr lang="fr-FR" sz="2800" b="1" noProof="0" smtClean="0"/>
                        <a:t>Session</a:t>
                      </a:r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02">
                <a:tc>
                  <a:txBody>
                    <a:bodyPr/>
                    <a:lstStyle/>
                    <a:p>
                      <a:pPr algn="ctr"/>
                      <a:r>
                        <a:rPr lang="fr-FR" sz="2800" b="1" noProof="0" smtClean="0"/>
                        <a:t>Transport</a:t>
                      </a:r>
                      <a:endParaRPr lang="fr-FR" sz="2800" b="1" noProof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02">
                <a:tc>
                  <a:txBody>
                    <a:bodyPr/>
                    <a:lstStyle/>
                    <a:p>
                      <a:pPr algn="ctr"/>
                      <a:r>
                        <a:rPr lang="fr-FR" sz="2800" b="1" noProof="0" smtClean="0"/>
                        <a:t>Réseau</a:t>
                      </a:r>
                      <a:endParaRPr lang="fr-FR" sz="2800" b="1" noProof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9502">
                <a:tc>
                  <a:txBody>
                    <a:bodyPr/>
                    <a:lstStyle/>
                    <a:p>
                      <a:pPr algn="ctr"/>
                      <a:r>
                        <a:rPr lang="fr-FR" sz="2800" b="1" noProof="0" smtClean="0"/>
                        <a:t>MAC</a:t>
                      </a:r>
                      <a:endParaRPr lang="fr-FR" sz="2800" b="1" noProof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9502">
                <a:tc>
                  <a:txBody>
                    <a:bodyPr/>
                    <a:lstStyle/>
                    <a:p>
                      <a:pPr algn="ctr"/>
                      <a:r>
                        <a:rPr lang="fr-FR" sz="2800" b="1" noProof="0" dirty="0" smtClean="0"/>
                        <a:t>Physique</a:t>
                      </a:r>
                      <a:endParaRPr lang="fr-FR" sz="2800" b="1" noProof="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777085" y="5975411"/>
            <a:ext cx="611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Envoi d’un seul bit </a:t>
            </a:r>
            <a:r>
              <a:rPr lang="fr-FR" sz="2400" smtClean="0"/>
              <a:t>d’information point </a:t>
            </a:r>
            <a:r>
              <a:rPr lang="fr-FR" sz="2400" dirty="0" smtClean="0"/>
              <a:t>à point 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760155" y="5467409"/>
            <a:ext cx="670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Envoi d’une trame de  bits (message) point à point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760158" y="4942489"/>
            <a:ext cx="572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smtClean="0"/>
              <a:t>Protocoles réseaux : Algorithmes distribués</a:t>
            </a:r>
            <a:endParaRPr lang="fr-FR" sz="2400" b="1"/>
          </a:p>
        </p:txBody>
      </p:sp>
      <p:sp>
        <p:nvSpPr>
          <p:cNvPr id="17" name="Parchemin horizontal 16"/>
          <p:cNvSpPr/>
          <p:nvPr/>
        </p:nvSpPr>
        <p:spPr>
          <a:xfrm>
            <a:off x="3794749" y="2935365"/>
            <a:ext cx="3115733" cy="189653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chemeClr val="tx1"/>
                </a:solidFill>
              </a:rPr>
              <a:t>Deux fonctions : 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Envoyer(</a:t>
            </a:r>
            <a:r>
              <a:rPr lang="fr-FR" sz="2800" dirty="0" err="1" smtClean="0">
                <a:solidFill>
                  <a:schemeClr val="tx1"/>
                </a:solidFill>
              </a:rPr>
              <a:t>M,v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tx1"/>
                </a:solidFill>
              </a:rPr>
              <a:t>Recevoir(</a:t>
            </a:r>
            <a:r>
              <a:rPr lang="fr-FR" sz="2800" dirty="0" err="1" smtClean="0">
                <a:solidFill>
                  <a:schemeClr val="tx1"/>
                </a:solidFill>
              </a:rPr>
              <a:t>M,v</a:t>
            </a:r>
            <a:r>
              <a:rPr lang="fr-FR" sz="2800" dirty="0" smtClean="0">
                <a:solidFill>
                  <a:schemeClr val="tx1"/>
                </a:solidFill>
              </a:rPr>
              <a:t>)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30314" y="2204864"/>
            <a:ext cx="210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Utilisateur final</a:t>
            </a:r>
            <a:endParaRPr lang="fr-FR" sz="2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/>
          <a:lstStyle/>
          <a:p>
            <a:r>
              <a:rPr lang="fr-FR" dirty="0"/>
              <a:t>Centralisé </a:t>
            </a:r>
            <a:r>
              <a:rPr lang="fr-FR" i="1" dirty="0"/>
              <a:t>vs.</a:t>
            </a:r>
            <a:r>
              <a:rPr lang="fr-FR" dirty="0"/>
              <a:t> Distribué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Centralisé </a:t>
            </a:r>
            <a:r>
              <a:rPr lang="fr-FR" i="1" dirty="0" smtClean="0"/>
              <a:t>vs.</a:t>
            </a:r>
            <a:r>
              <a:rPr lang="fr-FR" dirty="0" smtClean="0"/>
              <a:t> Distribué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fr-FR" b="1" dirty="0" smtClean="0"/>
              <a:t>Absence de connaissance globale</a:t>
            </a:r>
          </a:p>
          <a:p>
            <a:pPr lvl="1"/>
            <a:r>
              <a:rPr lang="fr-FR" dirty="0" smtClean="0"/>
              <a:t>Pas d’accès à l’état global du système</a:t>
            </a:r>
          </a:p>
          <a:p>
            <a:pPr lvl="1"/>
            <a:r>
              <a:rPr lang="fr-FR" dirty="0" smtClean="0"/>
              <a:t>Décisions basées la mémoire locale du nœud </a:t>
            </a:r>
          </a:p>
          <a:p>
            <a:pPr lvl="2"/>
            <a:r>
              <a:rPr lang="fr-FR" dirty="0" smtClean="0"/>
              <a:t>Mise à jour en fonction des échanges d’informations</a:t>
            </a:r>
          </a:p>
          <a:p>
            <a:pPr lvl="2"/>
            <a:r>
              <a:rPr lang="fr-FR" dirty="0" smtClean="0"/>
              <a:t>Problème de pérennité des informations (système asynchrone)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5" name="Connecteur droit 4"/>
          <p:cNvCxnSpPr>
            <a:endCxn id="8" idx="1"/>
          </p:cNvCxnSpPr>
          <p:nvPr/>
        </p:nvCxnSpPr>
        <p:spPr>
          <a:xfrm>
            <a:off x="4094557" y="4019290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stCxn id="8" idx="5"/>
          </p:cNvCxnSpPr>
          <p:nvPr/>
        </p:nvCxnSpPr>
        <p:spPr>
          <a:xfrm>
            <a:off x="5408075" y="5671208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8" idx="3"/>
          </p:cNvCxnSpPr>
          <p:nvPr/>
        </p:nvCxnSpPr>
        <p:spPr>
          <a:xfrm flipH="1">
            <a:off x="4123804" y="5671208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578424" y="4841557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faux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30" y="3655222"/>
            <a:ext cx="1028635" cy="7281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621" y="6010414"/>
            <a:ext cx="1028635" cy="7281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861" y="6085241"/>
            <a:ext cx="1028635" cy="728135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5824608" y="5829944"/>
            <a:ext cx="253156" cy="359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549978" y="4260849"/>
            <a:ext cx="259119" cy="364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004728" y="5829944"/>
            <a:ext cx="217852" cy="299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90113" y="4953414"/>
            <a:ext cx="546100" cy="630767"/>
          </a:xfrm>
          <a:prstGeom prst="rect">
            <a:avLst/>
          </a:prstGeom>
        </p:spPr>
      </p:pic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Infos pratiques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Contact : </a:t>
            </a:r>
            <a:r>
              <a:rPr lang="en-US" sz="2200" dirty="0" smtClean="0">
                <a:hlinkClick r:id="rId2"/>
              </a:rPr>
              <a:t>Stephane.Devismes@univ-grenoble-alpes.fr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Web </a:t>
            </a:r>
            <a:r>
              <a:rPr lang="en-US" sz="2200" dirty="0"/>
              <a:t>: </a:t>
            </a:r>
            <a:r>
              <a:rPr lang="en-US" sz="2200" dirty="0" smtClean="0">
                <a:hlinkClick r:id="rId3"/>
              </a:rPr>
              <a:t>www-verimag.imag.fr/~devismes/WWW/enseignements.html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Contact promo : </a:t>
            </a:r>
            <a:r>
              <a:rPr lang="en-US" sz="2200" dirty="0">
                <a:hlinkClick r:id="rId4"/>
              </a:rPr>
              <a:t>etu-</a:t>
            </a:r>
            <a:r>
              <a:rPr lang="en-US" sz="2200" dirty="0" smtClean="0">
                <a:hlinkClick r:id="rId4"/>
              </a:rPr>
              <a:t>2020-</a:t>
            </a:r>
            <a:r>
              <a:rPr lang="en-US" sz="2200" dirty="0">
                <a:hlinkClick r:id="rId4"/>
              </a:rPr>
              <a:t>polytech</a:t>
            </a:r>
            <a:r>
              <a:rPr lang="en-US" sz="2200" dirty="0" smtClean="0">
                <a:hlinkClick r:id="rId4"/>
              </a:rPr>
              <a:t>-kai5ri160@</a:t>
            </a:r>
            <a:r>
              <a:rPr lang="en-US" sz="2200" dirty="0">
                <a:hlinkClick r:id="rId4"/>
              </a:rPr>
              <a:t>univ-grenoble-</a:t>
            </a:r>
            <a:r>
              <a:rPr lang="en-US" sz="2200" dirty="0" smtClean="0">
                <a:hlinkClick r:id="rId4"/>
              </a:rPr>
              <a:t>alpes.fr</a:t>
            </a:r>
            <a:r>
              <a:rPr lang="en-US" sz="2200" dirty="0"/>
              <a:t> </a:t>
            </a:r>
            <a:r>
              <a:rPr lang="en-US" sz="2200" dirty="0" smtClean="0"/>
              <a:t>?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Salles</a:t>
            </a:r>
            <a:r>
              <a:rPr lang="en-US" sz="2200" dirty="0" smtClean="0"/>
              <a:t> de </a:t>
            </a:r>
            <a:r>
              <a:rPr lang="en-US" sz="2200" dirty="0" err="1" smtClean="0"/>
              <a:t>Cours</a:t>
            </a:r>
            <a:r>
              <a:rPr lang="en-US" sz="2200" dirty="0" smtClean="0"/>
              <a:t>/TD/TP, </a:t>
            </a:r>
            <a:r>
              <a:rPr lang="en-US" sz="2200" dirty="0" err="1" smtClean="0"/>
              <a:t>voir</a:t>
            </a:r>
            <a:r>
              <a:rPr lang="en-US" sz="2200" dirty="0" smtClean="0"/>
              <a:t> planning </a:t>
            </a:r>
            <a:r>
              <a:rPr lang="en-US" sz="2200" dirty="0" err="1" smtClean="0"/>
              <a:t>sur</a:t>
            </a:r>
            <a:r>
              <a:rPr lang="en-US" sz="2200" dirty="0" smtClean="0"/>
              <a:t> ADE </a:t>
            </a:r>
            <a:r>
              <a:rPr lang="en-US" sz="2200" dirty="0" err="1" smtClean="0"/>
              <a:t>sur</a:t>
            </a:r>
            <a:r>
              <a:rPr lang="en-US" sz="2200" dirty="0" smtClean="0"/>
              <a:t> le site de </a:t>
            </a:r>
            <a:r>
              <a:rPr lang="en-US" sz="2200" dirty="0" err="1" smtClean="0"/>
              <a:t>l’UGA</a:t>
            </a:r>
            <a:r>
              <a:rPr lang="en-US" sz="2200" dirty="0"/>
              <a:t> : </a:t>
            </a:r>
            <a:r>
              <a:rPr lang="en-US" sz="2200" dirty="0" smtClean="0">
                <a:hlinkClick r:id="rId5"/>
              </a:rPr>
              <a:t>www.univ-grenoble-alpes.fr</a:t>
            </a:r>
            <a:r>
              <a:rPr lang="en-US" sz="2200" dirty="0" smtClean="0"/>
              <a:t> (intranet </a:t>
            </a:r>
            <a:r>
              <a:rPr lang="en-US" sz="2200" dirty="0" err="1" smtClean="0"/>
              <a:t>étudiants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Centralisé </a:t>
            </a:r>
            <a:r>
              <a:rPr lang="fr-FR" i="1" dirty="0" smtClean="0"/>
              <a:t>vs.</a:t>
            </a:r>
            <a:r>
              <a:rPr lang="fr-FR" dirty="0" smtClean="0"/>
              <a:t> Distribué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Absence de temps global :</a:t>
            </a:r>
          </a:p>
          <a:p>
            <a:pPr lvl="1"/>
            <a:r>
              <a:rPr lang="fr-FR" dirty="0" smtClean="0"/>
              <a:t>Temps d’exécution des nœuds ≠</a:t>
            </a:r>
          </a:p>
          <a:p>
            <a:pPr lvl="1"/>
            <a:r>
              <a:rPr lang="fr-FR" dirty="0" smtClean="0"/>
              <a:t>Communications asynchrones</a:t>
            </a:r>
          </a:p>
          <a:p>
            <a:pPr lvl="1"/>
            <a:r>
              <a:rPr lang="fr-FR" dirty="0" smtClean="0"/>
              <a:t>Horloges locales ≠ (valeurs initiales ≠ + dérive)</a:t>
            </a:r>
          </a:p>
          <a:p>
            <a:pPr lvl="1"/>
            <a:r>
              <a:rPr lang="fr-FR" dirty="0" smtClean="0"/>
              <a:t>Conséquence : </a:t>
            </a:r>
            <a:r>
              <a:rPr lang="fr-FR" dirty="0"/>
              <a:t>contrairement aux </a:t>
            </a:r>
            <a:r>
              <a:rPr lang="fr-FR" dirty="0" smtClean="0"/>
              <a:t>syst</a:t>
            </a:r>
            <a:r>
              <a:rPr lang="fr-FR" dirty="0"/>
              <a:t>è</a:t>
            </a:r>
            <a:r>
              <a:rPr lang="fr-FR" dirty="0" smtClean="0"/>
              <a:t>mes centralisés, l’ordre </a:t>
            </a:r>
            <a:r>
              <a:rPr lang="fr-FR" dirty="0"/>
              <a:t>(observable par les processus) entre les actions</a:t>
            </a:r>
            <a:r>
              <a:rPr lang="fr-FR" dirty="0" smtClean="0"/>
              <a:t> des processus n’est </a:t>
            </a:r>
            <a:r>
              <a:rPr lang="fr-FR" dirty="0"/>
              <a:t>que partiel :</a:t>
            </a:r>
            <a:r>
              <a:rPr lang="fr-FR" dirty="0" smtClean="0"/>
              <a:t> </a:t>
            </a:r>
            <a:r>
              <a:rPr lang="fr-FR" b="1" i="1" dirty="0" smtClean="0"/>
              <a:t>l’ordre </a:t>
            </a:r>
            <a:r>
              <a:rPr lang="fr-FR" b="1" i="1" dirty="0"/>
              <a:t>de </a:t>
            </a:r>
            <a:r>
              <a:rPr lang="fr-FR" b="1" i="1" dirty="0" smtClean="0"/>
              <a:t>causalité </a:t>
            </a:r>
          </a:p>
          <a:p>
            <a:pPr lvl="2"/>
            <a:r>
              <a:rPr lang="fr-FR" dirty="0" smtClean="0"/>
              <a:t>(Lamport 1978)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Causalité : exemple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L’événement « </a:t>
            </a:r>
            <a:r>
              <a:rPr lang="fr-FR" b="1" dirty="0"/>
              <a:t>p</a:t>
            </a:r>
            <a:r>
              <a:rPr lang="fr-FR" i="1" dirty="0" smtClean="0"/>
              <a:t> </a:t>
            </a:r>
            <a:r>
              <a:rPr lang="fr-FR" dirty="0" smtClean="0"/>
              <a:t>envoie </a:t>
            </a:r>
            <a:r>
              <a:rPr lang="fr-FR" i="1" dirty="0" smtClean="0"/>
              <a:t>m </a:t>
            </a:r>
            <a:r>
              <a:rPr lang="fr-FR" dirty="0" smtClean="0"/>
              <a:t>» arrive </a:t>
            </a:r>
            <a:r>
              <a:rPr lang="fr-FR" i="1" dirty="0" smtClean="0">
                <a:solidFill>
                  <a:srgbClr val="FF0000"/>
                </a:solidFill>
              </a:rPr>
              <a:t>avant</a:t>
            </a:r>
            <a:r>
              <a:rPr lang="fr-FR" i="1" dirty="0" smtClean="0"/>
              <a:t> </a:t>
            </a:r>
            <a:r>
              <a:rPr lang="fr-FR" dirty="0" smtClean="0"/>
              <a:t>l’événement </a:t>
            </a:r>
            <a:r>
              <a:rPr lang="fr-FR" dirty="0"/>
              <a:t>« </a:t>
            </a:r>
            <a:r>
              <a:rPr lang="fr-FR" b="1" dirty="0" smtClean="0"/>
              <a:t>q</a:t>
            </a:r>
            <a:r>
              <a:rPr lang="fr-FR" i="1" dirty="0" smtClean="0"/>
              <a:t> </a:t>
            </a:r>
            <a:r>
              <a:rPr lang="fr-FR" dirty="0" err="1" smtClean="0"/>
              <a:t>reçoie</a:t>
            </a:r>
            <a:r>
              <a:rPr lang="fr-FR" dirty="0" smtClean="0"/>
              <a:t> </a:t>
            </a:r>
            <a:r>
              <a:rPr lang="fr-FR" i="1" dirty="0"/>
              <a:t>m </a:t>
            </a:r>
            <a:r>
              <a:rPr lang="fr-FR" dirty="0"/>
              <a:t>» </a:t>
            </a:r>
            <a:endParaRPr lang="fr-FR" i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33401" y="2132856"/>
            <a:ext cx="6840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133401" y="4149725"/>
            <a:ext cx="6840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627784" y="2132856"/>
            <a:ext cx="1584176" cy="2016869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11560" y="1836112"/>
            <a:ext cx="404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p</a:t>
            </a:r>
            <a:endParaRPr lang="fr-FR" sz="3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11560" y="3852336"/>
            <a:ext cx="404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q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19050" y="2780928"/>
            <a:ext cx="614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 smtClean="0"/>
              <a:t>m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5918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Causalité : exemple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L’événement « </a:t>
            </a:r>
            <a:r>
              <a:rPr lang="fr-FR" b="1" dirty="0"/>
              <a:t>p</a:t>
            </a:r>
            <a:r>
              <a:rPr lang="fr-FR" i="1" dirty="0" smtClean="0"/>
              <a:t> </a:t>
            </a:r>
            <a:r>
              <a:rPr lang="fr-FR" dirty="0" smtClean="0"/>
              <a:t>envoie </a:t>
            </a:r>
            <a:r>
              <a:rPr lang="fr-FR" i="1" dirty="0" smtClean="0"/>
              <a:t>m </a:t>
            </a:r>
            <a:r>
              <a:rPr lang="fr-FR" dirty="0" smtClean="0"/>
              <a:t>» arrive </a:t>
            </a:r>
            <a:r>
              <a:rPr lang="fr-FR" i="1" dirty="0" smtClean="0">
                <a:solidFill>
                  <a:srgbClr val="FF0000"/>
                </a:solidFill>
              </a:rPr>
              <a:t>avant</a:t>
            </a:r>
            <a:r>
              <a:rPr lang="fr-FR" i="1" dirty="0" smtClean="0"/>
              <a:t> </a:t>
            </a:r>
            <a:r>
              <a:rPr lang="fr-FR" dirty="0" smtClean="0"/>
              <a:t>l’événement </a:t>
            </a:r>
            <a:r>
              <a:rPr lang="fr-FR" dirty="0"/>
              <a:t>« </a:t>
            </a:r>
            <a:r>
              <a:rPr lang="fr-FR" b="1" dirty="0" smtClean="0"/>
              <a:t>p </a:t>
            </a:r>
            <a:r>
              <a:rPr lang="fr-FR" dirty="0" smtClean="0"/>
              <a:t>effectue le calcul interne</a:t>
            </a:r>
            <a:r>
              <a:rPr lang="fr-FR" i="1" dirty="0" smtClean="0"/>
              <a:t> c </a:t>
            </a:r>
            <a:r>
              <a:rPr lang="fr-FR" dirty="0"/>
              <a:t>» </a:t>
            </a:r>
            <a:endParaRPr lang="fr-FR" i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33401" y="2132856"/>
            <a:ext cx="6840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133401" y="4149725"/>
            <a:ext cx="6840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627784" y="2132856"/>
            <a:ext cx="1584176" cy="2016869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11560" y="1836112"/>
            <a:ext cx="404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p</a:t>
            </a:r>
            <a:endParaRPr lang="fr-FR" sz="3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11560" y="3852336"/>
            <a:ext cx="404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q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519050" y="2780928"/>
            <a:ext cx="614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 smtClean="0"/>
              <a:t>m</a:t>
            </a:r>
            <a:endParaRPr lang="fr-FR" sz="3200" i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627784" y="2132856"/>
            <a:ext cx="2232248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860032" y="1556792"/>
            <a:ext cx="4555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089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Causalité : exemple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événements « </a:t>
            </a:r>
            <a:r>
              <a:rPr lang="fr-FR" b="1" dirty="0"/>
              <a:t>p</a:t>
            </a:r>
            <a:r>
              <a:rPr lang="fr-FR" i="1" dirty="0" smtClean="0"/>
              <a:t> </a:t>
            </a:r>
            <a:r>
              <a:rPr lang="fr-FR" dirty="0" smtClean="0"/>
              <a:t>envoie </a:t>
            </a:r>
            <a:r>
              <a:rPr lang="fr-FR" i="1" dirty="0" smtClean="0"/>
              <a:t>m </a:t>
            </a:r>
            <a:r>
              <a:rPr lang="fr-FR" dirty="0" smtClean="0"/>
              <a:t>» et </a:t>
            </a:r>
            <a:r>
              <a:rPr lang="fr-FR" dirty="0"/>
              <a:t>« </a:t>
            </a:r>
            <a:r>
              <a:rPr lang="fr-FR" b="1" dirty="0" smtClean="0"/>
              <a:t>q</a:t>
            </a:r>
            <a:r>
              <a:rPr lang="fr-FR" i="1" dirty="0" smtClean="0"/>
              <a:t> </a:t>
            </a:r>
            <a:r>
              <a:rPr lang="fr-FR" dirty="0"/>
              <a:t>envoie </a:t>
            </a:r>
            <a:r>
              <a:rPr lang="fr-FR" i="1" dirty="0" smtClean="0"/>
              <a:t>m’ </a:t>
            </a:r>
            <a:r>
              <a:rPr lang="fr-FR" dirty="0"/>
              <a:t>» </a:t>
            </a:r>
            <a:r>
              <a:rPr lang="fr-FR" dirty="0" smtClean="0"/>
              <a:t>sont </a:t>
            </a:r>
            <a:r>
              <a:rPr lang="fr-FR" i="1" dirty="0" smtClean="0">
                <a:solidFill>
                  <a:srgbClr val="FF0000"/>
                </a:solidFill>
              </a:rPr>
              <a:t>indépendants</a:t>
            </a:r>
            <a:r>
              <a:rPr lang="fr-FR" dirty="0" smtClean="0"/>
              <a:t> </a:t>
            </a:r>
            <a:endParaRPr lang="fr-FR" i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33401" y="2132856"/>
            <a:ext cx="6840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133401" y="4149725"/>
            <a:ext cx="68407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627784" y="2132856"/>
            <a:ext cx="1584176" cy="201686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11560" y="1836112"/>
            <a:ext cx="404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p</a:t>
            </a:r>
            <a:endParaRPr lang="fr-FR" sz="3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11560" y="3852336"/>
            <a:ext cx="404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q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347864" y="2564904"/>
            <a:ext cx="6146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 smtClean="0"/>
              <a:t>m</a:t>
            </a:r>
            <a:endParaRPr lang="fr-FR" sz="3200" i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627784" y="2132856"/>
            <a:ext cx="3392016" cy="201687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644008" y="2700208"/>
            <a:ext cx="7117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/>
              <a:t>m</a:t>
            </a:r>
            <a:r>
              <a:rPr lang="fr-FR" sz="3200" i="1" dirty="0" smtClean="0"/>
              <a:t>’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9511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Centralisé </a:t>
            </a:r>
            <a:r>
              <a:rPr lang="fr-FR" i="1" dirty="0" smtClean="0"/>
              <a:t>vs.</a:t>
            </a:r>
            <a:r>
              <a:rPr lang="fr-FR" dirty="0" smtClean="0"/>
              <a:t> Distribué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Non-déterminisme</a:t>
            </a:r>
          </a:p>
          <a:p>
            <a:pPr lvl="1"/>
            <a:r>
              <a:rPr lang="fr-FR" dirty="0" smtClean="0"/>
              <a:t>Algorithme déterministe séquentiel : sorties fonction des entrées </a:t>
            </a:r>
          </a:p>
          <a:p>
            <a:pPr lvl="1"/>
            <a:r>
              <a:rPr lang="fr-FR" dirty="0" smtClean="0"/>
              <a:t>Algorithme déterministe distribué : pour les mêmes entrées, plusieurs résultats peuvent être possible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066800" y="30480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267200" y="30480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7391400" y="30480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/>
          <p:cNvCxnSpPr>
            <a:stCxn id="4" idx="6"/>
            <a:endCxn id="5" idx="2"/>
          </p:cNvCxnSpPr>
          <p:nvPr/>
        </p:nvCxnSpPr>
        <p:spPr>
          <a:xfrm>
            <a:off x="1981200" y="3505200"/>
            <a:ext cx="228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5" idx="6"/>
            <a:endCxn id="6" idx="2"/>
          </p:cNvCxnSpPr>
          <p:nvPr/>
        </p:nvCxnSpPr>
        <p:spPr>
          <a:xfrm>
            <a:off x="5181600" y="3505200"/>
            <a:ext cx="2209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438400" y="30480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 flipV="1">
            <a:off x="5791200" y="3049588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895600" y="263473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477000" y="25908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38200" y="432503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Sortie = premier message reçu – deuxième message reçu </a:t>
            </a:r>
          </a:p>
          <a:p>
            <a:pPr algn="ctr"/>
            <a:r>
              <a:rPr lang="fr-FR" sz="2400" dirty="0" smtClean="0"/>
              <a:t>Résultat ?</a:t>
            </a:r>
            <a:endParaRPr lang="fr-FR" sz="24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Caractéristiques d’un système distribué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 topologie</a:t>
            </a:r>
          </a:p>
          <a:p>
            <a:r>
              <a:rPr lang="fr-FR" dirty="0" smtClean="0"/>
              <a:t>Ses liens </a:t>
            </a:r>
            <a:r>
              <a:rPr lang="fr-FR" dirty="0"/>
              <a:t>de </a:t>
            </a:r>
            <a:r>
              <a:rPr lang="fr-FR" dirty="0" smtClean="0"/>
              <a:t>communications</a:t>
            </a:r>
          </a:p>
          <a:p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processus</a:t>
            </a:r>
            <a:endParaRPr lang="en-US" dirty="0" smtClean="0"/>
          </a:p>
          <a:p>
            <a:r>
              <a:rPr lang="en-US" dirty="0" smtClean="0"/>
              <a:t>Le temps</a:t>
            </a:r>
          </a:p>
          <a:p>
            <a:r>
              <a:rPr lang="en-US" dirty="0" smtClean="0"/>
              <a:t>Les </a:t>
            </a:r>
            <a:r>
              <a:rPr lang="en-US" dirty="0" err="1" smtClean="0"/>
              <a:t>connaissances</a:t>
            </a:r>
            <a:r>
              <a:rPr lang="en-US" dirty="0" smtClean="0"/>
              <a:t> </a:t>
            </a:r>
            <a:r>
              <a:rPr lang="en-US" dirty="0" err="1" smtClean="0"/>
              <a:t>initiales</a:t>
            </a:r>
            <a:r>
              <a:rPr lang="en-US" dirty="0" smtClean="0"/>
              <a:t> des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système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Caractéristiques d’un système distribué : sa topologie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Topologie = réseaux d’interconnexion </a:t>
            </a:r>
          </a:p>
          <a:p>
            <a:r>
              <a:rPr lang="fr-FR" b="1" dirty="0" smtClean="0"/>
              <a:t>Topologie</a:t>
            </a:r>
            <a:r>
              <a:rPr lang="fr-FR" dirty="0" smtClean="0"/>
              <a:t> ≈ Graphe (simple) G=(V,E) </a:t>
            </a:r>
          </a:p>
          <a:p>
            <a:pPr lvl="1"/>
            <a:r>
              <a:rPr lang="fr-FR" dirty="0" smtClean="0"/>
              <a:t>2 processus qui peuvent communiquer directement = </a:t>
            </a:r>
            <a:r>
              <a:rPr lang="fr-FR" i="1" dirty="0" smtClean="0"/>
              <a:t>voisin</a:t>
            </a:r>
          </a:p>
          <a:p>
            <a:pPr lvl="1"/>
            <a:r>
              <a:rPr lang="fr-FR" dirty="0" smtClean="0"/>
              <a:t>Communications : </a:t>
            </a:r>
          </a:p>
          <a:p>
            <a:pPr lvl="2"/>
            <a:r>
              <a:rPr lang="fr-FR" dirty="0" smtClean="0"/>
              <a:t>bidirectionnelles (</a:t>
            </a:r>
            <a:r>
              <a:rPr lang="fr-FR" i="1" dirty="0" smtClean="0"/>
              <a:t>ex.</a:t>
            </a:r>
            <a:r>
              <a:rPr lang="fr-FR" dirty="0" smtClean="0"/>
              <a:t>, réseaux filaires) ou </a:t>
            </a:r>
          </a:p>
          <a:p>
            <a:pPr lvl="2"/>
            <a:r>
              <a:rPr lang="fr-FR" dirty="0" smtClean="0"/>
              <a:t>unidirectionnelles (</a:t>
            </a:r>
            <a:r>
              <a:rPr lang="fr-FR" i="1" dirty="0" smtClean="0"/>
              <a:t>ex.</a:t>
            </a:r>
            <a:r>
              <a:rPr lang="fr-FR" dirty="0" smtClean="0"/>
              <a:t>, réseaux à fibres optiques)</a:t>
            </a:r>
          </a:p>
          <a:p>
            <a:pPr lvl="1"/>
            <a:r>
              <a:rPr lang="fr-FR" dirty="0" smtClean="0"/>
              <a:t>Généralement on supposera des communications  </a:t>
            </a:r>
            <a:r>
              <a:rPr lang="fr-FR" dirty="0" smtClean="0">
                <a:solidFill>
                  <a:srgbClr val="FF0000"/>
                </a:solidFill>
              </a:rPr>
              <a:t>bidirectionnelles</a:t>
            </a:r>
            <a:r>
              <a:rPr lang="fr-FR" dirty="0" smtClean="0"/>
              <a:t> et une topologie </a:t>
            </a:r>
            <a:r>
              <a:rPr lang="fr-FR" dirty="0" smtClean="0">
                <a:solidFill>
                  <a:srgbClr val="FF0000"/>
                </a:solidFill>
              </a:rPr>
              <a:t>connexe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systèmes distribués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597025"/>
            <a:ext cx="44196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dirty="0" smtClean="0"/>
              <a:t>Hypothèses</a:t>
            </a:r>
          </a:p>
          <a:p>
            <a:pPr lvl="1"/>
            <a:r>
              <a:rPr lang="fr-FR" dirty="0" smtClean="0"/>
              <a:t>Liens bidirectionnels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5" y="3429000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>
            <a:stCxn id="7" idx="3"/>
            <a:endCxn id="8" idx="0"/>
          </p:cNvCxnSpPr>
          <p:nvPr/>
        </p:nvCxnSpPr>
        <p:spPr>
          <a:xfrm>
            <a:off x="1226077" y="2239206"/>
            <a:ext cx="744016" cy="1189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2"/>
            <a:endCxn id="10" idx="0"/>
          </p:cNvCxnSpPr>
          <p:nvPr/>
        </p:nvCxnSpPr>
        <p:spPr>
          <a:xfrm>
            <a:off x="3251745" y="2740098"/>
            <a:ext cx="0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8" idx="2"/>
            <a:endCxn id="10" idx="1"/>
          </p:cNvCxnSpPr>
          <p:nvPr/>
        </p:nvCxnSpPr>
        <p:spPr>
          <a:xfrm>
            <a:off x="1970093" y="4430785"/>
            <a:ext cx="740314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7" idx="2"/>
            <a:endCxn id="9" idx="0"/>
          </p:cNvCxnSpPr>
          <p:nvPr/>
        </p:nvCxnSpPr>
        <p:spPr>
          <a:xfrm>
            <a:off x="684740" y="2740098"/>
            <a:ext cx="3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8" idx="2"/>
            <a:endCxn id="9" idx="3"/>
          </p:cNvCxnSpPr>
          <p:nvPr/>
        </p:nvCxnSpPr>
        <p:spPr>
          <a:xfrm flipH="1">
            <a:off x="1226080" y="4430785"/>
            <a:ext cx="744013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uble flèche horizontale 5"/>
          <p:cNvSpPr/>
          <p:nvPr/>
        </p:nvSpPr>
        <p:spPr>
          <a:xfrm rot="16200000">
            <a:off x="2971801" y="3530598"/>
            <a:ext cx="1303867" cy="5164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>
            <a:stCxn id="7" idx="3"/>
            <a:endCxn id="11" idx="1"/>
          </p:cNvCxnSpPr>
          <p:nvPr/>
        </p:nvCxnSpPr>
        <p:spPr>
          <a:xfrm>
            <a:off x="1226077" y="2239206"/>
            <a:ext cx="1484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/>
              <a:t>Algorithmes distribués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Spécification</a:t>
            </a:r>
          </a:p>
          <a:p>
            <a:pPr lvl="1"/>
            <a:r>
              <a:rPr lang="fr-FR" dirty="0" smtClean="0"/>
              <a:t>Conception</a:t>
            </a:r>
          </a:p>
          <a:p>
            <a:pPr lvl="1"/>
            <a:r>
              <a:rPr lang="fr-FR" dirty="0" smtClean="0"/>
              <a:t>Preuve de correction et complexité</a:t>
            </a:r>
          </a:p>
          <a:p>
            <a:pPr lvl="1"/>
            <a:r>
              <a:rPr lang="fr-FR" dirty="0" smtClean="0"/>
              <a:t>Implantation</a:t>
            </a:r>
          </a:p>
          <a:p>
            <a:pPr lvl="2"/>
            <a:r>
              <a:rPr lang="fr-FR" dirty="0" smtClean="0"/>
              <a:t>Dans le simulateur </a:t>
            </a:r>
            <a:r>
              <a:rPr lang="fr-FR" i="1" dirty="0" smtClean="0"/>
              <a:t>Sinalgo</a:t>
            </a:r>
          </a:p>
          <a:p>
            <a:pPr lvl="2"/>
            <a:r>
              <a:rPr lang="fr-FR" dirty="0" smtClean="0"/>
              <a:t>Source</a:t>
            </a:r>
            <a:r>
              <a:rPr lang="fr-FR" i="1" dirty="0" smtClean="0"/>
              <a:t> (plug-in Java)</a:t>
            </a:r>
            <a:r>
              <a:rPr lang="fr-FR" dirty="0" smtClean="0"/>
              <a:t>, Tutorial et supports disponibles sur ma page </a:t>
            </a:r>
            <a:r>
              <a:rPr lang="fr-FR" dirty="0" smtClean="0"/>
              <a:t>Web + </a:t>
            </a:r>
            <a:r>
              <a:rPr lang="fr-FR" dirty="0" smtClean="0">
                <a:solidFill>
                  <a:srgbClr val="FF0000"/>
                </a:solidFill>
              </a:rPr>
              <a:t>machine virtuelle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Problèmes considérés : </a:t>
            </a:r>
            <a:r>
              <a:rPr lang="fr-FR" dirty="0" smtClean="0"/>
              <a:t>briques de bases pour les réseaux </a:t>
            </a:r>
          </a:p>
          <a:p>
            <a:pPr lvl="1"/>
            <a:r>
              <a:rPr lang="fr-FR" dirty="0" smtClean="0"/>
              <a:t>élection, circulation de jeton, diffusion, </a:t>
            </a:r>
            <a:r>
              <a:rPr lang="fr-FR" i="1" dirty="0" smtClean="0"/>
              <a:t>etc.</a:t>
            </a:r>
          </a:p>
          <a:p>
            <a:r>
              <a:rPr lang="fr-FR" b="1" dirty="0" smtClean="0"/>
              <a:t>Intérêt et inconvénient : </a:t>
            </a:r>
            <a:r>
              <a:rPr lang="fr-FR" dirty="0" smtClean="0"/>
              <a:t>Indépendant de l’architecture matérielle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Liens bidirectionnels : pas toujours !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8" name="Ellipse 7"/>
          <p:cNvSpPr/>
          <p:nvPr/>
        </p:nvSpPr>
        <p:spPr>
          <a:xfrm flipH="1">
            <a:off x="2865970" y="580388"/>
            <a:ext cx="5935133" cy="589449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821401" y="2204717"/>
            <a:ext cx="2818342" cy="284141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waspmo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01" y="2638527"/>
            <a:ext cx="1416050" cy="1581256"/>
          </a:xfrm>
          <a:prstGeom prst="rect">
            <a:avLst/>
          </a:prstGeom>
        </p:spPr>
      </p:pic>
      <p:pic>
        <p:nvPicPr>
          <p:cNvPr id="10" name="Image 9" descr="waspmo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13" y="2619899"/>
            <a:ext cx="1416050" cy="1581256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10" idx="1"/>
            <a:endCxn id="9" idx="3"/>
          </p:cNvCxnSpPr>
          <p:nvPr/>
        </p:nvCxnSpPr>
        <p:spPr>
          <a:xfrm flipH="1">
            <a:off x="3885151" y="3410527"/>
            <a:ext cx="1189562" cy="18628"/>
          </a:xfrm>
          <a:prstGeom prst="straightConnector1">
            <a:avLst/>
          </a:prstGeom>
          <a:ln w="38100"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: Connexité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3289379"/>
            <a:ext cx="4419600" cy="768178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b="1" dirty="0" err="1" smtClean="0"/>
              <a:t>Connexe</a:t>
            </a:r>
            <a:r>
              <a:rPr lang="en-US" sz="4000" b="1" dirty="0" smtClean="0"/>
              <a:t> !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 dirty="0"/>
          </a:p>
        </p:txBody>
      </p:sp>
      <p:cxnSp>
        <p:nvCxnSpPr>
          <p:cNvPr id="12" name="Connecteur droit 11"/>
          <p:cNvCxnSpPr>
            <a:stCxn id="24" idx="5"/>
            <a:endCxn id="25" idx="1"/>
          </p:cNvCxnSpPr>
          <p:nvPr/>
        </p:nvCxnSpPr>
        <p:spPr>
          <a:xfrm>
            <a:off x="11612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6" idx="4"/>
            <a:endCxn id="26" idx="0"/>
          </p:cNvCxnSpPr>
          <p:nvPr/>
        </p:nvCxnSpPr>
        <p:spPr>
          <a:xfrm>
            <a:off x="33695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25" idx="5"/>
            <a:endCxn id="26" idx="1"/>
          </p:cNvCxnSpPr>
          <p:nvPr/>
        </p:nvCxnSpPr>
        <p:spPr>
          <a:xfrm>
            <a:off x="24748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24" idx="4"/>
            <a:endCxn id="27" idx="0"/>
          </p:cNvCxnSpPr>
          <p:nvPr/>
        </p:nvCxnSpPr>
        <p:spPr>
          <a:xfrm>
            <a:off x="8176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5" idx="3"/>
            <a:endCxn id="27" idx="7"/>
          </p:cNvCxnSpPr>
          <p:nvPr/>
        </p:nvCxnSpPr>
        <p:spPr>
          <a:xfrm flipH="1">
            <a:off x="11905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8835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316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6451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9077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608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24" idx="6"/>
            <a:endCxn id="6" idx="2"/>
          </p:cNvCxnSpPr>
          <p:nvPr/>
        </p:nvCxnSpPr>
        <p:spPr>
          <a:xfrm>
            <a:off x="13036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: Connexité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3289379"/>
            <a:ext cx="4419600" cy="768178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b="1" dirty="0" smtClean="0"/>
              <a:t>Pas </a:t>
            </a:r>
            <a:r>
              <a:rPr lang="en-US" sz="4000" b="1" dirty="0" err="1"/>
              <a:t>c</a:t>
            </a:r>
            <a:r>
              <a:rPr lang="en-US" sz="4000" b="1" dirty="0" err="1" smtClean="0"/>
              <a:t>onnexe</a:t>
            </a:r>
            <a:r>
              <a:rPr lang="en-US" sz="4000" b="1" dirty="0" smtClean="0"/>
              <a:t> !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 dirty="0"/>
          </a:p>
        </p:txBody>
      </p:sp>
      <p:cxnSp>
        <p:nvCxnSpPr>
          <p:cNvPr id="23" name="Connecteur droit 22"/>
          <p:cNvCxnSpPr>
            <a:stCxn id="25" idx="5"/>
            <a:endCxn id="26" idx="1"/>
          </p:cNvCxnSpPr>
          <p:nvPr/>
        </p:nvCxnSpPr>
        <p:spPr>
          <a:xfrm>
            <a:off x="24748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5" idx="3"/>
            <a:endCxn id="27" idx="7"/>
          </p:cNvCxnSpPr>
          <p:nvPr/>
        </p:nvCxnSpPr>
        <p:spPr>
          <a:xfrm flipH="1">
            <a:off x="11905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8835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316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6451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9077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608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24" idx="6"/>
            <a:endCxn id="6" idx="2"/>
          </p:cNvCxnSpPr>
          <p:nvPr/>
        </p:nvCxnSpPr>
        <p:spPr>
          <a:xfrm>
            <a:off x="13036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topologies classiques </a:t>
            </a:r>
            <a:endParaRPr lang="fr-FR" dirty="0"/>
          </a:p>
        </p:txBody>
      </p:sp>
      <p:pic>
        <p:nvPicPr>
          <p:cNvPr id="4" name="Espace réservé du contenu 3" descr="topologies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2720181"/>
            <a:ext cx="6629400" cy="2286000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Caractéristiques d’un système distribué : liens de communications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Communications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Par message (modèle à passage de messages)</a:t>
            </a:r>
          </a:p>
          <a:p>
            <a:pPr lvl="1"/>
            <a:r>
              <a:rPr lang="fr-FR" dirty="0" smtClean="0"/>
              <a:t>Fiabilité du canal</a:t>
            </a:r>
          </a:p>
          <a:p>
            <a:pPr lvl="2"/>
            <a:r>
              <a:rPr lang="fr-FR" dirty="0" smtClean="0"/>
              <a:t>(fiable ou avec perte équitable ou taux de livraison ou dynamique)</a:t>
            </a:r>
          </a:p>
          <a:p>
            <a:pPr lvl="2"/>
            <a:r>
              <a:rPr lang="fr-FR" dirty="0" smtClean="0"/>
              <a:t>Fiable = pas de perte, duplication, création</a:t>
            </a:r>
          </a:p>
          <a:p>
            <a:pPr lvl="1"/>
            <a:r>
              <a:rPr lang="fr-FR" dirty="0" smtClean="0"/>
              <a:t>Ordre d’arrivée des messages </a:t>
            </a:r>
          </a:p>
          <a:p>
            <a:pPr lvl="2"/>
            <a:r>
              <a:rPr lang="fr-FR" dirty="0" smtClean="0"/>
              <a:t>FIFO (ou </a:t>
            </a:r>
            <a:r>
              <a:rPr lang="fr-FR" dirty="0" smtClean="0"/>
              <a:t>quelconque)</a:t>
            </a:r>
          </a:p>
          <a:p>
            <a:pPr lvl="1"/>
            <a:r>
              <a:rPr lang="fr-FR" dirty="0" smtClean="0"/>
              <a:t>Temps d’acheminement (toujours fini) </a:t>
            </a:r>
          </a:p>
          <a:p>
            <a:pPr lvl="2"/>
            <a:r>
              <a:rPr lang="fr-FR" dirty="0" smtClean="0"/>
              <a:t>synchrone</a:t>
            </a:r>
            <a:r>
              <a:rPr lang="fr-FR" dirty="0" smtClean="0"/>
              <a:t>, asynchrone, </a:t>
            </a:r>
            <a:r>
              <a:rPr lang="mr-IN" dirty="0" smtClean="0"/>
              <a:t>…</a:t>
            </a:r>
            <a:endParaRPr lang="fr-FR" dirty="0" smtClean="0"/>
          </a:p>
          <a:p>
            <a:pPr lvl="2"/>
            <a:r>
              <a:rPr lang="fr-FR" dirty="0" smtClean="0"/>
              <a:t>(pour le premier, borne connue ou pas)</a:t>
            </a:r>
          </a:p>
          <a:p>
            <a:pPr lvl="1"/>
            <a:r>
              <a:rPr lang="fr-FR" dirty="0" smtClean="0"/>
              <a:t>Temps de traitement (supposé) négligeable</a:t>
            </a:r>
          </a:p>
          <a:p>
            <a:pPr lvl="1"/>
            <a:r>
              <a:rPr lang="fr-FR" dirty="0"/>
              <a:t>Capacité des canaux </a:t>
            </a:r>
          </a:p>
          <a:p>
            <a:pPr lvl="2"/>
            <a:r>
              <a:rPr lang="fr-FR" smtClean="0"/>
              <a:t>borné </a:t>
            </a:r>
            <a:r>
              <a:rPr lang="fr-FR" dirty="0"/>
              <a:t>ou pas, borne connue </a:t>
            </a:r>
            <a:r>
              <a:rPr lang="fr-FR"/>
              <a:t>ou </a:t>
            </a:r>
            <a:r>
              <a:rPr lang="fr-FR" smtClean="0"/>
              <a:t>pas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FIFO : Rappel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89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48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>
            <a:stCxn id="6" idx="3"/>
            <a:endCxn id="7" idx="1"/>
          </p:cNvCxnSpPr>
          <p:nvPr/>
        </p:nvCxnSpPr>
        <p:spPr>
          <a:xfrm>
            <a:off x="3034319" y="3622443"/>
            <a:ext cx="3041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: Rappel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89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48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>
            <a:stCxn id="6" idx="3"/>
            <a:endCxn id="7" idx="1"/>
          </p:cNvCxnSpPr>
          <p:nvPr/>
        </p:nvCxnSpPr>
        <p:spPr>
          <a:xfrm>
            <a:off x="3034319" y="3622443"/>
            <a:ext cx="3041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249439" y="297265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A</a:t>
            </a:r>
            <a:endParaRPr lang="fr-FR" sz="28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: Rappel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89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48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>
            <a:stCxn id="6" idx="3"/>
            <a:endCxn id="7" idx="1"/>
          </p:cNvCxnSpPr>
          <p:nvPr/>
        </p:nvCxnSpPr>
        <p:spPr>
          <a:xfrm>
            <a:off x="3034319" y="3622443"/>
            <a:ext cx="3041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249439" y="2972656"/>
            <a:ext cx="38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B</a:t>
            </a:r>
            <a:endParaRPr lang="fr-FR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736980" y="298198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A</a:t>
            </a:r>
            <a:endParaRPr lang="fr-FR" sz="28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: Rappel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89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48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>
            <a:stCxn id="6" idx="3"/>
            <a:endCxn id="7" idx="1"/>
          </p:cNvCxnSpPr>
          <p:nvPr/>
        </p:nvCxnSpPr>
        <p:spPr>
          <a:xfrm>
            <a:off x="3034319" y="3622443"/>
            <a:ext cx="3041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249439" y="2972656"/>
            <a:ext cx="37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736980" y="2981982"/>
            <a:ext cx="38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B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63837" y="298198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13 séances, </a:t>
            </a:r>
            <a:r>
              <a:rPr lang="fr-FR" dirty="0" smtClean="0"/>
              <a:t>26 heures</a:t>
            </a:r>
          </a:p>
          <a:p>
            <a:r>
              <a:rPr lang="fr-FR" dirty="0" smtClean="0"/>
              <a:t>Alternance Cours-TD / TP</a:t>
            </a:r>
          </a:p>
          <a:p>
            <a:r>
              <a:rPr lang="fr-FR" dirty="0" smtClean="0"/>
              <a:t>Suite du cours « Algorithmique Distribuée » de INFO4</a:t>
            </a:r>
          </a:p>
          <a:p>
            <a:r>
              <a:rPr lang="fr-FR" dirty="0" smtClean="0"/>
              <a:t>Aspect « tolérance aux fautes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: Rappel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89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48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>
            <a:stCxn id="6" idx="3"/>
            <a:endCxn id="7" idx="1"/>
          </p:cNvCxnSpPr>
          <p:nvPr/>
        </p:nvCxnSpPr>
        <p:spPr>
          <a:xfrm>
            <a:off x="3034319" y="3622443"/>
            <a:ext cx="3041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654417" y="323426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A</a:t>
            </a:r>
            <a:endParaRPr lang="fr-FR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736980" y="2981982"/>
            <a:ext cx="37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163837" y="2981980"/>
            <a:ext cx="38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B</a:t>
            </a:r>
            <a:endParaRPr lang="fr-FR" sz="28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: Rappel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89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48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>
            <a:stCxn id="6" idx="3"/>
            <a:endCxn id="7" idx="1"/>
          </p:cNvCxnSpPr>
          <p:nvPr/>
        </p:nvCxnSpPr>
        <p:spPr>
          <a:xfrm>
            <a:off x="3034319" y="3622443"/>
            <a:ext cx="3041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654417" y="3234266"/>
            <a:ext cx="38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B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63837" y="2981980"/>
            <a:ext cx="37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: Rappel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89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48" y="2805632"/>
            <a:ext cx="1765530" cy="163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>
            <a:stCxn id="6" idx="3"/>
            <a:endCxn id="7" idx="1"/>
          </p:cNvCxnSpPr>
          <p:nvPr/>
        </p:nvCxnSpPr>
        <p:spPr>
          <a:xfrm>
            <a:off x="3034319" y="3622443"/>
            <a:ext cx="3041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654417" y="3234266"/>
            <a:ext cx="37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</a:t>
            </a:r>
            <a:endParaRPr lang="fr-FR" sz="28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Temps d’acheminement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Un canal est </a:t>
            </a:r>
            <a:r>
              <a:rPr lang="fr-FR" i="1" dirty="0" smtClean="0">
                <a:solidFill>
                  <a:srgbClr val="FF0000"/>
                </a:solidFill>
              </a:rPr>
              <a:t>synchrone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s’il existe une constante </a:t>
            </a:r>
            <a:r>
              <a:rPr lang="fr-FR" i="1" dirty="0" smtClean="0"/>
              <a:t>c</a:t>
            </a:r>
            <a:r>
              <a:rPr lang="fr-FR" dirty="0" smtClean="0"/>
              <a:t> telle que pour tout temps </a:t>
            </a:r>
            <a:r>
              <a:rPr lang="fr-FR" i="1" dirty="0" smtClean="0"/>
              <a:t>t</a:t>
            </a:r>
            <a:r>
              <a:rPr lang="fr-FR" dirty="0" smtClean="0"/>
              <a:t>, si un message est émis au temps </a:t>
            </a:r>
            <a:r>
              <a:rPr lang="fr-FR" i="1" dirty="0" smtClean="0"/>
              <a:t>t</a:t>
            </a:r>
            <a:r>
              <a:rPr lang="fr-FR" dirty="0" smtClean="0"/>
              <a:t> alors il est reçu </a:t>
            </a:r>
            <a:r>
              <a:rPr lang="fr-FR" u="sng" dirty="0" smtClean="0"/>
              <a:t>avant</a:t>
            </a:r>
            <a:r>
              <a:rPr lang="fr-FR" dirty="0" smtClean="0"/>
              <a:t> le temps </a:t>
            </a:r>
            <a:r>
              <a:rPr lang="fr-FR" i="1" dirty="0" smtClean="0"/>
              <a:t>t</a:t>
            </a:r>
            <a:r>
              <a:rPr lang="fr-FR" dirty="0" smtClean="0"/>
              <a:t> + </a:t>
            </a:r>
            <a:r>
              <a:rPr lang="fr-FR" i="1" dirty="0" smtClean="0"/>
              <a:t>c</a:t>
            </a:r>
            <a:r>
              <a:rPr lang="fr-FR" dirty="0" smtClean="0"/>
              <a:t> ou perdu.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Un canal est </a:t>
            </a:r>
            <a:r>
              <a:rPr lang="fr-FR" i="1" dirty="0" smtClean="0">
                <a:solidFill>
                  <a:srgbClr val="FF0000"/>
                </a:solidFill>
              </a:rPr>
              <a:t>asynchrone</a:t>
            </a:r>
            <a:r>
              <a:rPr lang="fr-FR" i="1" dirty="0" smtClean="0"/>
              <a:t> </a:t>
            </a:r>
            <a:r>
              <a:rPr lang="fr-FR" dirty="0" smtClean="0"/>
              <a:t>s’il n’existe pas de temps </a:t>
            </a:r>
            <a:r>
              <a:rPr lang="fr-FR" i="1" dirty="0" smtClean="0"/>
              <a:t>t</a:t>
            </a:r>
            <a:r>
              <a:rPr lang="fr-FR" dirty="0" smtClean="0"/>
              <a:t> et de constante </a:t>
            </a:r>
            <a:r>
              <a:rPr lang="fr-FR" i="1" dirty="0" smtClean="0"/>
              <a:t>c</a:t>
            </a:r>
            <a:r>
              <a:rPr lang="fr-FR" dirty="0" smtClean="0"/>
              <a:t> telle que pour tout temps </a:t>
            </a:r>
            <a:r>
              <a:rPr lang="fr-FR" i="1" dirty="0" smtClean="0"/>
              <a:t>t’</a:t>
            </a:r>
            <a:r>
              <a:rPr lang="fr-FR" dirty="0" smtClean="0"/>
              <a:t> ≥ </a:t>
            </a:r>
            <a:r>
              <a:rPr lang="fr-FR" i="1" dirty="0" smtClean="0"/>
              <a:t>t</a:t>
            </a:r>
            <a:r>
              <a:rPr lang="fr-FR" dirty="0" smtClean="0"/>
              <a:t>, si un message est émis au temps </a:t>
            </a:r>
            <a:r>
              <a:rPr lang="fr-FR" i="1" dirty="0" smtClean="0"/>
              <a:t>t’</a:t>
            </a:r>
            <a:r>
              <a:rPr lang="fr-FR" dirty="0" smtClean="0"/>
              <a:t> alors il est reçu </a:t>
            </a:r>
            <a:r>
              <a:rPr lang="fr-FR" u="sng" dirty="0" smtClean="0"/>
              <a:t>avant</a:t>
            </a:r>
            <a:r>
              <a:rPr lang="fr-FR" dirty="0" smtClean="0"/>
              <a:t> le temps </a:t>
            </a:r>
            <a:r>
              <a:rPr lang="fr-FR" i="1" dirty="0" smtClean="0"/>
              <a:t>t’</a:t>
            </a:r>
            <a:r>
              <a:rPr lang="fr-FR" dirty="0" smtClean="0"/>
              <a:t> + </a:t>
            </a:r>
            <a:r>
              <a:rPr lang="fr-FR" i="1" dirty="0" smtClean="0"/>
              <a:t>c</a:t>
            </a:r>
            <a:r>
              <a:rPr lang="fr-FR" dirty="0" smtClean="0"/>
              <a:t> ou perdu.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Caractéristiques d’un système distribué : les processus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Processus</a:t>
            </a:r>
          </a:p>
          <a:p>
            <a:pPr lvl="1"/>
            <a:r>
              <a:rPr lang="fr-FR" i="1" dirty="0" smtClean="0">
                <a:solidFill>
                  <a:srgbClr val="FF0000"/>
                </a:solidFill>
              </a:rPr>
              <a:t>Initiateur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(démarrage « spontané ») ou </a:t>
            </a:r>
            <a:r>
              <a:rPr lang="fr-FR" i="1" dirty="0" smtClean="0">
                <a:solidFill>
                  <a:srgbClr val="FF0000"/>
                </a:solidFill>
              </a:rPr>
              <a:t>non-initiateur</a:t>
            </a:r>
            <a:r>
              <a:rPr lang="fr-FR" dirty="0" smtClean="0"/>
              <a:t> (aussi appelé </a:t>
            </a:r>
            <a:r>
              <a:rPr lang="fr-FR" dirty="0" smtClean="0">
                <a:solidFill>
                  <a:srgbClr val="FF0000"/>
                </a:solidFill>
              </a:rPr>
              <a:t>suiveur</a:t>
            </a:r>
            <a:r>
              <a:rPr lang="fr-FR" dirty="0" smtClean="0"/>
              <a:t>, démarrage suite à une communication avec un voisin)</a:t>
            </a:r>
          </a:p>
          <a:p>
            <a:pPr lvl="1"/>
            <a:r>
              <a:rPr lang="fr-FR" dirty="0" smtClean="0"/>
              <a:t>Sujet ou pas aux pannes ? (et quel type ?)</a:t>
            </a:r>
          </a:p>
          <a:p>
            <a:pPr lvl="1"/>
            <a:r>
              <a:rPr lang="fr-FR" dirty="0" smtClean="0"/>
              <a:t>Asynchrone (équitable)</a:t>
            </a:r>
            <a:r>
              <a:rPr lang="fr-FR" dirty="0"/>
              <a:t> </a:t>
            </a:r>
            <a:r>
              <a:rPr lang="fr-FR" dirty="0" smtClean="0"/>
              <a:t>ou synchrone </a:t>
            </a:r>
          </a:p>
          <a:p>
            <a:pPr lvl="1"/>
            <a:r>
              <a:rPr lang="fr-FR" dirty="0" smtClean="0"/>
              <a:t>Mémoire locale de taille bornée ou non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Caractéristiques d’un système distribué : le temps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Temps</a:t>
            </a:r>
            <a:r>
              <a:rPr lang="fr-FR" dirty="0" smtClean="0"/>
              <a:t> (global)</a:t>
            </a:r>
          </a:p>
          <a:p>
            <a:pPr lvl="1"/>
            <a:r>
              <a:rPr lang="fr-FR" dirty="0" smtClean="0"/>
              <a:t>Discret : temps 0, 1, 2 …</a:t>
            </a:r>
          </a:p>
          <a:p>
            <a:pPr lvl="1"/>
            <a:r>
              <a:rPr lang="fr-FR" dirty="0" smtClean="0"/>
              <a:t>Non accessible aux processus mais utilisé dans les preuves</a:t>
            </a:r>
          </a:p>
          <a:p>
            <a:pPr lvl="1"/>
            <a:r>
              <a:rPr lang="fr-FR" dirty="0" smtClean="0"/>
              <a:t>Cependant, on utilisera parfois du temps local (</a:t>
            </a:r>
            <a:r>
              <a:rPr lang="fr-FR" i="1" dirty="0" smtClean="0"/>
              <a:t>minuteurs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Caractéristiques d’un système distribué : connaissances initiales des processus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Connaissances initiales (entrées) des processus</a:t>
            </a:r>
          </a:p>
          <a:p>
            <a:pPr lvl="1"/>
            <a:r>
              <a:rPr lang="fr-FR" i="1" dirty="0" smtClean="0"/>
              <a:t>Propriétés globales :</a:t>
            </a:r>
          </a:p>
          <a:p>
            <a:pPr lvl="2"/>
            <a:r>
              <a:rPr lang="fr-FR" dirty="0" smtClean="0"/>
              <a:t>Topologique :</a:t>
            </a:r>
          </a:p>
          <a:p>
            <a:pPr lvl="3"/>
            <a:r>
              <a:rPr lang="fr-FR" dirty="0" smtClean="0"/>
              <a:t>Topologie, </a:t>
            </a:r>
            <a:r>
              <a:rPr lang="fr-FR" i="1" dirty="0" err="1" smtClean="0"/>
              <a:t>e.g</a:t>
            </a:r>
            <a:r>
              <a:rPr lang="fr-FR" i="1" dirty="0" smtClean="0"/>
              <a:t>.</a:t>
            </a:r>
            <a:r>
              <a:rPr lang="fr-FR" dirty="0" smtClean="0"/>
              <a:t>, je sais que je suis dans un arbre  </a:t>
            </a:r>
          </a:p>
          <a:p>
            <a:pPr lvl="3"/>
            <a:r>
              <a:rPr lang="fr-FR" dirty="0"/>
              <a:t>B</a:t>
            </a:r>
            <a:r>
              <a:rPr lang="fr-FR" dirty="0" smtClean="0"/>
              <a:t>orne supérieure ou exacte sur </a:t>
            </a:r>
          </a:p>
          <a:p>
            <a:pPr lvl="4"/>
            <a:r>
              <a:rPr lang="fr-FR" dirty="0" smtClean="0"/>
              <a:t>Le nombre de processus (</a:t>
            </a:r>
            <a:r>
              <a:rPr lang="fr-FR" i="1" dirty="0" smtClean="0"/>
              <a:t>n</a:t>
            </a:r>
            <a:r>
              <a:rPr lang="fr-FR" dirty="0" smtClean="0"/>
              <a:t>)</a:t>
            </a:r>
          </a:p>
          <a:p>
            <a:pPr lvl="4"/>
            <a:r>
              <a:rPr lang="fr-FR" dirty="0" smtClean="0"/>
              <a:t>Le degré maximum (</a:t>
            </a:r>
            <a:r>
              <a:rPr lang="fr-FR" dirty="0"/>
              <a:t>Δ</a:t>
            </a:r>
            <a:r>
              <a:rPr lang="fr-FR" dirty="0" smtClean="0"/>
              <a:t>)</a:t>
            </a:r>
          </a:p>
          <a:p>
            <a:pPr lvl="4"/>
            <a:r>
              <a:rPr lang="fr-FR" dirty="0" smtClean="0"/>
              <a:t>Le diamètre du réseau (</a:t>
            </a:r>
            <a:r>
              <a:rPr lang="fr-FR" i="1" dirty="0" smtClean="0"/>
              <a:t>D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Distinction entre les processus</a:t>
            </a:r>
          </a:p>
          <a:p>
            <a:pPr lvl="3"/>
            <a:r>
              <a:rPr lang="fr-FR" dirty="0" smtClean="0"/>
              <a:t>Anonyme</a:t>
            </a:r>
          </a:p>
          <a:p>
            <a:pPr lvl="3"/>
            <a:r>
              <a:rPr lang="fr-FR" dirty="0" smtClean="0"/>
              <a:t>Identifié</a:t>
            </a:r>
          </a:p>
          <a:p>
            <a:pPr lvl="3"/>
            <a:r>
              <a:rPr lang="fr-FR" dirty="0" smtClean="0"/>
              <a:t>Semi-anonyme</a:t>
            </a:r>
          </a:p>
          <a:p>
            <a:pPr lvl="4"/>
            <a:r>
              <a:rPr lang="fr-FR" dirty="0"/>
              <a:t>E</a:t>
            </a:r>
            <a:r>
              <a:rPr lang="fr-FR" dirty="0" smtClean="0"/>
              <a:t>nraciné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/>
              <a:t>Rappel « Algorithmique non tolérante aux fautes » </a:t>
            </a:r>
          </a:p>
          <a:p>
            <a:pPr lvl="1"/>
            <a:r>
              <a:rPr lang="fr-FR" sz="2400" dirty="0"/>
              <a:t>4</a:t>
            </a:r>
            <a:r>
              <a:rPr lang="fr-FR" sz="2400" dirty="0" smtClean="0"/>
              <a:t> heures</a:t>
            </a:r>
          </a:p>
          <a:p>
            <a:r>
              <a:rPr lang="fr-FR" sz="2800" dirty="0" smtClean="0"/>
              <a:t>Introduction à la tolérance aux fautes </a:t>
            </a:r>
            <a:r>
              <a:rPr lang="fr-FR" sz="2800" dirty="0"/>
              <a:t>+</a:t>
            </a:r>
            <a:r>
              <a:rPr lang="fr-FR" sz="2800" dirty="0" smtClean="0"/>
              <a:t> bit alterné </a:t>
            </a:r>
          </a:p>
          <a:p>
            <a:pPr lvl="1"/>
            <a:r>
              <a:rPr lang="fr-FR" sz="2400" dirty="0"/>
              <a:t>4</a:t>
            </a:r>
            <a:r>
              <a:rPr lang="fr-FR" sz="2400" dirty="0" smtClean="0"/>
              <a:t> heures</a:t>
            </a:r>
          </a:p>
          <a:p>
            <a:r>
              <a:rPr lang="fr-FR" sz="2800" dirty="0" err="1" smtClean="0"/>
              <a:t>Autostabilisation</a:t>
            </a:r>
            <a:r>
              <a:rPr lang="fr-FR" sz="2800" dirty="0" smtClean="0"/>
              <a:t> </a:t>
            </a:r>
          </a:p>
          <a:p>
            <a:pPr lvl="1"/>
            <a:r>
              <a:rPr lang="fr-FR" sz="2400" dirty="0" smtClean="0"/>
              <a:t>10 heures</a:t>
            </a:r>
          </a:p>
          <a:p>
            <a:r>
              <a:rPr lang="fr-FR" sz="2800" dirty="0" smtClean="0"/>
              <a:t>Projet</a:t>
            </a:r>
          </a:p>
          <a:p>
            <a:pPr lvl="1"/>
            <a:r>
              <a:rPr lang="fr-FR" sz="2400" dirty="0"/>
              <a:t>6</a:t>
            </a:r>
            <a:r>
              <a:rPr lang="fr-FR" sz="2400" dirty="0" smtClean="0"/>
              <a:t> heures</a:t>
            </a:r>
          </a:p>
          <a:p>
            <a:r>
              <a:rPr lang="fr-FR" sz="2600" dirty="0" smtClean="0"/>
              <a:t>Soutenance </a:t>
            </a:r>
          </a:p>
          <a:p>
            <a:pPr lvl="1"/>
            <a:r>
              <a:rPr lang="fr-FR" sz="2200" dirty="0" smtClean="0"/>
              <a:t>2 heures (max)</a:t>
            </a:r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Réseaux</a:t>
            </a:r>
            <a:r>
              <a:rPr lang="en-US" dirty="0" smtClean="0"/>
              <a:t> </a:t>
            </a:r>
            <a:r>
              <a:rPr lang="en-US" dirty="0" err="1" smtClean="0"/>
              <a:t>identifiés</a:t>
            </a:r>
            <a:r>
              <a:rPr lang="en-US" dirty="0" smtClean="0"/>
              <a:t> : Rappel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597025"/>
            <a:ext cx="44196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dirty="0" smtClean="0"/>
              <a:t>Identité unique </a:t>
            </a:r>
          </a:p>
          <a:p>
            <a:pPr marL="457200" lvl="1" indent="0" algn="ctr">
              <a:buNone/>
            </a:pPr>
            <a:r>
              <a:rPr lang="fr-FR" dirty="0" smtClean="0"/>
              <a:t>(</a:t>
            </a:r>
            <a:r>
              <a:rPr lang="fr-FR" i="1" dirty="0" err="1" smtClean="0"/>
              <a:t>e.g</a:t>
            </a:r>
            <a:r>
              <a:rPr lang="fr-FR" i="1" dirty="0" smtClean="0"/>
              <a:t>.</a:t>
            </a:r>
            <a:r>
              <a:rPr lang="fr-FR" dirty="0" smtClean="0"/>
              <a:t>, adresse  IP)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5" y="3429000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>
            <a:stCxn id="7" idx="3"/>
            <a:endCxn id="8" idx="0"/>
          </p:cNvCxnSpPr>
          <p:nvPr/>
        </p:nvCxnSpPr>
        <p:spPr>
          <a:xfrm>
            <a:off x="1226077" y="2239206"/>
            <a:ext cx="744016" cy="1189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2"/>
            <a:endCxn id="10" idx="0"/>
          </p:cNvCxnSpPr>
          <p:nvPr/>
        </p:nvCxnSpPr>
        <p:spPr>
          <a:xfrm>
            <a:off x="3251745" y="2740098"/>
            <a:ext cx="0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8" idx="2"/>
            <a:endCxn id="10" idx="1"/>
          </p:cNvCxnSpPr>
          <p:nvPr/>
        </p:nvCxnSpPr>
        <p:spPr>
          <a:xfrm>
            <a:off x="1970093" y="4430785"/>
            <a:ext cx="740314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7" idx="2"/>
            <a:endCxn id="9" idx="0"/>
          </p:cNvCxnSpPr>
          <p:nvPr/>
        </p:nvCxnSpPr>
        <p:spPr>
          <a:xfrm>
            <a:off x="684740" y="2740098"/>
            <a:ext cx="3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8" idx="2"/>
            <a:endCxn id="9" idx="3"/>
          </p:cNvCxnSpPr>
          <p:nvPr/>
        </p:nvCxnSpPr>
        <p:spPr>
          <a:xfrm flipH="1">
            <a:off x="1226080" y="4430785"/>
            <a:ext cx="744013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342475" y="3584047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12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40207" y="1287464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4078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57200" y="5825597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4</a:t>
            </a:r>
            <a:r>
              <a:rPr lang="fr-FR" sz="2400" dirty="0" smtClean="0"/>
              <a:t>2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883556" y="1287464"/>
            <a:ext cx="65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167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039549" y="5792904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23</a:t>
            </a:r>
            <a:endParaRPr lang="fr-FR" sz="2400" dirty="0"/>
          </a:p>
        </p:txBody>
      </p:sp>
      <p:cxnSp>
        <p:nvCxnSpPr>
          <p:cNvPr id="24" name="Connecteur droit 23"/>
          <p:cNvCxnSpPr>
            <a:stCxn id="7" idx="3"/>
            <a:endCxn id="11" idx="1"/>
          </p:cNvCxnSpPr>
          <p:nvPr/>
        </p:nvCxnSpPr>
        <p:spPr>
          <a:xfrm>
            <a:off x="1226077" y="2239206"/>
            <a:ext cx="1484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Réseaux enracinés : Rappel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51</a:t>
            </a:fld>
            <a:endParaRPr lang="en-US" dirty="0"/>
          </a:p>
        </p:txBody>
      </p:sp>
      <p:cxnSp>
        <p:nvCxnSpPr>
          <p:cNvPr id="5" name="Connecteur droit 4"/>
          <p:cNvCxnSpPr>
            <a:stCxn id="11" idx="5"/>
            <a:endCxn id="12" idx="1"/>
          </p:cNvCxnSpPr>
          <p:nvPr/>
        </p:nvCxnSpPr>
        <p:spPr>
          <a:xfrm>
            <a:off x="3653730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stCxn id="10" idx="4"/>
            <a:endCxn id="13" idx="0"/>
          </p:cNvCxnSpPr>
          <p:nvPr/>
        </p:nvCxnSpPr>
        <p:spPr>
          <a:xfrm>
            <a:off x="5861988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2" idx="5"/>
            <a:endCxn id="13" idx="1"/>
          </p:cNvCxnSpPr>
          <p:nvPr/>
        </p:nvCxnSpPr>
        <p:spPr>
          <a:xfrm>
            <a:off x="4967248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1" idx="4"/>
            <a:endCxn id="14" idx="0"/>
          </p:cNvCxnSpPr>
          <p:nvPr/>
        </p:nvCxnSpPr>
        <p:spPr>
          <a:xfrm>
            <a:off x="3310078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3"/>
            <a:endCxn id="14" idx="7"/>
          </p:cNvCxnSpPr>
          <p:nvPr/>
        </p:nvCxnSpPr>
        <p:spPr>
          <a:xfrm flipH="1">
            <a:off x="3682977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5375989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824079" y="187920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137597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400203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853326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>
            <a:stCxn id="11" idx="6"/>
          </p:cNvCxnSpPr>
          <p:nvPr/>
        </p:nvCxnSpPr>
        <p:spPr>
          <a:xfrm>
            <a:off x="3796076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Réseaux enracinés : Rappel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52</a:t>
            </a:fld>
            <a:endParaRPr lang="en-US" dirty="0"/>
          </a:p>
        </p:txBody>
      </p:sp>
      <p:cxnSp>
        <p:nvCxnSpPr>
          <p:cNvPr id="16" name="Connecteur droit 15"/>
          <p:cNvCxnSpPr>
            <a:stCxn id="22" idx="5"/>
            <a:endCxn id="23" idx="1"/>
          </p:cNvCxnSpPr>
          <p:nvPr/>
        </p:nvCxnSpPr>
        <p:spPr>
          <a:xfrm>
            <a:off x="3601451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21" idx="4"/>
            <a:endCxn id="24" idx="0"/>
          </p:cNvCxnSpPr>
          <p:nvPr/>
        </p:nvCxnSpPr>
        <p:spPr>
          <a:xfrm>
            <a:off x="5809709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23" idx="5"/>
            <a:endCxn id="24" idx="1"/>
          </p:cNvCxnSpPr>
          <p:nvPr/>
        </p:nvCxnSpPr>
        <p:spPr>
          <a:xfrm>
            <a:off x="4914969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22" idx="4"/>
            <a:endCxn id="25" idx="0"/>
          </p:cNvCxnSpPr>
          <p:nvPr/>
        </p:nvCxnSpPr>
        <p:spPr>
          <a:xfrm>
            <a:off x="3257799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23" idx="3"/>
            <a:endCxn id="25" idx="7"/>
          </p:cNvCxnSpPr>
          <p:nvPr/>
        </p:nvCxnSpPr>
        <p:spPr>
          <a:xfrm flipH="1">
            <a:off x="3630698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5323710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chemeClr val="tx1"/>
                </a:solidFill>
              </a:rPr>
              <a:t>faux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771800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vrai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085318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faux</a:t>
            </a:r>
          </a:p>
        </p:txBody>
      </p:sp>
      <p:sp>
        <p:nvSpPr>
          <p:cNvPr id="24" name="Ellipse 23"/>
          <p:cNvSpPr/>
          <p:nvPr/>
        </p:nvSpPr>
        <p:spPr>
          <a:xfrm>
            <a:off x="5347924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faux</a:t>
            </a:r>
          </a:p>
        </p:txBody>
      </p:sp>
      <p:sp>
        <p:nvSpPr>
          <p:cNvPr id="25" name="Ellipse 24"/>
          <p:cNvSpPr/>
          <p:nvPr/>
        </p:nvSpPr>
        <p:spPr>
          <a:xfrm>
            <a:off x="2801047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faux</a:t>
            </a:r>
          </a:p>
        </p:txBody>
      </p:sp>
      <p:cxnSp>
        <p:nvCxnSpPr>
          <p:cNvPr id="26" name="Connecteur droit 25"/>
          <p:cNvCxnSpPr>
            <a:stCxn id="22" idx="6"/>
          </p:cNvCxnSpPr>
          <p:nvPr/>
        </p:nvCxnSpPr>
        <p:spPr>
          <a:xfrm>
            <a:off x="3743797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Connaissances initiales des processus</a:t>
            </a:r>
          </a:p>
          <a:p>
            <a:pPr lvl="1"/>
            <a:r>
              <a:rPr lang="fr-FR" i="1" dirty="0" smtClean="0"/>
              <a:t>Propriétés locales : </a:t>
            </a:r>
            <a:r>
              <a:rPr lang="fr-FR" dirty="0" smtClean="0"/>
              <a:t>connaissance sur le voisinage </a:t>
            </a:r>
          </a:p>
          <a:p>
            <a:pPr lvl="2"/>
            <a:r>
              <a:rPr lang="fr-FR" dirty="0" smtClean="0"/>
              <a:t>Degré local ?</a:t>
            </a:r>
          </a:p>
          <a:p>
            <a:pPr lvl="2"/>
            <a:r>
              <a:rPr lang="fr-FR" dirty="0" smtClean="0"/>
              <a:t>Identité des voisins ?</a:t>
            </a:r>
          </a:p>
          <a:p>
            <a:pPr lvl="2"/>
            <a:r>
              <a:rPr lang="fr-FR" dirty="0" smtClean="0"/>
              <a:t>Numéro de canaux (étiquetage local) ?</a:t>
            </a:r>
          </a:p>
          <a:p>
            <a:pPr lvl="2"/>
            <a:r>
              <a:rPr lang="fr-FR" dirty="0" smtClean="0"/>
              <a:t>Rien ? (</a:t>
            </a:r>
            <a:r>
              <a:rPr lang="fr-FR" i="1" dirty="0" smtClean="0"/>
              <a:t>ex.</a:t>
            </a:r>
            <a:r>
              <a:rPr lang="fr-FR" dirty="0" smtClean="0"/>
              <a:t> réseaux sans fils)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Numérotation des canaux</a:t>
            </a:r>
            <a:endParaRPr lang="fr-FR" dirty="0"/>
          </a:p>
        </p:txBody>
      </p:sp>
      <p:pic>
        <p:nvPicPr>
          <p:cNvPr id="6" name="Espace réservé du contenu 5" descr="canaux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600" y="1793081"/>
            <a:ext cx="4368800" cy="41402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Exemple récapitulatif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Algorithme Distribué</a:t>
            </a:r>
            <a:br>
              <a:rPr lang="fr-FR" dirty="0" smtClean="0"/>
            </a:br>
            <a:r>
              <a:rPr lang="fr-FR" dirty="0" smtClean="0"/>
              <a:t>Exemple : Calcul d’un arbre couvrant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Algorithme Distribué</a:t>
            </a:r>
            <a:br>
              <a:rPr lang="fr-FR" dirty="0" smtClean="0"/>
            </a:br>
            <a:r>
              <a:rPr lang="fr-FR" dirty="0" smtClean="0"/>
              <a:t>Exemple : Calcul d’un arbre couvrant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Algorithme Distribué</a:t>
            </a:r>
            <a:br>
              <a:rPr lang="fr-FR" dirty="0" smtClean="0"/>
            </a:br>
            <a:r>
              <a:rPr lang="fr-FR" dirty="0" smtClean="0"/>
              <a:t>Exemple : Calcul d’un arbre couvrant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 txBox="1">
            <a:spLocks/>
          </p:cNvSpPr>
          <p:nvPr/>
        </p:nvSpPr>
        <p:spPr>
          <a:xfrm>
            <a:off x="4709810" y="1600200"/>
            <a:ext cx="39769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Entrées réparties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Algorithme Distribué</a:t>
            </a:r>
            <a:br>
              <a:rPr lang="fr-FR" dirty="0"/>
            </a:br>
            <a:r>
              <a:rPr lang="fr-FR" dirty="0"/>
              <a:t>Exemple : Calcul d’un arbre couvrant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chemeClr val="tx1"/>
                </a:solidFill>
              </a:rPr>
              <a:t>faux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vrai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faux</a:t>
            </a: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faux</a:t>
            </a: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faux</a:t>
            </a: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Projet</a:t>
            </a:r>
            <a:r>
              <a:rPr lang="fr-FR" dirty="0"/>
              <a:t> </a:t>
            </a:r>
          </a:p>
          <a:p>
            <a:pPr lvl="1"/>
            <a:r>
              <a:rPr lang="fr-FR" dirty="0" smtClean="0"/>
              <a:t>Implantation d’algorithmes </a:t>
            </a:r>
            <a:r>
              <a:rPr lang="fr-FR" dirty="0" err="1" smtClean="0"/>
              <a:t>autostabilisants</a:t>
            </a:r>
            <a:r>
              <a:rPr lang="fr-FR" dirty="0" smtClean="0"/>
              <a:t> en </a:t>
            </a:r>
            <a:r>
              <a:rPr lang="fr-FR" i="1" dirty="0" err="1" smtClean="0">
                <a:solidFill>
                  <a:srgbClr val="FF0000"/>
                </a:solidFill>
              </a:rPr>
              <a:t>Sinalgo</a:t>
            </a:r>
            <a:endParaRPr lang="fr-FR" i="1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En groupe (2 ou 3)</a:t>
            </a:r>
          </a:p>
          <a:p>
            <a:pPr lvl="1"/>
            <a:r>
              <a:rPr lang="fr-FR" dirty="0" smtClean="0"/>
              <a:t>Soutenance uniquement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 txBox="1">
            <a:spLocks/>
          </p:cNvSpPr>
          <p:nvPr/>
        </p:nvSpPr>
        <p:spPr>
          <a:xfrm>
            <a:off x="4709810" y="1600200"/>
            <a:ext cx="39769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Entrées réparties</a:t>
            </a:r>
          </a:p>
          <a:p>
            <a:r>
              <a:rPr lang="fr-FR" dirty="0" smtClean="0"/>
              <a:t>Calculs locaux</a:t>
            </a:r>
          </a:p>
          <a:p>
            <a:pPr lvl="1"/>
            <a:r>
              <a:rPr lang="fr-FR" dirty="0" smtClean="0"/>
              <a:t>Mémoires locales</a:t>
            </a:r>
          </a:p>
          <a:p>
            <a:pPr lvl="1"/>
            <a:r>
              <a:rPr lang="fr-FR" dirty="0" smtClean="0"/>
              <a:t>Programmes </a:t>
            </a:r>
            <a:r>
              <a:rPr lang="fr-FR" dirty="0" err="1" smtClean="0"/>
              <a:t>locals</a:t>
            </a:r>
            <a:endParaRPr lang="fr-FR" dirty="0" smtClean="0"/>
          </a:p>
          <a:p>
            <a:pPr lvl="1"/>
            <a:r>
              <a:rPr lang="fr-FR" dirty="0" smtClean="0"/>
              <a:t>Envoi de messages</a:t>
            </a:r>
          </a:p>
          <a:p>
            <a:pPr lvl="1"/>
            <a:r>
              <a:rPr lang="fr-FR" b="1" dirty="0" smtClean="0"/>
              <a:t>Décision locale</a:t>
            </a:r>
          </a:p>
          <a:p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Algorithme Distribué</a:t>
            </a:r>
            <a:br>
              <a:rPr lang="fr-FR" dirty="0"/>
            </a:br>
            <a:r>
              <a:rPr lang="fr-FR" dirty="0"/>
              <a:t>Exemple : Calcul d’un arbre couvrant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cxnSp>
        <p:nvCxnSpPr>
          <p:cNvPr id="6" name="Connecteur droit 5"/>
          <p:cNvCxnSpPr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faux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370" y="2344787"/>
            <a:ext cx="1028635" cy="72813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961" y="4699979"/>
            <a:ext cx="1028635" cy="72813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01" y="4774806"/>
            <a:ext cx="1028635" cy="728135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H="1" flipV="1">
            <a:off x="3596948" y="4519509"/>
            <a:ext cx="253156" cy="359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322318" y="2950414"/>
            <a:ext cx="259119" cy="364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1777068" y="4519509"/>
            <a:ext cx="217852" cy="299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62453" y="3642979"/>
            <a:ext cx="546100" cy="63076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 txBox="1">
            <a:spLocks/>
          </p:cNvSpPr>
          <p:nvPr/>
        </p:nvSpPr>
        <p:spPr>
          <a:xfrm>
            <a:off x="4709810" y="1600200"/>
            <a:ext cx="39769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Entrées réparties</a:t>
            </a:r>
          </a:p>
          <a:p>
            <a:r>
              <a:rPr lang="en-US" dirty="0" err="1" smtClean="0"/>
              <a:t>Calculs</a:t>
            </a:r>
            <a:r>
              <a:rPr lang="en-US" dirty="0" smtClean="0"/>
              <a:t> </a:t>
            </a:r>
            <a:r>
              <a:rPr lang="en-US" dirty="0" err="1" smtClean="0"/>
              <a:t>locaux</a:t>
            </a:r>
            <a:endParaRPr lang="en-US" dirty="0"/>
          </a:p>
          <a:p>
            <a:pPr lvl="1"/>
            <a:r>
              <a:rPr lang="en-US" dirty="0" err="1" smtClean="0"/>
              <a:t>Mémoires</a:t>
            </a:r>
            <a:r>
              <a:rPr lang="en-US" dirty="0" smtClean="0"/>
              <a:t> locales</a:t>
            </a:r>
            <a:endParaRPr lang="en-US" dirty="0"/>
          </a:p>
          <a:p>
            <a:pPr lvl="1"/>
            <a:r>
              <a:rPr lang="en-US" dirty="0" err="1" smtClean="0"/>
              <a:t>Programmes</a:t>
            </a:r>
            <a:r>
              <a:rPr lang="en-US" dirty="0" smtClean="0"/>
              <a:t> locals</a:t>
            </a:r>
            <a:endParaRPr lang="en-US" dirty="0"/>
          </a:p>
          <a:p>
            <a:pPr lvl="1"/>
            <a:r>
              <a:rPr lang="en-US" dirty="0" smtClean="0"/>
              <a:t>Envoi de messages</a:t>
            </a:r>
            <a:endParaRPr lang="en-US" dirty="0"/>
          </a:p>
          <a:p>
            <a:pPr lvl="1"/>
            <a:r>
              <a:rPr lang="en-US" b="1" dirty="0" err="1" smtClean="0"/>
              <a:t>Décision</a:t>
            </a:r>
            <a:r>
              <a:rPr lang="en-US" b="1" dirty="0" smtClean="0"/>
              <a:t> locale</a:t>
            </a:r>
          </a:p>
          <a:p>
            <a:r>
              <a:rPr lang="en-US" dirty="0" smtClean="0"/>
              <a:t>Sorties </a:t>
            </a:r>
            <a:r>
              <a:rPr lang="en-US" dirty="0" err="1" smtClean="0"/>
              <a:t>réparties</a:t>
            </a:r>
            <a:endParaRPr lang="en-US" dirty="0"/>
          </a:p>
          <a:p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Algorithme Distribué</a:t>
            </a:r>
            <a:br>
              <a:rPr lang="fr-FR" dirty="0"/>
            </a:br>
            <a:r>
              <a:rPr lang="fr-FR" dirty="0"/>
              <a:t>Exemple : Calcul d’un arbre couvrant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chemeClr val="tx1"/>
                </a:solidFill>
              </a:rPr>
              <a:t>faux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vrai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faux</a:t>
            </a: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faux</a:t>
            </a: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faux</a:t>
            </a: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lèche vers la droite 16"/>
          <p:cNvSpPr/>
          <p:nvPr/>
        </p:nvSpPr>
        <p:spPr>
          <a:xfrm rot="14245463">
            <a:off x="2156723" y="3281254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a droite 17"/>
          <p:cNvSpPr/>
          <p:nvPr/>
        </p:nvSpPr>
        <p:spPr>
          <a:xfrm rot="10800000">
            <a:off x="3152841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a droite 18"/>
          <p:cNvSpPr/>
          <p:nvPr/>
        </p:nvSpPr>
        <p:spPr>
          <a:xfrm rot="16200000">
            <a:off x="3874637" y="4619742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a droite 20"/>
          <p:cNvSpPr/>
          <p:nvPr/>
        </p:nvSpPr>
        <p:spPr>
          <a:xfrm rot="18003674">
            <a:off x="1820333" y="4849534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a droite 16"/>
          <p:cNvSpPr/>
          <p:nvPr/>
        </p:nvSpPr>
        <p:spPr>
          <a:xfrm rot="14245463">
            <a:off x="2156723" y="3281254"/>
            <a:ext cx="436315" cy="373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a droite 17"/>
          <p:cNvSpPr/>
          <p:nvPr/>
        </p:nvSpPr>
        <p:spPr>
          <a:xfrm rot="10800000">
            <a:off x="3152841" y="2178525"/>
            <a:ext cx="436315" cy="373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a droite 18"/>
          <p:cNvSpPr/>
          <p:nvPr/>
        </p:nvSpPr>
        <p:spPr>
          <a:xfrm rot="16200000">
            <a:off x="3874637" y="4619742"/>
            <a:ext cx="436315" cy="373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a droite 19"/>
          <p:cNvSpPr/>
          <p:nvPr/>
        </p:nvSpPr>
        <p:spPr>
          <a:xfrm rot="18003674">
            <a:off x="1820333" y="4849534"/>
            <a:ext cx="436315" cy="373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Algorithme Distribué</a:t>
            </a:r>
            <a:br>
              <a:rPr lang="fr-FR" dirty="0"/>
            </a:br>
            <a:r>
              <a:rPr lang="fr-FR" dirty="0"/>
              <a:t>Exemple : Calcul d’un arbre couvrant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9810" y="1600200"/>
            <a:ext cx="4434190" cy="4525963"/>
          </a:xfrm>
        </p:spPr>
        <p:txBody>
          <a:bodyPr>
            <a:normAutofit/>
          </a:bodyPr>
          <a:lstStyle/>
          <a:p>
            <a:r>
              <a:rPr lang="fr-FR" smtClean="0"/>
              <a:t>Entrées réparties</a:t>
            </a:r>
          </a:p>
          <a:p>
            <a:r>
              <a:rPr lang="fr-FR" smtClean="0"/>
              <a:t>Calculs locaux</a:t>
            </a:r>
          </a:p>
          <a:p>
            <a:pPr lvl="1"/>
            <a:r>
              <a:rPr lang="fr-FR" smtClean="0"/>
              <a:t>Mémoires locales</a:t>
            </a:r>
          </a:p>
          <a:p>
            <a:pPr lvl="1"/>
            <a:r>
              <a:rPr lang="fr-FR" smtClean="0"/>
              <a:t>Programmes locals</a:t>
            </a:r>
          </a:p>
          <a:p>
            <a:pPr lvl="1"/>
            <a:r>
              <a:rPr lang="fr-FR" smtClean="0"/>
              <a:t>Envoi de messages</a:t>
            </a:r>
          </a:p>
          <a:p>
            <a:pPr lvl="1"/>
            <a:r>
              <a:rPr lang="fr-FR" b="1" smtClean="0"/>
              <a:t>Decision locale</a:t>
            </a:r>
          </a:p>
          <a:p>
            <a:r>
              <a:rPr lang="fr-FR" smtClean="0"/>
              <a:t>Sorties réparties</a:t>
            </a:r>
          </a:p>
          <a:p>
            <a:r>
              <a:rPr lang="fr-FR" smtClean="0"/>
              <a:t>Tâche globale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  <a:solidFill>
            <a:srgbClr val="0000F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chemeClr val="tx1"/>
                </a:solidFill>
              </a:rPr>
              <a:t>faux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  <a:solidFill>
            <a:srgbClr val="0000F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vrai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  <a:solidFill>
            <a:srgbClr val="0000F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chemeClr val="tx1"/>
                </a:solidFill>
              </a:rPr>
              <a:t>faux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  <a:solidFill>
            <a:srgbClr val="0000F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chemeClr val="tx1"/>
                </a:solidFill>
              </a:rPr>
              <a:t>faux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  <a:solidFill>
            <a:srgbClr val="0000F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dirty="0">
                <a:solidFill>
                  <a:schemeClr val="tx1"/>
                </a:solidFill>
              </a:rPr>
              <a:t>Racine= </a:t>
            </a:r>
          </a:p>
          <a:p>
            <a:pPr algn="ctr">
              <a:lnSpc>
                <a:spcPct val="50000"/>
              </a:lnSpc>
            </a:pPr>
            <a:r>
              <a:rPr lang="en-US" dirty="0" smtClean="0">
                <a:solidFill>
                  <a:schemeClr val="tx1"/>
                </a:solidFill>
              </a:rPr>
              <a:t>faux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Analyse de complexité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Complexité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Pire des cas, cas moyen, meilleur des cas</a:t>
            </a:r>
          </a:p>
          <a:p>
            <a:endParaRPr lang="fr-FR" dirty="0" smtClean="0"/>
          </a:p>
          <a:p>
            <a:r>
              <a:rPr lang="fr-FR" dirty="0" smtClean="0"/>
              <a:t>Exact ou asymptotique (notation de Landau)</a:t>
            </a:r>
          </a:p>
          <a:p>
            <a:endParaRPr lang="fr-FR" dirty="0" smtClean="0"/>
          </a:p>
          <a:p>
            <a:r>
              <a:rPr lang="fr-FR" dirty="0" smtClean="0"/>
              <a:t>Calcul interne négligeable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Mesures de complexité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Complexité en messages</a:t>
            </a:r>
          </a:p>
          <a:p>
            <a:endParaRPr lang="fr-FR" dirty="0" smtClean="0"/>
          </a:p>
          <a:p>
            <a:r>
              <a:rPr lang="fr-FR" dirty="0" smtClean="0"/>
              <a:t>Complexité en volume</a:t>
            </a:r>
          </a:p>
          <a:p>
            <a:endParaRPr lang="fr-FR" dirty="0" smtClean="0"/>
          </a:p>
          <a:p>
            <a:r>
              <a:rPr lang="fr-FR" dirty="0" smtClean="0"/>
              <a:t>Complexité en temps</a:t>
            </a:r>
          </a:p>
          <a:p>
            <a:pPr lvl="1"/>
            <a:r>
              <a:rPr lang="fr-FR" dirty="0" smtClean="0"/>
              <a:t>Temps de traitement = 0, temps  d’acheminement = 1</a:t>
            </a:r>
          </a:p>
          <a:p>
            <a:endParaRPr lang="fr-FR" dirty="0" smtClean="0"/>
          </a:p>
          <a:p>
            <a:r>
              <a:rPr lang="fr-FR" dirty="0" smtClean="0"/>
              <a:t>Complexité en espace (bits ou états)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Problèmes classiques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Problèmes classiques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5601" y="1600200"/>
            <a:ext cx="8551333" cy="45259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b="1" dirty="0" smtClean="0"/>
              <a:t>Echange de donnée : </a:t>
            </a:r>
            <a:r>
              <a:rPr lang="fr-FR" dirty="0"/>
              <a:t>r</a:t>
            </a:r>
            <a:r>
              <a:rPr lang="fr-FR" dirty="0" smtClean="0"/>
              <a:t>outage, diffusion, …</a:t>
            </a:r>
          </a:p>
          <a:p>
            <a:pPr>
              <a:lnSpc>
                <a:spcPct val="130000"/>
              </a:lnSpc>
            </a:pPr>
            <a:r>
              <a:rPr lang="fr-FR" b="1" dirty="0" smtClean="0"/>
              <a:t>Accords : </a:t>
            </a:r>
            <a:r>
              <a:rPr lang="fr-FR" dirty="0"/>
              <a:t>c</a:t>
            </a:r>
            <a:r>
              <a:rPr lang="fr-FR" dirty="0" smtClean="0"/>
              <a:t>onsensus, </a:t>
            </a:r>
            <a:r>
              <a:rPr lang="fr-FR" dirty="0"/>
              <a:t>é</a:t>
            </a:r>
            <a:r>
              <a:rPr lang="fr-FR" dirty="0" smtClean="0"/>
              <a:t>lection, …</a:t>
            </a:r>
          </a:p>
          <a:p>
            <a:pPr>
              <a:lnSpc>
                <a:spcPct val="130000"/>
              </a:lnSpc>
            </a:pPr>
            <a:r>
              <a:rPr lang="fr-FR" b="1" dirty="0" smtClean="0"/>
              <a:t>Auto-organisation : </a:t>
            </a:r>
            <a:r>
              <a:rPr lang="fr-FR" dirty="0" smtClean="0"/>
              <a:t>arbre couvrant,  </a:t>
            </a:r>
            <a:r>
              <a:rPr lang="fr-FR" dirty="0" err="1"/>
              <a:t>c</a:t>
            </a:r>
            <a:r>
              <a:rPr lang="fr-FR" dirty="0" err="1" smtClean="0"/>
              <a:t>lustering</a:t>
            </a:r>
            <a:endParaRPr lang="fr-FR" dirty="0" smtClean="0"/>
          </a:p>
          <a:p>
            <a:pPr>
              <a:lnSpc>
                <a:spcPct val="130000"/>
              </a:lnSpc>
            </a:pPr>
            <a:r>
              <a:rPr lang="fr-FR" b="1" dirty="0" smtClean="0"/>
              <a:t>Allocation de ressources : </a:t>
            </a:r>
            <a:r>
              <a:rPr lang="fr-FR" dirty="0" smtClean="0"/>
              <a:t>exclusion mutuelle, diner des philosophes…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Echange de donnée : </a:t>
            </a:r>
            <a:r>
              <a:rPr lang="fr-FR" dirty="0"/>
              <a:t>routage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497300" y="2108200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826933" y="3496661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727200" y="1989666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67868" y="342892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704667" y="363227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791206" y="47921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657601" y="49614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693333" y="36406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826933" y="20997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>
            <a:stCxn id="9" idx="5"/>
            <a:endCxn id="8" idx="1"/>
          </p:cNvCxnSpPr>
          <p:nvPr/>
        </p:nvCxnSpPr>
        <p:spPr>
          <a:xfrm>
            <a:off x="2334247" y="2582260"/>
            <a:ext cx="1596839" cy="1016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4"/>
            <a:endCxn id="14" idx="0"/>
          </p:cNvCxnSpPr>
          <p:nvPr/>
        </p:nvCxnSpPr>
        <p:spPr>
          <a:xfrm flipH="1">
            <a:off x="2048933" y="2683933"/>
            <a:ext cx="33867" cy="956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5" idx="2"/>
            <a:endCxn id="9" idx="6"/>
          </p:cNvCxnSpPr>
          <p:nvPr/>
        </p:nvCxnSpPr>
        <p:spPr>
          <a:xfrm flipH="1" flipV="1">
            <a:off x="2438400" y="2336800"/>
            <a:ext cx="1388533" cy="110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5" idx="6"/>
            <a:endCxn id="7" idx="2"/>
          </p:cNvCxnSpPr>
          <p:nvPr/>
        </p:nvCxnSpPr>
        <p:spPr>
          <a:xfrm>
            <a:off x="4538133" y="2446867"/>
            <a:ext cx="1959167" cy="8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7" idx="5"/>
            <a:endCxn id="11" idx="1"/>
          </p:cNvCxnSpPr>
          <p:nvPr/>
        </p:nvCxnSpPr>
        <p:spPr>
          <a:xfrm>
            <a:off x="7104347" y="2700794"/>
            <a:ext cx="704473" cy="1033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7" idx="3"/>
            <a:endCxn id="10" idx="7"/>
          </p:cNvCxnSpPr>
          <p:nvPr/>
        </p:nvCxnSpPr>
        <p:spPr>
          <a:xfrm flipH="1">
            <a:off x="5974915" y="2700794"/>
            <a:ext cx="626538" cy="829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0" idx="2"/>
            <a:endCxn id="8" idx="6"/>
          </p:cNvCxnSpPr>
          <p:nvPr/>
        </p:nvCxnSpPr>
        <p:spPr>
          <a:xfrm flipH="1">
            <a:off x="4538133" y="3776061"/>
            <a:ext cx="829735" cy="67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4" idx="5"/>
            <a:endCxn id="13" idx="2"/>
          </p:cNvCxnSpPr>
          <p:nvPr/>
        </p:nvCxnSpPr>
        <p:spPr>
          <a:xfrm>
            <a:off x="2300380" y="4233261"/>
            <a:ext cx="1357221" cy="1075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4"/>
            <a:endCxn id="13" idx="0"/>
          </p:cNvCxnSpPr>
          <p:nvPr/>
        </p:nvCxnSpPr>
        <p:spPr>
          <a:xfrm flipH="1">
            <a:off x="4013201" y="4190928"/>
            <a:ext cx="169332" cy="770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0" idx="4"/>
            <a:endCxn id="12" idx="1"/>
          </p:cNvCxnSpPr>
          <p:nvPr/>
        </p:nvCxnSpPr>
        <p:spPr>
          <a:xfrm>
            <a:off x="5723468" y="4123194"/>
            <a:ext cx="171891" cy="770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11" idx="3"/>
            <a:endCxn id="12" idx="7"/>
          </p:cNvCxnSpPr>
          <p:nvPr/>
        </p:nvCxnSpPr>
        <p:spPr>
          <a:xfrm flipH="1">
            <a:off x="6398253" y="4224867"/>
            <a:ext cx="1410567" cy="668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Echange de donnée : </a:t>
            </a:r>
            <a:r>
              <a:rPr lang="fr-FR" dirty="0"/>
              <a:t>routage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497300" y="2108200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826933" y="3496661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727200" y="1989666"/>
            <a:ext cx="711200" cy="69426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67868" y="342892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704667" y="3632273"/>
            <a:ext cx="711200" cy="69426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791206" y="47921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657601" y="49614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693333" y="36406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826933" y="20997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>
            <a:stCxn id="9" idx="5"/>
            <a:endCxn id="8" idx="1"/>
          </p:cNvCxnSpPr>
          <p:nvPr/>
        </p:nvCxnSpPr>
        <p:spPr>
          <a:xfrm>
            <a:off x="2334247" y="2582260"/>
            <a:ext cx="1596839" cy="1016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4"/>
            <a:endCxn id="14" idx="0"/>
          </p:cNvCxnSpPr>
          <p:nvPr/>
        </p:nvCxnSpPr>
        <p:spPr>
          <a:xfrm flipH="1">
            <a:off x="2048933" y="2683933"/>
            <a:ext cx="33867" cy="956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5" idx="2"/>
            <a:endCxn id="9" idx="6"/>
          </p:cNvCxnSpPr>
          <p:nvPr/>
        </p:nvCxnSpPr>
        <p:spPr>
          <a:xfrm flipH="1" flipV="1">
            <a:off x="2438400" y="2336800"/>
            <a:ext cx="1388533" cy="110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5" idx="6"/>
            <a:endCxn id="7" idx="2"/>
          </p:cNvCxnSpPr>
          <p:nvPr/>
        </p:nvCxnSpPr>
        <p:spPr>
          <a:xfrm>
            <a:off x="4538133" y="2446867"/>
            <a:ext cx="1959167" cy="8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7" idx="5"/>
            <a:endCxn id="11" idx="1"/>
          </p:cNvCxnSpPr>
          <p:nvPr/>
        </p:nvCxnSpPr>
        <p:spPr>
          <a:xfrm>
            <a:off x="7104347" y="2700794"/>
            <a:ext cx="704473" cy="1033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7" idx="3"/>
            <a:endCxn id="10" idx="7"/>
          </p:cNvCxnSpPr>
          <p:nvPr/>
        </p:nvCxnSpPr>
        <p:spPr>
          <a:xfrm flipH="1">
            <a:off x="5974915" y="2700794"/>
            <a:ext cx="626538" cy="829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0" idx="2"/>
            <a:endCxn id="8" idx="6"/>
          </p:cNvCxnSpPr>
          <p:nvPr/>
        </p:nvCxnSpPr>
        <p:spPr>
          <a:xfrm flipH="1">
            <a:off x="4538133" y="3776061"/>
            <a:ext cx="829735" cy="67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4" idx="5"/>
            <a:endCxn id="13" idx="2"/>
          </p:cNvCxnSpPr>
          <p:nvPr/>
        </p:nvCxnSpPr>
        <p:spPr>
          <a:xfrm>
            <a:off x="2300380" y="4233261"/>
            <a:ext cx="1357221" cy="1075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4"/>
            <a:endCxn id="13" idx="0"/>
          </p:cNvCxnSpPr>
          <p:nvPr/>
        </p:nvCxnSpPr>
        <p:spPr>
          <a:xfrm flipH="1">
            <a:off x="4013201" y="4190928"/>
            <a:ext cx="169332" cy="770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0" idx="4"/>
            <a:endCxn id="12" idx="1"/>
          </p:cNvCxnSpPr>
          <p:nvPr/>
        </p:nvCxnSpPr>
        <p:spPr>
          <a:xfrm>
            <a:off x="5723468" y="4123194"/>
            <a:ext cx="171891" cy="770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11" idx="3"/>
            <a:endCxn id="12" idx="7"/>
          </p:cNvCxnSpPr>
          <p:nvPr/>
        </p:nvCxnSpPr>
        <p:spPr>
          <a:xfrm flipH="1">
            <a:off x="6398253" y="4224867"/>
            <a:ext cx="1410567" cy="668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09600" y="1727200"/>
            <a:ext cx="1053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Source</a:t>
            </a:r>
            <a:endParaRPr lang="fr-FR" sz="24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479514" y="4432141"/>
            <a:ext cx="166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Destination</a:t>
            </a:r>
            <a:endParaRPr lang="fr-FR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Echange de donnée : </a:t>
            </a:r>
            <a:r>
              <a:rPr lang="fr-FR" dirty="0"/>
              <a:t>routage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497300" y="2108200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826933" y="3496661"/>
            <a:ext cx="711200" cy="694267"/>
          </a:xfrm>
          <a:prstGeom prst="ellips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727200" y="1989666"/>
            <a:ext cx="711200" cy="69426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67868" y="3428927"/>
            <a:ext cx="711200" cy="694267"/>
          </a:xfrm>
          <a:prstGeom prst="ellips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704667" y="3632273"/>
            <a:ext cx="711200" cy="69426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791206" y="4792133"/>
            <a:ext cx="711200" cy="694267"/>
          </a:xfrm>
          <a:prstGeom prst="ellips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657601" y="49614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693333" y="36406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826933" y="20997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>
            <a:stCxn id="9" idx="5"/>
            <a:endCxn id="8" idx="1"/>
          </p:cNvCxnSpPr>
          <p:nvPr/>
        </p:nvCxnSpPr>
        <p:spPr>
          <a:xfrm>
            <a:off x="2334247" y="2582260"/>
            <a:ext cx="1596839" cy="1016074"/>
          </a:xfrm>
          <a:prstGeom prst="line">
            <a:avLst/>
          </a:prstGeom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4"/>
            <a:endCxn id="14" idx="0"/>
          </p:cNvCxnSpPr>
          <p:nvPr/>
        </p:nvCxnSpPr>
        <p:spPr>
          <a:xfrm flipH="1">
            <a:off x="2048933" y="2683933"/>
            <a:ext cx="33867" cy="956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5" idx="2"/>
            <a:endCxn id="9" idx="6"/>
          </p:cNvCxnSpPr>
          <p:nvPr/>
        </p:nvCxnSpPr>
        <p:spPr>
          <a:xfrm flipH="1" flipV="1">
            <a:off x="2438400" y="2336800"/>
            <a:ext cx="1388533" cy="110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5" idx="6"/>
            <a:endCxn id="7" idx="2"/>
          </p:cNvCxnSpPr>
          <p:nvPr/>
        </p:nvCxnSpPr>
        <p:spPr>
          <a:xfrm>
            <a:off x="4538133" y="2446867"/>
            <a:ext cx="1959167" cy="8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7" idx="5"/>
            <a:endCxn id="11" idx="1"/>
          </p:cNvCxnSpPr>
          <p:nvPr/>
        </p:nvCxnSpPr>
        <p:spPr>
          <a:xfrm>
            <a:off x="7104347" y="2700794"/>
            <a:ext cx="704473" cy="1033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7" idx="3"/>
            <a:endCxn id="10" idx="7"/>
          </p:cNvCxnSpPr>
          <p:nvPr/>
        </p:nvCxnSpPr>
        <p:spPr>
          <a:xfrm flipH="1">
            <a:off x="5974915" y="2700794"/>
            <a:ext cx="626538" cy="829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8" idx="6"/>
            <a:endCxn id="10" idx="2"/>
          </p:cNvCxnSpPr>
          <p:nvPr/>
        </p:nvCxnSpPr>
        <p:spPr>
          <a:xfrm flipV="1">
            <a:off x="4538133" y="3776061"/>
            <a:ext cx="829735" cy="67734"/>
          </a:xfrm>
          <a:prstGeom prst="line">
            <a:avLst/>
          </a:prstGeom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4" idx="5"/>
            <a:endCxn id="13" idx="2"/>
          </p:cNvCxnSpPr>
          <p:nvPr/>
        </p:nvCxnSpPr>
        <p:spPr>
          <a:xfrm>
            <a:off x="2300380" y="4233261"/>
            <a:ext cx="1357221" cy="1075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8" idx="4"/>
            <a:endCxn id="13" idx="0"/>
          </p:cNvCxnSpPr>
          <p:nvPr/>
        </p:nvCxnSpPr>
        <p:spPr>
          <a:xfrm flipH="1">
            <a:off x="4013201" y="4190928"/>
            <a:ext cx="169332" cy="770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0" idx="4"/>
            <a:endCxn id="12" idx="1"/>
          </p:cNvCxnSpPr>
          <p:nvPr/>
        </p:nvCxnSpPr>
        <p:spPr>
          <a:xfrm>
            <a:off x="5723468" y="4123194"/>
            <a:ext cx="171891" cy="770612"/>
          </a:xfrm>
          <a:prstGeom prst="line">
            <a:avLst/>
          </a:prstGeom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12" idx="7"/>
          </p:cNvCxnSpPr>
          <p:nvPr/>
        </p:nvCxnSpPr>
        <p:spPr>
          <a:xfrm flipV="1">
            <a:off x="6398253" y="4123194"/>
            <a:ext cx="1306414" cy="770612"/>
          </a:xfrm>
          <a:prstGeom prst="line">
            <a:avLst/>
          </a:prstGeom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Accord : </a:t>
            </a:r>
            <a:r>
              <a:rPr lang="fr-FR" dirty="0" smtClean="0"/>
              <a:t>élection</a:t>
            </a:r>
            <a:br>
              <a:rPr lang="fr-FR" dirty="0" smtClean="0"/>
            </a:br>
            <a:r>
              <a:rPr lang="fr-FR" dirty="0" smtClean="0"/>
              <a:t>Calculer un chef ! </a:t>
            </a:r>
            <a:br>
              <a:rPr lang="fr-FR" dirty="0" smtClean="0"/>
            </a:br>
            <a:r>
              <a:rPr lang="fr-FR" dirty="0" smtClean="0"/>
              <a:t>(avec publication ou non)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497300" y="2108200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826933" y="3496661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727200" y="1989666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67868" y="342892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704667" y="363227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791206" y="47921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657601" y="49614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693333" y="36406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826933" y="20997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stCxn id="8" idx="5"/>
            <a:endCxn id="7" idx="1"/>
          </p:cNvCxnSpPr>
          <p:nvPr/>
        </p:nvCxnSpPr>
        <p:spPr>
          <a:xfrm>
            <a:off x="2334247" y="2582260"/>
            <a:ext cx="1596839" cy="1016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4"/>
            <a:endCxn id="13" idx="0"/>
          </p:cNvCxnSpPr>
          <p:nvPr/>
        </p:nvCxnSpPr>
        <p:spPr>
          <a:xfrm flipH="1">
            <a:off x="2048933" y="2683933"/>
            <a:ext cx="33867" cy="956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14" idx="2"/>
            <a:endCxn id="8" idx="6"/>
          </p:cNvCxnSpPr>
          <p:nvPr/>
        </p:nvCxnSpPr>
        <p:spPr>
          <a:xfrm flipH="1" flipV="1">
            <a:off x="2438400" y="2336800"/>
            <a:ext cx="1388533" cy="110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4" idx="6"/>
            <a:endCxn id="6" idx="2"/>
          </p:cNvCxnSpPr>
          <p:nvPr/>
        </p:nvCxnSpPr>
        <p:spPr>
          <a:xfrm>
            <a:off x="4538133" y="2446867"/>
            <a:ext cx="1959167" cy="8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6" idx="5"/>
            <a:endCxn id="10" idx="1"/>
          </p:cNvCxnSpPr>
          <p:nvPr/>
        </p:nvCxnSpPr>
        <p:spPr>
          <a:xfrm>
            <a:off x="7104347" y="2700794"/>
            <a:ext cx="704473" cy="1033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6" idx="3"/>
            <a:endCxn id="9" idx="7"/>
          </p:cNvCxnSpPr>
          <p:nvPr/>
        </p:nvCxnSpPr>
        <p:spPr>
          <a:xfrm flipH="1">
            <a:off x="5974915" y="2700794"/>
            <a:ext cx="626538" cy="829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2"/>
            <a:endCxn id="7" idx="6"/>
          </p:cNvCxnSpPr>
          <p:nvPr/>
        </p:nvCxnSpPr>
        <p:spPr>
          <a:xfrm flipH="1">
            <a:off x="4538133" y="3776061"/>
            <a:ext cx="829735" cy="67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3" idx="5"/>
            <a:endCxn id="12" idx="2"/>
          </p:cNvCxnSpPr>
          <p:nvPr/>
        </p:nvCxnSpPr>
        <p:spPr>
          <a:xfrm>
            <a:off x="2300380" y="4233261"/>
            <a:ext cx="1357221" cy="1075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7" idx="4"/>
            <a:endCxn id="12" idx="0"/>
          </p:cNvCxnSpPr>
          <p:nvPr/>
        </p:nvCxnSpPr>
        <p:spPr>
          <a:xfrm flipH="1">
            <a:off x="4013201" y="4190928"/>
            <a:ext cx="169332" cy="770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9" idx="4"/>
            <a:endCxn id="11" idx="1"/>
          </p:cNvCxnSpPr>
          <p:nvPr/>
        </p:nvCxnSpPr>
        <p:spPr>
          <a:xfrm>
            <a:off x="5723468" y="4123194"/>
            <a:ext cx="171891" cy="770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0" idx="3"/>
            <a:endCxn id="11" idx="7"/>
          </p:cNvCxnSpPr>
          <p:nvPr/>
        </p:nvCxnSpPr>
        <p:spPr>
          <a:xfrm flipH="1">
            <a:off x="6398253" y="4224867"/>
            <a:ext cx="1410567" cy="668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Accord : </a:t>
            </a:r>
            <a:r>
              <a:rPr lang="fr-FR" dirty="0" smtClean="0"/>
              <a:t>élection</a:t>
            </a:r>
            <a:br>
              <a:rPr lang="fr-FR" dirty="0" smtClean="0"/>
            </a:br>
            <a:r>
              <a:rPr lang="fr-FR" dirty="0" smtClean="0"/>
              <a:t>Calculer un chef !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497300" y="2108200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42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826933" y="3496661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22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727200" y="1989666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34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367868" y="342892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58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704667" y="363227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56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791206" y="47921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72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657601" y="49614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31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693333" y="36406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15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826933" y="20997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12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cxnSp>
        <p:nvCxnSpPr>
          <p:cNvPr id="15" name="Connecteur droit 14"/>
          <p:cNvCxnSpPr>
            <a:stCxn id="8" idx="5"/>
            <a:endCxn id="7" idx="1"/>
          </p:cNvCxnSpPr>
          <p:nvPr/>
        </p:nvCxnSpPr>
        <p:spPr>
          <a:xfrm>
            <a:off x="2334247" y="2582260"/>
            <a:ext cx="1596839" cy="1016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4"/>
            <a:endCxn id="13" idx="0"/>
          </p:cNvCxnSpPr>
          <p:nvPr/>
        </p:nvCxnSpPr>
        <p:spPr>
          <a:xfrm flipH="1">
            <a:off x="2048933" y="2683933"/>
            <a:ext cx="33867" cy="956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14" idx="2"/>
            <a:endCxn id="8" idx="6"/>
          </p:cNvCxnSpPr>
          <p:nvPr/>
        </p:nvCxnSpPr>
        <p:spPr>
          <a:xfrm flipH="1" flipV="1">
            <a:off x="2438400" y="2336800"/>
            <a:ext cx="1388533" cy="110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4" idx="6"/>
            <a:endCxn id="6" idx="2"/>
          </p:cNvCxnSpPr>
          <p:nvPr/>
        </p:nvCxnSpPr>
        <p:spPr>
          <a:xfrm>
            <a:off x="4538133" y="2446867"/>
            <a:ext cx="1959167" cy="8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6" idx="5"/>
            <a:endCxn id="10" idx="1"/>
          </p:cNvCxnSpPr>
          <p:nvPr/>
        </p:nvCxnSpPr>
        <p:spPr>
          <a:xfrm>
            <a:off x="7104347" y="2700794"/>
            <a:ext cx="704473" cy="1033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6" idx="3"/>
            <a:endCxn id="9" idx="7"/>
          </p:cNvCxnSpPr>
          <p:nvPr/>
        </p:nvCxnSpPr>
        <p:spPr>
          <a:xfrm flipH="1">
            <a:off x="5974915" y="2700794"/>
            <a:ext cx="626538" cy="829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2"/>
            <a:endCxn id="7" idx="6"/>
          </p:cNvCxnSpPr>
          <p:nvPr/>
        </p:nvCxnSpPr>
        <p:spPr>
          <a:xfrm flipH="1">
            <a:off x="4538133" y="3776061"/>
            <a:ext cx="829735" cy="67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3" idx="5"/>
            <a:endCxn id="12" idx="2"/>
          </p:cNvCxnSpPr>
          <p:nvPr/>
        </p:nvCxnSpPr>
        <p:spPr>
          <a:xfrm>
            <a:off x="2300380" y="4233261"/>
            <a:ext cx="1357221" cy="1075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7" idx="4"/>
            <a:endCxn id="12" idx="0"/>
          </p:cNvCxnSpPr>
          <p:nvPr/>
        </p:nvCxnSpPr>
        <p:spPr>
          <a:xfrm flipH="1">
            <a:off x="4013201" y="4190928"/>
            <a:ext cx="169332" cy="770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9" idx="4"/>
            <a:endCxn id="11" idx="1"/>
          </p:cNvCxnSpPr>
          <p:nvPr/>
        </p:nvCxnSpPr>
        <p:spPr>
          <a:xfrm>
            <a:off x="5723468" y="4123194"/>
            <a:ext cx="171891" cy="770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0" idx="3"/>
            <a:endCxn id="11" idx="7"/>
          </p:cNvCxnSpPr>
          <p:nvPr/>
        </p:nvCxnSpPr>
        <p:spPr>
          <a:xfrm flipH="1">
            <a:off x="6398253" y="4224867"/>
            <a:ext cx="1410567" cy="668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2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Accord : </a:t>
            </a:r>
            <a:r>
              <a:rPr lang="fr-FR" dirty="0" smtClean="0"/>
              <a:t>élection</a:t>
            </a:r>
            <a:br>
              <a:rPr lang="fr-FR" dirty="0" smtClean="0"/>
            </a:br>
            <a:r>
              <a:rPr lang="fr-FR" dirty="0" smtClean="0"/>
              <a:t>Calculer un chef !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497300" y="2108200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42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826933" y="3496661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22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727200" y="1989666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34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367868" y="342892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58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704667" y="363227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56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791206" y="47921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72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657601" y="49614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31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693333" y="36406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15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826933" y="20997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12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cxnSp>
        <p:nvCxnSpPr>
          <p:cNvPr id="15" name="Connecteur droit 14"/>
          <p:cNvCxnSpPr>
            <a:stCxn id="8" idx="5"/>
            <a:endCxn id="7" idx="1"/>
          </p:cNvCxnSpPr>
          <p:nvPr/>
        </p:nvCxnSpPr>
        <p:spPr>
          <a:xfrm>
            <a:off x="2334247" y="2582260"/>
            <a:ext cx="1596839" cy="1016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4"/>
            <a:endCxn id="13" idx="0"/>
          </p:cNvCxnSpPr>
          <p:nvPr/>
        </p:nvCxnSpPr>
        <p:spPr>
          <a:xfrm flipH="1">
            <a:off x="2048933" y="2683933"/>
            <a:ext cx="33867" cy="956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14" idx="2"/>
            <a:endCxn id="8" idx="6"/>
          </p:cNvCxnSpPr>
          <p:nvPr/>
        </p:nvCxnSpPr>
        <p:spPr>
          <a:xfrm flipH="1" flipV="1">
            <a:off x="2438400" y="2336800"/>
            <a:ext cx="1388533" cy="110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4" idx="6"/>
            <a:endCxn id="6" idx="2"/>
          </p:cNvCxnSpPr>
          <p:nvPr/>
        </p:nvCxnSpPr>
        <p:spPr>
          <a:xfrm>
            <a:off x="4538133" y="2446867"/>
            <a:ext cx="1959167" cy="8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6" idx="5"/>
            <a:endCxn id="10" idx="1"/>
          </p:cNvCxnSpPr>
          <p:nvPr/>
        </p:nvCxnSpPr>
        <p:spPr>
          <a:xfrm>
            <a:off x="7104347" y="2700794"/>
            <a:ext cx="704473" cy="1033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6" idx="3"/>
            <a:endCxn id="9" idx="7"/>
          </p:cNvCxnSpPr>
          <p:nvPr/>
        </p:nvCxnSpPr>
        <p:spPr>
          <a:xfrm flipH="1">
            <a:off x="5974915" y="2700794"/>
            <a:ext cx="626538" cy="829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2"/>
            <a:endCxn id="7" idx="6"/>
          </p:cNvCxnSpPr>
          <p:nvPr/>
        </p:nvCxnSpPr>
        <p:spPr>
          <a:xfrm flipH="1">
            <a:off x="4538133" y="3776061"/>
            <a:ext cx="829735" cy="67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3" idx="5"/>
            <a:endCxn id="12" idx="2"/>
          </p:cNvCxnSpPr>
          <p:nvPr/>
        </p:nvCxnSpPr>
        <p:spPr>
          <a:xfrm>
            <a:off x="2300380" y="4233261"/>
            <a:ext cx="1357221" cy="1075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7" idx="4"/>
            <a:endCxn id="12" idx="0"/>
          </p:cNvCxnSpPr>
          <p:nvPr/>
        </p:nvCxnSpPr>
        <p:spPr>
          <a:xfrm flipH="1">
            <a:off x="4013201" y="4190928"/>
            <a:ext cx="169332" cy="770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9" idx="4"/>
            <a:endCxn id="11" idx="1"/>
          </p:cNvCxnSpPr>
          <p:nvPr/>
        </p:nvCxnSpPr>
        <p:spPr>
          <a:xfrm>
            <a:off x="5723468" y="4123194"/>
            <a:ext cx="171891" cy="770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0" idx="3"/>
            <a:endCxn id="11" idx="7"/>
          </p:cNvCxnSpPr>
          <p:nvPr/>
        </p:nvCxnSpPr>
        <p:spPr>
          <a:xfrm flipH="1">
            <a:off x="6398253" y="4224867"/>
            <a:ext cx="1410567" cy="668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4" name="Image 3" descr="LS0034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0" y="1844824"/>
            <a:ext cx="519968" cy="1064894"/>
          </a:xfrm>
          <a:prstGeom prst="rect">
            <a:avLst/>
          </a:prstGeom>
        </p:spPr>
      </p:pic>
      <p:sp>
        <p:nvSpPr>
          <p:cNvPr id="26" name="Multiplication 25"/>
          <p:cNvSpPr/>
          <p:nvPr/>
        </p:nvSpPr>
        <p:spPr>
          <a:xfrm>
            <a:off x="1078440" y="2028994"/>
            <a:ext cx="730424" cy="7080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ication 26"/>
          <p:cNvSpPr/>
          <p:nvPr/>
        </p:nvSpPr>
        <p:spPr>
          <a:xfrm>
            <a:off x="1044575" y="3628741"/>
            <a:ext cx="730424" cy="7080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ication 27"/>
          <p:cNvSpPr/>
          <p:nvPr/>
        </p:nvSpPr>
        <p:spPr>
          <a:xfrm>
            <a:off x="3200662" y="3489795"/>
            <a:ext cx="730424" cy="7080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28"/>
          <p:cNvSpPr/>
          <p:nvPr/>
        </p:nvSpPr>
        <p:spPr>
          <a:xfrm>
            <a:off x="4314836" y="4961467"/>
            <a:ext cx="730424" cy="7080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ication 29"/>
          <p:cNvSpPr/>
          <p:nvPr/>
        </p:nvSpPr>
        <p:spPr>
          <a:xfrm>
            <a:off x="6398253" y="4880231"/>
            <a:ext cx="730424" cy="7080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ication 30"/>
          <p:cNvSpPr/>
          <p:nvPr/>
        </p:nvSpPr>
        <p:spPr>
          <a:xfrm>
            <a:off x="8321588" y="3643656"/>
            <a:ext cx="730424" cy="7080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ication 31"/>
          <p:cNvSpPr/>
          <p:nvPr/>
        </p:nvSpPr>
        <p:spPr>
          <a:xfrm>
            <a:off x="5974915" y="3482928"/>
            <a:ext cx="730424" cy="7080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ication 32"/>
          <p:cNvSpPr/>
          <p:nvPr/>
        </p:nvSpPr>
        <p:spPr>
          <a:xfrm>
            <a:off x="7104347" y="2135200"/>
            <a:ext cx="730424" cy="7080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Accord : </a:t>
            </a:r>
            <a:r>
              <a:rPr lang="fr-FR" dirty="0" smtClean="0"/>
              <a:t>élection</a:t>
            </a:r>
            <a:br>
              <a:rPr lang="fr-FR" dirty="0" smtClean="0"/>
            </a:br>
            <a:r>
              <a:rPr lang="fr-FR" dirty="0" smtClean="0"/>
              <a:t>Calculer un chef !</a:t>
            </a:r>
            <a:br>
              <a:rPr lang="fr-FR" dirty="0" smtClean="0"/>
            </a:br>
            <a:r>
              <a:rPr lang="fr-FR" dirty="0" smtClean="0"/>
              <a:t>(avec publication)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497300" y="2108200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42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826933" y="3496661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22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727200" y="1989666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34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367868" y="342892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58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704667" y="363227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56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791206" y="47921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72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657601" y="49614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31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693333" y="364066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15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826933" y="2099733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0000"/>
                </a:solidFill>
              </a:rPr>
              <a:t>12</a:t>
            </a:r>
            <a:endParaRPr lang="fr-FR" sz="2400" b="1" dirty="0">
              <a:solidFill>
                <a:srgbClr val="000000"/>
              </a:solidFill>
            </a:endParaRPr>
          </a:p>
        </p:txBody>
      </p:sp>
      <p:cxnSp>
        <p:nvCxnSpPr>
          <p:cNvPr id="15" name="Connecteur droit 14"/>
          <p:cNvCxnSpPr>
            <a:stCxn id="8" idx="5"/>
            <a:endCxn id="7" idx="1"/>
          </p:cNvCxnSpPr>
          <p:nvPr/>
        </p:nvCxnSpPr>
        <p:spPr>
          <a:xfrm>
            <a:off x="2334247" y="2582260"/>
            <a:ext cx="1596839" cy="10160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4"/>
            <a:endCxn id="13" idx="0"/>
          </p:cNvCxnSpPr>
          <p:nvPr/>
        </p:nvCxnSpPr>
        <p:spPr>
          <a:xfrm flipH="1">
            <a:off x="2048933" y="2683933"/>
            <a:ext cx="33867" cy="956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14" idx="2"/>
            <a:endCxn id="8" idx="6"/>
          </p:cNvCxnSpPr>
          <p:nvPr/>
        </p:nvCxnSpPr>
        <p:spPr>
          <a:xfrm flipH="1" flipV="1">
            <a:off x="2438400" y="2336800"/>
            <a:ext cx="1388533" cy="110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4" idx="6"/>
            <a:endCxn id="6" idx="2"/>
          </p:cNvCxnSpPr>
          <p:nvPr/>
        </p:nvCxnSpPr>
        <p:spPr>
          <a:xfrm>
            <a:off x="4538133" y="2446867"/>
            <a:ext cx="1959167" cy="8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6" idx="5"/>
            <a:endCxn id="10" idx="1"/>
          </p:cNvCxnSpPr>
          <p:nvPr/>
        </p:nvCxnSpPr>
        <p:spPr>
          <a:xfrm>
            <a:off x="7104347" y="2700794"/>
            <a:ext cx="704473" cy="1033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6" idx="3"/>
            <a:endCxn id="9" idx="7"/>
          </p:cNvCxnSpPr>
          <p:nvPr/>
        </p:nvCxnSpPr>
        <p:spPr>
          <a:xfrm flipH="1">
            <a:off x="5974915" y="2700794"/>
            <a:ext cx="626538" cy="829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2"/>
            <a:endCxn id="7" idx="6"/>
          </p:cNvCxnSpPr>
          <p:nvPr/>
        </p:nvCxnSpPr>
        <p:spPr>
          <a:xfrm flipH="1">
            <a:off x="4538133" y="3776061"/>
            <a:ext cx="829735" cy="67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3" idx="5"/>
            <a:endCxn id="12" idx="2"/>
          </p:cNvCxnSpPr>
          <p:nvPr/>
        </p:nvCxnSpPr>
        <p:spPr>
          <a:xfrm>
            <a:off x="2300380" y="4233261"/>
            <a:ext cx="1357221" cy="1075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7" idx="4"/>
            <a:endCxn id="12" idx="0"/>
          </p:cNvCxnSpPr>
          <p:nvPr/>
        </p:nvCxnSpPr>
        <p:spPr>
          <a:xfrm flipH="1">
            <a:off x="4013201" y="4190928"/>
            <a:ext cx="169332" cy="770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9" idx="4"/>
            <a:endCxn id="11" idx="1"/>
          </p:cNvCxnSpPr>
          <p:nvPr/>
        </p:nvCxnSpPr>
        <p:spPr>
          <a:xfrm>
            <a:off x="5723468" y="4123194"/>
            <a:ext cx="171891" cy="770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0" idx="3"/>
            <a:endCxn id="11" idx="7"/>
          </p:cNvCxnSpPr>
          <p:nvPr/>
        </p:nvCxnSpPr>
        <p:spPr>
          <a:xfrm flipH="1">
            <a:off x="6398253" y="4224867"/>
            <a:ext cx="1410567" cy="668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230550" y="2074334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12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196683" y="3754662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12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409276" y="1995901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12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045202" y="1998134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12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295237" y="3545228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12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616277" y="3039534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12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392336" y="348026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12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51611" y="4893806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12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306741" y="5077768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12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Auto-organisation : </a:t>
            </a:r>
            <a:r>
              <a:rPr lang="en-US" i="1" dirty="0"/>
              <a:t>k</a:t>
            </a:r>
            <a:r>
              <a:rPr lang="en-US" dirty="0"/>
              <a:t>-Clustering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097297" y="309373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3305555" y="323608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7" idx="3"/>
            <a:endCxn id="24" idx="7"/>
          </p:cNvCxnSpPr>
          <p:nvPr/>
        </p:nvCxnSpPr>
        <p:spPr>
          <a:xfrm flipH="1">
            <a:off x="4981659" y="3093735"/>
            <a:ext cx="496332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126544" y="474565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819556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67646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581164" y="391600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843770" y="542109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6893" y="549047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1239643" y="275008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335645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>
            <a:stCxn id="11" idx="6"/>
            <a:endCxn id="17" idx="2"/>
          </p:cNvCxnSpPr>
          <p:nvPr/>
        </p:nvCxnSpPr>
        <p:spPr>
          <a:xfrm>
            <a:off x="3791553" y="2750083"/>
            <a:ext cx="1544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250200" y="542109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9" idx="2"/>
            <a:endCxn id="14" idx="6"/>
          </p:cNvCxnSpPr>
          <p:nvPr/>
        </p:nvCxnSpPr>
        <p:spPr>
          <a:xfrm flipH="1">
            <a:off x="3815767" y="590709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606997" y="3773656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640358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561878" y="5322848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152008" y="3773656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4" idx="3"/>
            <a:endCxn id="14" idx="7"/>
          </p:cNvCxnSpPr>
          <p:nvPr/>
        </p:nvCxnSpPr>
        <p:spPr>
          <a:xfrm flipH="1">
            <a:off x="3673421" y="4603307"/>
            <a:ext cx="620933" cy="960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7" idx="5"/>
            <a:endCxn id="21" idx="1"/>
          </p:cNvCxnSpPr>
          <p:nvPr/>
        </p:nvCxnSpPr>
        <p:spPr>
          <a:xfrm>
            <a:off x="6165296" y="3093735"/>
            <a:ext cx="584047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2" idx="3"/>
            <a:endCxn id="21" idx="7"/>
          </p:cNvCxnSpPr>
          <p:nvPr/>
        </p:nvCxnSpPr>
        <p:spPr>
          <a:xfrm flipH="1">
            <a:off x="7436648" y="3093735"/>
            <a:ext cx="346056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3" idx="0"/>
            <a:endCxn id="21" idx="5"/>
          </p:cNvCxnSpPr>
          <p:nvPr/>
        </p:nvCxnSpPr>
        <p:spPr>
          <a:xfrm flipH="1" flipV="1">
            <a:off x="7436648" y="4603307"/>
            <a:ext cx="611229" cy="719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Auto-organisation : </a:t>
            </a:r>
            <a:r>
              <a:rPr lang="en-US" i="1" dirty="0"/>
              <a:t>k</a:t>
            </a:r>
            <a:r>
              <a:rPr lang="en-US" dirty="0"/>
              <a:t>-Clustering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097297" y="309373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3305555" y="323608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7" idx="3"/>
            <a:endCxn id="24" idx="7"/>
          </p:cNvCxnSpPr>
          <p:nvPr/>
        </p:nvCxnSpPr>
        <p:spPr>
          <a:xfrm flipH="1">
            <a:off x="4981659" y="3093735"/>
            <a:ext cx="496332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126544" y="474565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81955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6764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581164" y="3916002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843770" y="5421092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6893" y="5490475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1239643" y="275008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335645" y="2264084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>
            <a:stCxn id="11" idx="6"/>
            <a:endCxn id="17" idx="2"/>
          </p:cNvCxnSpPr>
          <p:nvPr/>
        </p:nvCxnSpPr>
        <p:spPr>
          <a:xfrm>
            <a:off x="3791553" y="2750083"/>
            <a:ext cx="1544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250200" y="5421092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9" idx="2"/>
            <a:endCxn id="14" idx="6"/>
          </p:cNvCxnSpPr>
          <p:nvPr/>
        </p:nvCxnSpPr>
        <p:spPr>
          <a:xfrm flipH="1">
            <a:off x="3815767" y="590709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606997" y="3773656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640358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561878" y="5322848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152008" y="3773656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4" idx="3"/>
            <a:endCxn id="14" idx="7"/>
          </p:cNvCxnSpPr>
          <p:nvPr/>
        </p:nvCxnSpPr>
        <p:spPr>
          <a:xfrm flipH="1">
            <a:off x="3673421" y="4603307"/>
            <a:ext cx="620933" cy="960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7" idx="5"/>
            <a:endCxn id="21" idx="1"/>
          </p:cNvCxnSpPr>
          <p:nvPr/>
        </p:nvCxnSpPr>
        <p:spPr>
          <a:xfrm>
            <a:off x="6165296" y="3093735"/>
            <a:ext cx="584047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2" idx="3"/>
            <a:endCxn id="21" idx="7"/>
          </p:cNvCxnSpPr>
          <p:nvPr/>
        </p:nvCxnSpPr>
        <p:spPr>
          <a:xfrm flipH="1">
            <a:off x="7436648" y="3093735"/>
            <a:ext cx="346056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3" idx="0"/>
            <a:endCxn id="21" idx="5"/>
          </p:cNvCxnSpPr>
          <p:nvPr/>
        </p:nvCxnSpPr>
        <p:spPr>
          <a:xfrm flipH="1" flipV="1">
            <a:off x="7436648" y="4603307"/>
            <a:ext cx="611229" cy="719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1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Auto-organisation : </a:t>
            </a:r>
            <a:r>
              <a:rPr lang="en-US" i="1" dirty="0"/>
              <a:t>k</a:t>
            </a:r>
            <a:r>
              <a:rPr lang="en-US" dirty="0"/>
              <a:t>-Clustering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</a:t>
            </a:r>
            <a:r>
              <a:rPr lang="en-US" i="1" dirty="0" smtClean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097297" y="309373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3305555" y="323608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7" idx="3"/>
            <a:endCxn id="24" idx="7"/>
          </p:cNvCxnSpPr>
          <p:nvPr/>
        </p:nvCxnSpPr>
        <p:spPr>
          <a:xfrm flipH="1">
            <a:off x="4981659" y="3093735"/>
            <a:ext cx="496332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126544" y="474565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81955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6764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581164" y="3916002"/>
            <a:ext cx="971997" cy="971997"/>
          </a:xfrm>
          <a:prstGeom prst="ellipse">
            <a:avLst/>
          </a:prstGeom>
          <a:solidFill>
            <a:srgbClr val="FF0000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843770" y="5421092"/>
            <a:ext cx="971997" cy="971997"/>
          </a:xfrm>
          <a:prstGeom prst="ellipse">
            <a:avLst/>
          </a:prstGeom>
          <a:solidFill>
            <a:srgbClr val="00FF00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6893" y="5490475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1239643" y="275008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335645" y="2264084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>
            <a:stCxn id="11" idx="6"/>
            <a:endCxn id="17" idx="2"/>
          </p:cNvCxnSpPr>
          <p:nvPr/>
        </p:nvCxnSpPr>
        <p:spPr>
          <a:xfrm>
            <a:off x="3791553" y="2750083"/>
            <a:ext cx="1544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250200" y="5421092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9" idx="2"/>
            <a:endCxn id="14" idx="6"/>
          </p:cNvCxnSpPr>
          <p:nvPr/>
        </p:nvCxnSpPr>
        <p:spPr>
          <a:xfrm flipH="1">
            <a:off x="3815767" y="590709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606997" y="3773656"/>
            <a:ext cx="971997" cy="971997"/>
          </a:xfrm>
          <a:prstGeom prst="ellipse">
            <a:avLst/>
          </a:prstGeom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640358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561878" y="5322848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152008" y="3773656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4" idx="3"/>
            <a:endCxn id="14" idx="7"/>
          </p:cNvCxnSpPr>
          <p:nvPr/>
        </p:nvCxnSpPr>
        <p:spPr>
          <a:xfrm flipH="1">
            <a:off x="3673421" y="4603307"/>
            <a:ext cx="620933" cy="960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7" idx="5"/>
            <a:endCxn id="21" idx="1"/>
          </p:cNvCxnSpPr>
          <p:nvPr/>
        </p:nvCxnSpPr>
        <p:spPr>
          <a:xfrm>
            <a:off x="6165296" y="3093735"/>
            <a:ext cx="584047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2" idx="3"/>
            <a:endCxn id="21" idx="7"/>
          </p:cNvCxnSpPr>
          <p:nvPr/>
        </p:nvCxnSpPr>
        <p:spPr>
          <a:xfrm flipH="1">
            <a:off x="7436648" y="3093735"/>
            <a:ext cx="346056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3" idx="0"/>
            <a:endCxn id="21" idx="5"/>
          </p:cNvCxnSpPr>
          <p:nvPr/>
        </p:nvCxnSpPr>
        <p:spPr>
          <a:xfrm flipH="1" flipV="1">
            <a:off x="7436648" y="4603307"/>
            <a:ext cx="611229" cy="719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4662342" y="3425392"/>
            <a:ext cx="1502954" cy="213804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569579" y="4425833"/>
            <a:ext cx="6526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≤</a:t>
            </a:r>
            <a:r>
              <a:rPr lang="en-US" sz="3200" i="1" dirty="0" smtClean="0"/>
              <a:t>k</a:t>
            </a:r>
            <a:endParaRPr lang="en-US" sz="3200" i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Auto-organisation : </a:t>
            </a:r>
            <a:r>
              <a:rPr lang="en-US" i="1" dirty="0" smtClean="0"/>
              <a:t>k</a:t>
            </a:r>
            <a:r>
              <a:rPr lang="en-US" dirty="0" smtClean="0"/>
              <a:t>-Clustering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</a:t>
            </a:r>
            <a:r>
              <a:rPr lang="en-US" i="1" dirty="0" smtClean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097297" y="309373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3305555" y="323608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7" idx="3"/>
            <a:endCxn id="24" idx="7"/>
          </p:cNvCxnSpPr>
          <p:nvPr/>
        </p:nvCxnSpPr>
        <p:spPr>
          <a:xfrm flipH="1">
            <a:off x="4981659" y="3093735"/>
            <a:ext cx="496332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126544" y="474565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1581164" y="3916002"/>
            <a:ext cx="971997" cy="971997"/>
          </a:xfrm>
          <a:prstGeom prst="ellipse">
            <a:avLst/>
          </a:prstGeom>
          <a:solidFill>
            <a:srgbClr val="FF0000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843770" y="5421092"/>
            <a:ext cx="971997" cy="971997"/>
          </a:xfrm>
          <a:prstGeom prst="ellipse">
            <a:avLst/>
          </a:prstGeom>
          <a:solidFill>
            <a:srgbClr val="00FF00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1239643" y="275008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1" idx="6"/>
            <a:endCxn id="17" idx="2"/>
          </p:cNvCxnSpPr>
          <p:nvPr/>
        </p:nvCxnSpPr>
        <p:spPr>
          <a:xfrm>
            <a:off x="3791553" y="2750083"/>
            <a:ext cx="1544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9" idx="2"/>
            <a:endCxn id="14" idx="6"/>
          </p:cNvCxnSpPr>
          <p:nvPr/>
        </p:nvCxnSpPr>
        <p:spPr>
          <a:xfrm flipH="1">
            <a:off x="3815767" y="590709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606997" y="3773656"/>
            <a:ext cx="971997" cy="971997"/>
          </a:xfrm>
          <a:prstGeom prst="ellipse">
            <a:avLst/>
          </a:prstGeom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4" idx="3"/>
            <a:endCxn id="14" idx="7"/>
          </p:cNvCxnSpPr>
          <p:nvPr/>
        </p:nvCxnSpPr>
        <p:spPr>
          <a:xfrm flipH="1">
            <a:off x="3673421" y="4603307"/>
            <a:ext cx="620933" cy="960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7" idx="5"/>
            <a:endCxn id="21" idx="1"/>
          </p:cNvCxnSpPr>
          <p:nvPr/>
        </p:nvCxnSpPr>
        <p:spPr>
          <a:xfrm>
            <a:off x="6165296" y="3093735"/>
            <a:ext cx="584047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2" idx="3"/>
            <a:endCxn id="21" idx="7"/>
          </p:cNvCxnSpPr>
          <p:nvPr/>
        </p:nvCxnSpPr>
        <p:spPr>
          <a:xfrm flipH="1">
            <a:off x="7436648" y="3093735"/>
            <a:ext cx="346056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3" idx="0"/>
            <a:endCxn id="21" idx="5"/>
          </p:cNvCxnSpPr>
          <p:nvPr/>
        </p:nvCxnSpPr>
        <p:spPr>
          <a:xfrm flipH="1" flipV="1">
            <a:off x="7436648" y="4603307"/>
            <a:ext cx="611229" cy="719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lèche vers la droite 25"/>
          <p:cNvSpPr/>
          <p:nvPr/>
        </p:nvSpPr>
        <p:spPr>
          <a:xfrm rot="18141459">
            <a:off x="1011732" y="5152116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èche vers la droite 30"/>
          <p:cNvSpPr/>
          <p:nvPr/>
        </p:nvSpPr>
        <p:spPr>
          <a:xfrm rot="3591567">
            <a:off x="972568" y="3045003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èche vers la droite 31"/>
          <p:cNvSpPr/>
          <p:nvPr/>
        </p:nvSpPr>
        <p:spPr>
          <a:xfrm rot="10800000">
            <a:off x="2270179" y="2520516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vers la droite 32"/>
          <p:cNvSpPr/>
          <p:nvPr/>
        </p:nvSpPr>
        <p:spPr>
          <a:xfrm rot="10800000">
            <a:off x="4662343" y="5683139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èche vers la droite 33"/>
          <p:cNvSpPr/>
          <p:nvPr/>
        </p:nvSpPr>
        <p:spPr>
          <a:xfrm rot="7369406">
            <a:off x="3873487" y="4650794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vers la droite 34"/>
          <p:cNvSpPr/>
          <p:nvPr/>
        </p:nvSpPr>
        <p:spPr>
          <a:xfrm rot="7369406">
            <a:off x="5041716" y="3121522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èche vers la droite 35"/>
          <p:cNvSpPr/>
          <p:nvPr/>
        </p:nvSpPr>
        <p:spPr>
          <a:xfrm rot="6581730">
            <a:off x="7346429" y="3121522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èche vers la droite 37"/>
          <p:cNvSpPr/>
          <p:nvPr/>
        </p:nvSpPr>
        <p:spPr>
          <a:xfrm rot="13687599">
            <a:off x="7509854" y="4819429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281955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6764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6893" y="5490475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335645" y="2264084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250200" y="5421092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640358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561878" y="5322848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152008" y="3773656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4662342" y="3425392"/>
            <a:ext cx="1502954" cy="213804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569579" y="4425833"/>
            <a:ext cx="6526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≤</a:t>
            </a:r>
            <a:r>
              <a:rPr lang="en-US" sz="3200" i="1" dirty="0" smtClean="0"/>
              <a:t>k</a:t>
            </a:r>
            <a:endParaRPr lang="en-US" sz="3200" i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Allocation de ressources : </a:t>
            </a:r>
            <a:r>
              <a:rPr lang="fr-FR" dirty="0"/>
              <a:t>exclusion mutuelle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222" y="3018785"/>
            <a:ext cx="1501667" cy="129518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861720" y="2803249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948948" y="4752268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47917" y="451687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374132" y="2803249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054126" y="5446535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84540" y="1642532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>
            <a:stCxn id="13" idx="3"/>
            <a:endCxn id="7" idx="7"/>
          </p:cNvCxnSpPr>
          <p:nvPr/>
        </p:nvCxnSpPr>
        <p:spPr>
          <a:xfrm flipH="1">
            <a:off x="2468767" y="2235126"/>
            <a:ext cx="1619926" cy="669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11" idx="1"/>
          </p:cNvCxnSpPr>
          <p:nvPr/>
        </p:nvCxnSpPr>
        <p:spPr>
          <a:xfrm>
            <a:off x="4695740" y="2235126"/>
            <a:ext cx="1782545" cy="669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1" idx="4"/>
          </p:cNvCxnSpPr>
          <p:nvPr/>
        </p:nvCxnSpPr>
        <p:spPr>
          <a:xfrm flipH="1">
            <a:off x="6374132" y="3497516"/>
            <a:ext cx="355600" cy="1254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endCxn id="12" idx="6"/>
          </p:cNvCxnSpPr>
          <p:nvPr/>
        </p:nvCxnSpPr>
        <p:spPr>
          <a:xfrm flipH="1">
            <a:off x="4765326" y="5211144"/>
            <a:ext cx="1254474" cy="58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7" idx="4"/>
            <a:endCxn id="10" idx="0"/>
          </p:cNvCxnSpPr>
          <p:nvPr/>
        </p:nvCxnSpPr>
        <p:spPr>
          <a:xfrm>
            <a:off x="2217320" y="3497516"/>
            <a:ext cx="86197" cy="1019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2" idx="2"/>
          </p:cNvCxnSpPr>
          <p:nvPr/>
        </p:nvCxnSpPr>
        <p:spPr>
          <a:xfrm>
            <a:off x="2468767" y="5211144"/>
            <a:ext cx="1585359" cy="58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3" idx="4"/>
            <a:endCxn id="6" idx="0"/>
          </p:cNvCxnSpPr>
          <p:nvPr/>
        </p:nvCxnSpPr>
        <p:spPr>
          <a:xfrm>
            <a:off x="4340140" y="2336799"/>
            <a:ext cx="29916" cy="6819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1" idx="2"/>
            <a:endCxn id="6" idx="3"/>
          </p:cNvCxnSpPr>
          <p:nvPr/>
        </p:nvCxnSpPr>
        <p:spPr>
          <a:xfrm flipH="1">
            <a:off x="5120889" y="3150383"/>
            <a:ext cx="1253243" cy="515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6" idx="3"/>
            <a:endCxn id="9" idx="1"/>
          </p:cNvCxnSpPr>
          <p:nvPr/>
        </p:nvCxnSpPr>
        <p:spPr>
          <a:xfrm>
            <a:off x="5120889" y="3666379"/>
            <a:ext cx="932212" cy="1187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6" idx="2"/>
            <a:endCxn id="12" idx="0"/>
          </p:cNvCxnSpPr>
          <p:nvPr/>
        </p:nvCxnSpPr>
        <p:spPr>
          <a:xfrm>
            <a:off x="4370056" y="4313973"/>
            <a:ext cx="39670" cy="11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6" idx="1"/>
            <a:endCxn id="10" idx="7"/>
          </p:cNvCxnSpPr>
          <p:nvPr/>
        </p:nvCxnSpPr>
        <p:spPr>
          <a:xfrm flipH="1">
            <a:off x="2554964" y="3666379"/>
            <a:ext cx="1064258" cy="952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7" idx="6"/>
            <a:endCxn id="6" idx="1"/>
          </p:cNvCxnSpPr>
          <p:nvPr/>
        </p:nvCxnSpPr>
        <p:spPr>
          <a:xfrm>
            <a:off x="2572920" y="3150383"/>
            <a:ext cx="1046302" cy="515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2700"/>
            <a:ext cx="8229600" cy="1143000"/>
          </a:xfrm>
        </p:spPr>
        <p:txBody>
          <a:bodyPr/>
          <a:lstStyle/>
          <a:p>
            <a:r>
              <a:rPr lang="fr-FR" dirty="0"/>
              <a:t>Algorithmes distribués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Allocation de ressources : </a:t>
            </a:r>
            <a:r>
              <a:rPr lang="fr-FR" dirty="0"/>
              <a:t>exclusion mutuelle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222" y="3018785"/>
            <a:ext cx="1501667" cy="129518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861720" y="2803249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948948" y="4752268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47917" y="451687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374132" y="2803249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054126" y="5446535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84540" y="1642532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>
            <a:stCxn id="13" idx="3"/>
            <a:endCxn id="7" idx="7"/>
          </p:cNvCxnSpPr>
          <p:nvPr/>
        </p:nvCxnSpPr>
        <p:spPr>
          <a:xfrm flipH="1">
            <a:off x="2468767" y="2235126"/>
            <a:ext cx="1619926" cy="669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11" idx="1"/>
          </p:cNvCxnSpPr>
          <p:nvPr/>
        </p:nvCxnSpPr>
        <p:spPr>
          <a:xfrm>
            <a:off x="4695740" y="2235126"/>
            <a:ext cx="1782545" cy="669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1" idx="4"/>
          </p:cNvCxnSpPr>
          <p:nvPr/>
        </p:nvCxnSpPr>
        <p:spPr>
          <a:xfrm flipH="1">
            <a:off x="6374132" y="3497516"/>
            <a:ext cx="355600" cy="1254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endCxn id="12" idx="6"/>
          </p:cNvCxnSpPr>
          <p:nvPr/>
        </p:nvCxnSpPr>
        <p:spPr>
          <a:xfrm flipH="1">
            <a:off x="4765326" y="5211144"/>
            <a:ext cx="1254474" cy="58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7" idx="4"/>
            <a:endCxn id="10" idx="0"/>
          </p:cNvCxnSpPr>
          <p:nvPr/>
        </p:nvCxnSpPr>
        <p:spPr>
          <a:xfrm>
            <a:off x="2217320" y="3497516"/>
            <a:ext cx="86197" cy="1019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2" idx="2"/>
          </p:cNvCxnSpPr>
          <p:nvPr/>
        </p:nvCxnSpPr>
        <p:spPr>
          <a:xfrm>
            <a:off x="2468767" y="5211144"/>
            <a:ext cx="1585359" cy="58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3" idx="4"/>
            <a:endCxn id="6" idx="0"/>
          </p:cNvCxnSpPr>
          <p:nvPr/>
        </p:nvCxnSpPr>
        <p:spPr>
          <a:xfrm>
            <a:off x="4340140" y="2336799"/>
            <a:ext cx="29916" cy="6819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1" idx="2"/>
            <a:endCxn id="6" idx="3"/>
          </p:cNvCxnSpPr>
          <p:nvPr/>
        </p:nvCxnSpPr>
        <p:spPr>
          <a:xfrm flipH="1">
            <a:off x="5120889" y="3150383"/>
            <a:ext cx="1253243" cy="515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6" idx="3"/>
            <a:endCxn id="9" idx="1"/>
          </p:cNvCxnSpPr>
          <p:nvPr/>
        </p:nvCxnSpPr>
        <p:spPr>
          <a:xfrm>
            <a:off x="5120889" y="3666379"/>
            <a:ext cx="932212" cy="1187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6" idx="2"/>
            <a:endCxn id="12" idx="0"/>
          </p:cNvCxnSpPr>
          <p:nvPr/>
        </p:nvCxnSpPr>
        <p:spPr>
          <a:xfrm>
            <a:off x="4370056" y="4313973"/>
            <a:ext cx="39670" cy="11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6" idx="1"/>
            <a:endCxn id="10" idx="7"/>
          </p:cNvCxnSpPr>
          <p:nvPr/>
        </p:nvCxnSpPr>
        <p:spPr>
          <a:xfrm flipH="1">
            <a:off x="2554964" y="3666379"/>
            <a:ext cx="1064258" cy="952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7" idx="6"/>
            <a:endCxn id="6" idx="1"/>
          </p:cNvCxnSpPr>
          <p:nvPr/>
        </p:nvCxnSpPr>
        <p:spPr>
          <a:xfrm>
            <a:off x="2572920" y="3150383"/>
            <a:ext cx="1046302" cy="515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76" y="2571785"/>
            <a:ext cx="1183259" cy="115719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353" y="2571785"/>
            <a:ext cx="1183259" cy="115719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39" y="4853941"/>
            <a:ext cx="1183259" cy="1157196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Allocation de ressources : </a:t>
            </a:r>
            <a:r>
              <a:rPr lang="fr-FR" dirty="0"/>
              <a:t>exclusion mutuelle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222" y="3018785"/>
            <a:ext cx="1501667" cy="129518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861720" y="2803249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948948" y="4752268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47917" y="451687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374132" y="2803249"/>
            <a:ext cx="711200" cy="69426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054126" y="5446535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84540" y="1642532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>
            <a:stCxn id="13" idx="3"/>
            <a:endCxn id="7" idx="7"/>
          </p:cNvCxnSpPr>
          <p:nvPr/>
        </p:nvCxnSpPr>
        <p:spPr>
          <a:xfrm flipH="1">
            <a:off x="2468767" y="2235126"/>
            <a:ext cx="1619926" cy="669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11" idx="1"/>
          </p:cNvCxnSpPr>
          <p:nvPr/>
        </p:nvCxnSpPr>
        <p:spPr>
          <a:xfrm>
            <a:off x="4695740" y="2235126"/>
            <a:ext cx="1782545" cy="669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1" idx="4"/>
          </p:cNvCxnSpPr>
          <p:nvPr/>
        </p:nvCxnSpPr>
        <p:spPr>
          <a:xfrm flipH="1">
            <a:off x="6374132" y="3497516"/>
            <a:ext cx="355600" cy="1254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endCxn id="12" idx="6"/>
          </p:cNvCxnSpPr>
          <p:nvPr/>
        </p:nvCxnSpPr>
        <p:spPr>
          <a:xfrm flipH="1">
            <a:off x="4765326" y="5211144"/>
            <a:ext cx="1254474" cy="58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7" idx="4"/>
            <a:endCxn id="10" idx="0"/>
          </p:cNvCxnSpPr>
          <p:nvPr/>
        </p:nvCxnSpPr>
        <p:spPr>
          <a:xfrm>
            <a:off x="2217320" y="3497516"/>
            <a:ext cx="86197" cy="1019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2" idx="2"/>
          </p:cNvCxnSpPr>
          <p:nvPr/>
        </p:nvCxnSpPr>
        <p:spPr>
          <a:xfrm>
            <a:off x="2468767" y="5211144"/>
            <a:ext cx="1585359" cy="58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3" idx="4"/>
            <a:endCxn id="6" idx="0"/>
          </p:cNvCxnSpPr>
          <p:nvPr/>
        </p:nvCxnSpPr>
        <p:spPr>
          <a:xfrm>
            <a:off x="4340140" y="2336799"/>
            <a:ext cx="29916" cy="6819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1" idx="2"/>
            <a:endCxn id="6" idx="3"/>
          </p:cNvCxnSpPr>
          <p:nvPr/>
        </p:nvCxnSpPr>
        <p:spPr>
          <a:xfrm flipH="1">
            <a:off x="5120889" y="3150383"/>
            <a:ext cx="1253243" cy="515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6" idx="3"/>
            <a:endCxn id="9" idx="1"/>
          </p:cNvCxnSpPr>
          <p:nvPr/>
        </p:nvCxnSpPr>
        <p:spPr>
          <a:xfrm>
            <a:off x="5120889" y="3666379"/>
            <a:ext cx="932212" cy="1187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6" idx="2"/>
            <a:endCxn id="12" idx="0"/>
          </p:cNvCxnSpPr>
          <p:nvPr/>
        </p:nvCxnSpPr>
        <p:spPr>
          <a:xfrm>
            <a:off x="4370056" y="4313973"/>
            <a:ext cx="39670" cy="11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6" idx="1"/>
            <a:endCxn id="10" idx="7"/>
          </p:cNvCxnSpPr>
          <p:nvPr/>
        </p:nvCxnSpPr>
        <p:spPr>
          <a:xfrm flipH="1">
            <a:off x="2554964" y="3666379"/>
            <a:ext cx="1064258" cy="952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7" idx="6"/>
            <a:endCxn id="6" idx="1"/>
          </p:cNvCxnSpPr>
          <p:nvPr/>
        </p:nvCxnSpPr>
        <p:spPr>
          <a:xfrm>
            <a:off x="2572920" y="3150383"/>
            <a:ext cx="1046302" cy="515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76" y="2571785"/>
            <a:ext cx="1183259" cy="115719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353" y="2571785"/>
            <a:ext cx="1183259" cy="115719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39" y="4853941"/>
            <a:ext cx="1183259" cy="1157196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Allocation de ressources : </a:t>
            </a:r>
            <a:r>
              <a:rPr lang="fr-FR" dirty="0"/>
              <a:t>exclusion mutuelle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222" y="3018785"/>
            <a:ext cx="1501667" cy="129518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861720" y="2803249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948948" y="4752268"/>
            <a:ext cx="711200" cy="69426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47917" y="451687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374132" y="2803249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054126" y="5446535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84540" y="1642532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>
            <a:stCxn id="13" idx="3"/>
            <a:endCxn id="7" idx="7"/>
          </p:cNvCxnSpPr>
          <p:nvPr/>
        </p:nvCxnSpPr>
        <p:spPr>
          <a:xfrm flipH="1">
            <a:off x="2468767" y="2235126"/>
            <a:ext cx="1619926" cy="669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11" idx="1"/>
          </p:cNvCxnSpPr>
          <p:nvPr/>
        </p:nvCxnSpPr>
        <p:spPr>
          <a:xfrm>
            <a:off x="4695740" y="2235126"/>
            <a:ext cx="1782545" cy="669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1" idx="4"/>
          </p:cNvCxnSpPr>
          <p:nvPr/>
        </p:nvCxnSpPr>
        <p:spPr>
          <a:xfrm flipH="1">
            <a:off x="6374132" y="3497516"/>
            <a:ext cx="355600" cy="1254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endCxn id="12" idx="6"/>
          </p:cNvCxnSpPr>
          <p:nvPr/>
        </p:nvCxnSpPr>
        <p:spPr>
          <a:xfrm flipH="1">
            <a:off x="4765326" y="5211144"/>
            <a:ext cx="1254474" cy="58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7" idx="4"/>
            <a:endCxn id="10" idx="0"/>
          </p:cNvCxnSpPr>
          <p:nvPr/>
        </p:nvCxnSpPr>
        <p:spPr>
          <a:xfrm>
            <a:off x="2217320" y="3497516"/>
            <a:ext cx="86197" cy="1019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2" idx="2"/>
          </p:cNvCxnSpPr>
          <p:nvPr/>
        </p:nvCxnSpPr>
        <p:spPr>
          <a:xfrm>
            <a:off x="2468767" y="5211144"/>
            <a:ext cx="1585359" cy="58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3" idx="4"/>
            <a:endCxn id="6" idx="0"/>
          </p:cNvCxnSpPr>
          <p:nvPr/>
        </p:nvCxnSpPr>
        <p:spPr>
          <a:xfrm>
            <a:off x="4340140" y="2336799"/>
            <a:ext cx="29916" cy="6819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1" idx="2"/>
            <a:endCxn id="6" idx="3"/>
          </p:cNvCxnSpPr>
          <p:nvPr/>
        </p:nvCxnSpPr>
        <p:spPr>
          <a:xfrm flipH="1">
            <a:off x="5120889" y="3150383"/>
            <a:ext cx="1253243" cy="515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6" idx="3"/>
            <a:endCxn id="9" idx="1"/>
          </p:cNvCxnSpPr>
          <p:nvPr/>
        </p:nvCxnSpPr>
        <p:spPr>
          <a:xfrm>
            <a:off x="5120889" y="3666379"/>
            <a:ext cx="932212" cy="1187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6" idx="2"/>
            <a:endCxn id="12" idx="0"/>
          </p:cNvCxnSpPr>
          <p:nvPr/>
        </p:nvCxnSpPr>
        <p:spPr>
          <a:xfrm>
            <a:off x="4370056" y="4313973"/>
            <a:ext cx="39670" cy="11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6" idx="1"/>
            <a:endCxn id="10" idx="7"/>
          </p:cNvCxnSpPr>
          <p:nvPr/>
        </p:nvCxnSpPr>
        <p:spPr>
          <a:xfrm flipH="1">
            <a:off x="2554964" y="3666379"/>
            <a:ext cx="1064258" cy="952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7" idx="6"/>
            <a:endCxn id="6" idx="1"/>
          </p:cNvCxnSpPr>
          <p:nvPr/>
        </p:nvCxnSpPr>
        <p:spPr>
          <a:xfrm>
            <a:off x="2572920" y="3150383"/>
            <a:ext cx="1046302" cy="515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76" y="2571785"/>
            <a:ext cx="1183259" cy="115719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39" y="4853941"/>
            <a:ext cx="1183259" cy="1157196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Allocation de ressources : </a:t>
            </a:r>
            <a:r>
              <a:rPr lang="fr-FR" dirty="0"/>
              <a:t>exclusion mutuelle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Algorithmique Distribuée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222" y="3018785"/>
            <a:ext cx="1501667" cy="129518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861720" y="2803249"/>
            <a:ext cx="711200" cy="69426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948948" y="4752268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47917" y="4516877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374132" y="2803249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054126" y="5446535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84540" y="1642532"/>
            <a:ext cx="711200" cy="6942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>
            <a:stCxn id="13" idx="3"/>
            <a:endCxn id="7" idx="7"/>
          </p:cNvCxnSpPr>
          <p:nvPr/>
        </p:nvCxnSpPr>
        <p:spPr>
          <a:xfrm flipH="1">
            <a:off x="2468767" y="2235126"/>
            <a:ext cx="1619926" cy="669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endCxn id="11" idx="1"/>
          </p:cNvCxnSpPr>
          <p:nvPr/>
        </p:nvCxnSpPr>
        <p:spPr>
          <a:xfrm>
            <a:off x="4695740" y="2235126"/>
            <a:ext cx="1782545" cy="669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1" idx="4"/>
          </p:cNvCxnSpPr>
          <p:nvPr/>
        </p:nvCxnSpPr>
        <p:spPr>
          <a:xfrm flipH="1">
            <a:off x="6374132" y="3497516"/>
            <a:ext cx="355600" cy="1254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endCxn id="12" idx="6"/>
          </p:cNvCxnSpPr>
          <p:nvPr/>
        </p:nvCxnSpPr>
        <p:spPr>
          <a:xfrm flipH="1">
            <a:off x="4765326" y="5211144"/>
            <a:ext cx="1254474" cy="58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7" idx="4"/>
            <a:endCxn id="10" idx="0"/>
          </p:cNvCxnSpPr>
          <p:nvPr/>
        </p:nvCxnSpPr>
        <p:spPr>
          <a:xfrm>
            <a:off x="2217320" y="3497516"/>
            <a:ext cx="86197" cy="1019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2" idx="2"/>
          </p:cNvCxnSpPr>
          <p:nvPr/>
        </p:nvCxnSpPr>
        <p:spPr>
          <a:xfrm>
            <a:off x="2468767" y="5211144"/>
            <a:ext cx="1585359" cy="582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13" idx="4"/>
            <a:endCxn id="6" idx="0"/>
          </p:cNvCxnSpPr>
          <p:nvPr/>
        </p:nvCxnSpPr>
        <p:spPr>
          <a:xfrm>
            <a:off x="4340140" y="2336799"/>
            <a:ext cx="29916" cy="6819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1" idx="2"/>
            <a:endCxn id="6" idx="3"/>
          </p:cNvCxnSpPr>
          <p:nvPr/>
        </p:nvCxnSpPr>
        <p:spPr>
          <a:xfrm flipH="1">
            <a:off x="5120889" y="3150383"/>
            <a:ext cx="1253243" cy="515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6" idx="3"/>
            <a:endCxn id="9" idx="1"/>
          </p:cNvCxnSpPr>
          <p:nvPr/>
        </p:nvCxnSpPr>
        <p:spPr>
          <a:xfrm>
            <a:off x="5120889" y="3666379"/>
            <a:ext cx="932212" cy="1187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6" idx="2"/>
            <a:endCxn id="12" idx="0"/>
          </p:cNvCxnSpPr>
          <p:nvPr/>
        </p:nvCxnSpPr>
        <p:spPr>
          <a:xfrm>
            <a:off x="4370056" y="4313973"/>
            <a:ext cx="39670" cy="113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6" idx="1"/>
            <a:endCxn id="10" idx="7"/>
          </p:cNvCxnSpPr>
          <p:nvPr/>
        </p:nvCxnSpPr>
        <p:spPr>
          <a:xfrm flipH="1">
            <a:off x="2554964" y="3666379"/>
            <a:ext cx="1064258" cy="952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7" idx="6"/>
            <a:endCxn id="6" idx="1"/>
          </p:cNvCxnSpPr>
          <p:nvPr/>
        </p:nvCxnSpPr>
        <p:spPr>
          <a:xfrm>
            <a:off x="2572920" y="3150383"/>
            <a:ext cx="1046302" cy="515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76" y="2571785"/>
            <a:ext cx="1183259" cy="1157196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trivial : </a:t>
            </a:r>
            <a:br>
              <a:rPr lang="fr-FR" dirty="0" smtClean="0"/>
            </a:br>
            <a:r>
              <a:rPr lang="fr-FR" dirty="0" smtClean="0"/>
              <a:t>Exclusion mutuelle de Le Lann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Spécifier le problème à résoudre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Fixer les hypothèses sur le système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Ecrire un algorithme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Prouver que l’algorithme vérifie la spécification sous les hypothèses fixées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Etudier la complexité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Implanter l’algorithme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Spécification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Enoncé formel du problème que l’algorithme doit résoudre</a:t>
            </a:r>
          </a:p>
          <a:p>
            <a:endParaRPr lang="fr-FR" dirty="0" smtClean="0"/>
          </a:p>
          <a:p>
            <a:r>
              <a:rPr lang="fr-FR" b="1" dirty="0" smtClean="0"/>
              <a:t>Sûreté (</a:t>
            </a:r>
            <a:r>
              <a:rPr lang="fr-FR" b="1" dirty="0" err="1" smtClean="0"/>
              <a:t>Safety</a:t>
            </a:r>
            <a:r>
              <a:rPr lang="fr-FR" b="1" dirty="0" smtClean="0"/>
              <a:t>) + Vivacité (Liveness)</a:t>
            </a:r>
          </a:p>
          <a:p>
            <a:pPr lvl="1"/>
            <a:r>
              <a:rPr lang="fr-FR" b="1" dirty="0" smtClean="0"/>
              <a:t>Sûreté :</a:t>
            </a:r>
            <a:r>
              <a:rPr lang="fr-FR" dirty="0" smtClean="0"/>
              <a:t> l’ensemble </a:t>
            </a:r>
            <a:r>
              <a:rPr lang="fr-FR" dirty="0"/>
              <a:t>des </a:t>
            </a:r>
            <a:r>
              <a:rPr lang="fr-FR" dirty="0" smtClean="0"/>
              <a:t>propriétés </a:t>
            </a:r>
            <a:r>
              <a:rPr lang="fr-FR" dirty="0"/>
              <a:t>qui doivent</a:t>
            </a:r>
            <a:r>
              <a:rPr lang="fr-FR" dirty="0" smtClean="0"/>
              <a:t> être vérifiées </a:t>
            </a:r>
            <a:r>
              <a:rPr lang="fr-FR" u="sng" dirty="0" smtClean="0"/>
              <a:t>à </a:t>
            </a:r>
            <a:r>
              <a:rPr lang="fr-FR" u="sng" dirty="0"/>
              <a:t>chaque</a:t>
            </a:r>
            <a:r>
              <a:rPr lang="fr-FR" dirty="0"/>
              <a:t> instant de </a:t>
            </a:r>
            <a:r>
              <a:rPr lang="fr-FR" dirty="0" smtClean="0"/>
              <a:t>l’ex</a:t>
            </a:r>
            <a:r>
              <a:rPr lang="fr-FR" dirty="0"/>
              <a:t>é</a:t>
            </a:r>
            <a:r>
              <a:rPr lang="fr-FR" dirty="0" smtClean="0"/>
              <a:t>cution </a:t>
            </a:r>
            <a:r>
              <a:rPr lang="fr-FR" dirty="0"/>
              <a:t>de l’algorithme.</a:t>
            </a:r>
            <a:r>
              <a:rPr lang="fr-FR" dirty="0" smtClean="0"/>
              <a:t> « Rien </a:t>
            </a:r>
            <a:r>
              <a:rPr lang="fr-FR" dirty="0"/>
              <a:t>de mal ne doit </a:t>
            </a:r>
            <a:r>
              <a:rPr lang="fr-FR" dirty="0" smtClean="0"/>
              <a:t>arriver. »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/>
              <a:t>Vivacité </a:t>
            </a:r>
            <a:r>
              <a:rPr lang="fr-FR" b="1" dirty="0"/>
              <a:t>:</a:t>
            </a:r>
            <a:r>
              <a:rPr lang="fr-FR" dirty="0"/>
              <a:t> L’ensemble des </a:t>
            </a:r>
            <a:r>
              <a:rPr lang="fr-FR" dirty="0" smtClean="0"/>
              <a:t>propriétés </a:t>
            </a:r>
            <a:r>
              <a:rPr lang="fr-FR" dirty="0"/>
              <a:t>qui doivent</a:t>
            </a:r>
            <a:r>
              <a:rPr lang="fr-FR" dirty="0" smtClean="0"/>
              <a:t> être vérifiées </a:t>
            </a:r>
            <a:r>
              <a:rPr lang="fr-FR" u="sng" dirty="0" smtClean="0"/>
              <a:t>à </a:t>
            </a:r>
            <a:r>
              <a:rPr lang="fr-FR" u="sng" dirty="0"/>
              <a:t>certains</a:t>
            </a:r>
            <a:r>
              <a:rPr lang="fr-FR" dirty="0"/>
              <a:t> instants de </a:t>
            </a:r>
            <a:r>
              <a:rPr lang="fr-FR" dirty="0" smtClean="0"/>
              <a:t>l’ex</a:t>
            </a:r>
            <a:r>
              <a:rPr lang="fr-FR" dirty="0"/>
              <a:t>é</a:t>
            </a:r>
            <a:r>
              <a:rPr lang="fr-FR" dirty="0" smtClean="0"/>
              <a:t>cution </a:t>
            </a:r>
            <a:r>
              <a:rPr lang="fr-FR" dirty="0"/>
              <a:t>de l’algorithme.</a:t>
            </a:r>
            <a:r>
              <a:rPr lang="fr-FR" dirty="0" smtClean="0"/>
              <a:t> « Quelque </a:t>
            </a:r>
            <a:r>
              <a:rPr lang="fr-FR" dirty="0"/>
              <a:t>chose de </a:t>
            </a:r>
            <a:r>
              <a:rPr lang="fr-FR" dirty="0" smtClean="0"/>
              <a:t>bien finit </a:t>
            </a:r>
            <a:r>
              <a:rPr lang="fr-FR" dirty="0"/>
              <a:t>par </a:t>
            </a:r>
            <a:r>
              <a:rPr lang="fr-FR" dirty="0" smtClean="0"/>
              <a:t>arriver. » 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Spécification de l’exclusion mutuelle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accès </a:t>
            </a:r>
            <a:r>
              <a:rPr lang="fr-FR" dirty="0"/>
              <a:t>concurrentiel</a:t>
            </a:r>
            <a:r>
              <a:rPr lang="fr-FR" dirty="0" smtClean="0"/>
              <a:t> </a:t>
            </a:r>
            <a:r>
              <a:rPr lang="fr-FR" dirty="0"/>
              <a:t>à</a:t>
            </a:r>
            <a:r>
              <a:rPr lang="fr-FR" dirty="0" smtClean="0"/>
              <a:t> </a:t>
            </a:r>
            <a:r>
              <a:rPr lang="fr-FR" dirty="0"/>
              <a:t>une ressource </a:t>
            </a:r>
            <a:r>
              <a:rPr lang="fr-FR" dirty="0" smtClean="0"/>
              <a:t>partag</a:t>
            </a:r>
            <a:r>
              <a:rPr lang="fr-FR" dirty="0"/>
              <a:t>é</a:t>
            </a:r>
            <a:r>
              <a:rPr lang="fr-FR" dirty="0" smtClean="0"/>
              <a:t>e </a:t>
            </a:r>
            <a:r>
              <a:rPr lang="fr-FR" dirty="0"/>
              <a:t>unique </a:t>
            </a:r>
            <a:r>
              <a:rPr lang="fr-FR" dirty="0" smtClean="0"/>
              <a:t>via une « section </a:t>
            </a:r>
            <a:r>
              <a:rPr lang="fr-FR" dirty="0"/>
              <a:t>critique</a:t>
            </a:r>
            <a:r>
              <a:rPr lang="fr-FR" dirty="0" smtClean="0"/>
              <a:t> »  du code</a:t>
            </a:r>
          </a:p>
          <a:p>
            <a:pPr lvl="1"/>
            <a:r>
              <a:rPr lang="fr-FR" dirty="0" smtClean="0"/>
              <a:t>(</a:t>
            </a:r>
            <a:r>
              <a:rPr lang="fr-FR" i="1" dirty="0" smtClean="0"/>
              <a:t>ex. </a:t>
            </a:r>
            <a:r>
              <a:rPr lang="fr-FR" dirty="0" smtClean="0"/>
              <a:t>une imprimante)</a:t>
            </a:r>
            <a:r>
              <a:rPr lang="fr-FR" dirty="0"/>
              <a:t>. </a:t>
            </a:r>
          </a:p>
        </p:txBody>
      </p:sp>
      <p:pic>
        <p:nvPicPr>
          <p:cNvPr id="4" name="Image 3" descr="mutex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3187700"/>
            <a:ext cx="6197600" cy="33655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Spécification de l’exclusion mutuelle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Sûreté :</a:t>
            </a:r>
            <a:r>
              <a:rPr lang="fr-FR" dirty="0" smtClean="0"/>
              <a:t>  </a:t>
            </a:r>
            <a:r>
              <a:rPr lang="fr-FR" dirty="0"/>
              <a:t>Au plus un processus est</a:t>
            </a:r>
            <a:r>
              <a:rPr lang="fr-FR" dirty="0" smtClean="0"/>
              <a:t> </a:t>
            </a:r>
            <a:r>
              <a:rPr lang="fr-FR" dirty="0"/>
              <a:t>à</a:t>
            </a:r>
            <a:r>
              <a:rPr lang="fr-FR" dirty="0" smtClean="0"/>
              <a:t> </a:t>
            </a:r>
            <a:r>
              <a:rPr lang="fr-FR" dirty="0"/>
              <a:t>la fois dans la section critique</a:t>
            </a:r>
            <a:r>
              <a:rPr lang="fr-FR" dirty="0" smtClean="0"/>
              <a:t>.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Vivacité : </a:t>
            </a:r>
            <a:r>
              <a:rPr lang="fr-FR" dirty="0" smtClean="0"/>
              <a:t>Tout </a:t>
            </a:r>
            <a:r>
              <a:rPr lang="fr-FR" dirty="0"/>
              <a:t>processus demandeur</a:t>
            </a:r>
            <a:r>
              <a:rPr lang="fr-FR" dirty="0" smtClean="0"/>
              <a:t> finit </a:t>
            </a:r>
            <a:r>
              <a:rPr lang="fr-FR" dirty="0"/>
              <a:t>par entrer en section critique.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Hypothèses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7199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Processus et canaux asynchrones</a:t>
            </a:r>
          </a:p>
          <a:p>
            <a:r>
              <a:rPr lang="fr-FR" dirty="0" smtClean="0"/>
              <a:t>Pas de fautes</a:t>
            </a:r>
          </a:p>
          <a:p>
            <a:r>
              <a:rPr lang="fr-FR" dirty="0" smtClean="0"/>
              <a:t>Topologies : anneaux unidirectionnel avec orientation consistante</a:t>
            </a:r>
          </a:p>
          <a:p>
            <a:r>
              <a:rPr lang="fr-FR" dirty="0" smtClean="0"/>
              <a:t>Au moins deux processus</a:t>
            </a:r>
          </a:p>
          <a:p>
            <a:r>
              <a:rPr lang="fr-FR" dirty="0" smtClean="0"/>
              <a:t>Un seul initiateur</a:t>
            </a:r>
          </a:p>
          <a:p>
            <a:r>
              <a:rPr lang="fr-FR" dirty="0" smtClean="0"/>
              <a:t>Section critique : finie, mais non bornée</a:t>
            </a:r>
          </a:p>
          <a:p>
            <a:endParaRPr lang="fr-FR" dirty="0"/>
          </a:p>
        </p:txBody>
      </p:sp>
      <p:pic>
        <p:nvPicPr>
          <p:cNvPr id="4" name="Image 3" descr="anneau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3276600"/>
            <a:ext cx="3263900" cy="34417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Algorithmes distribués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Algorithmes pour des </a:t>
            </a:r>
            <a:r>
              <a:rPr lang="fr-FR" i="1" dirty="0" smtClean="0">
                <a:solidFill>
                  <a:srgbClr val="FF0000"/>
                </a:solidFill>
              </a:rPr>
              <a:t>systèmes distribués </a:t>
            </a:r>
            <a:r>
              <a:rPr lang="fr-FR" dirty="0" smtClean="0">
                <a:sym typeface="Wingdings"/>
              </a:rPr>
              <a:t></a:t>
            </a:r>
          </a:p>
          <a:p>
            <a:endParaRPr lang="fr-FR" dirty="0" smtClean="0">
              <a:sym typeface="Wingdings"/>
            </a:endParaRPr>
          </a:p>
          <a:p>
            <a:pPr algn="just"/>
            <a:r>
              <a:rPr lang="fr-FR" dirty="0" smtClean="0"/>
              <a:t>« En informatique, un </a:t>
            </a:r>
            <a:r>
              <a:rPr lang="fr-FR" b="1" dirty="0" smtClean="0"/>
              <a:t>système distribué </a:t>
            </a:r>
            <a:r>
              <a:rPr lang="fr-FR" dirty="0" smtClean="0"/>
              <a:t>(aussi appelé système réparti) est un ensemble </a:t>
            </a:r>
            <a:r>
              <a:rPr lang="fr-FR" u="sng" dirty="0" smtClean="0"/>
              <a:t>d’unités de traitement</a:t>
            </a:r>
            <a:r>
              <a:rPr lang="fr-FR" dirty="0" smtClean="0"/>
              <a:t> </a:t>
            </a:r>
            <a:r>
              <a:rPr lang="fr-FR" u="sng" dirty="0" smtClean="0"/>
              <a:t>autonomes</a:t>
            </a:r>
            <a:r>
              <a:rPr lang="fr-FR" dirty="0" smtClean="0"/>
              <a:t> </a:t>
            </a:r>
            <a:r>
              <a:rPr lang="fr-FR" u="sng" dirty="0" smtClean="0"/>
              <a:t>interconnectées</a:t>
            </a:r>
            <a:r>
              <a:rPr lang="fr-FR" dirty="0" smtClean="0"/>
              <a:t> entre-elles. »</a:t>
            </a:r>
          </a:p>
          <a:p>
            <a:pPr lvl="1"/>
            <a:r>
              <a:rPr lang="fr-FR" dirty="0" smtClean="0"/>
              <a:t>Gérard Tel, </a:t>
            </a:r>
            <a:r>
              <a:rPr lang="fr-FR" i="1" dirty="0" smtClean="0"/>
              <a:t>Introduction to distributed algorithms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Syntaxe</a:t>
            </a:r>
            <a:r>
              <a:rPr lang="en-US" dirty="0" smtClean="0"/>
              <a:t> </a:t>
            </a:r>
            <a:r>
              <a:rPr lang="en-US" dirty="0" err="1" smtClean="0"/>
              <a:t>générale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primitives :</a:t>
            </a:r>
          </a:p>
          <a:p>
            <a:pPr lvl="1"/>
            <a:r>
              <a:rPr lang="en-US" dirty="0" err="1" smtClean="0"/>
              <a:t>Envoyer</a:t>
            </a:r>
            <a:r>
              <a:rPr lang="en-US" dirty="0" smtClean="0"/>
              <a:t> &lt;</a:t>
            </a:r>
            <a:r>
              <a:rPr lang="en-US" dirty="0" err="1" smtClean="0"/>
              <a:t>MessageType</a:t>
            </a:r>
            <a:r>
              <a:rPr lang="en-US" dirty="0" smtClean="0"/>
              <a:t>, </a:t>
            </a:r>
            <a:r>
              <a:rPr lang="en-US" dirty="0" err="1" smtClean="0"/>
              <a:t>liste</a:t>
            </a:r>
            <a:r>
              <a:rPr lang="en-US" dirty="0" smtClean="0"/>
              <a:t> de </a:t>
            </a:r>
            <a:r>
              <a:rPr lang="en-US" dirty="0" err="1" smtClean="0"/>
              <a:t>donnée</a:t>
            </a:r>
            <a:r>
              <a:rPr lang="en-US" dirty="0" smtClean="0"/>
              <a:t> …&gt; </a:t>
            </a:r>
            <a:r>
              <a:rPr lang="en-US" dirty="0" err="1" smtClean="0"/>
              <a:t>à</a:t>
            </a:r>
            <a:r>
              <a:rPr lang="en-US" dirty="0" smtClean="0"/>
              <a:t> X</a:t>
            </a:r>
          </a:p>
          <a:p>
            <a:pPr lvl="2"/>
            <a:r>
              <a:rPr lang="en-US" dirty="0" smtClean="0"/>
              <a:t>X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b="1" dirty="0" err="1" smtClean="0"/>
              <a:t>numéro</a:t>
            </a:r>
            <a:r>
              <a:rPr lang="en-US" b="1" dirty="0" smtClean="0"/>
              <a:t> de canal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identité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err="1" smtClean="0"/>
              <a:t>Réception</a:t>
            </a:r>
            <a:r>
              <a:rPr lang="en-US" dirty="0" smtClean="0"/>
              <a:t> </a:t>
            </a:r>
            <a:r>
              <a:rPr lang="en-US" dirty="0"/>
              <a:t>&lt;</a:t>
            </a:r>
            <a:r>
              <a:rPr lang="en-US" dirty="0" err="1"/>
              <a:t>MessageType</a:t>
            </a:r>
            <a:r>
              <a:rPr lang="en-US" dirty="0"/>
              <a:t>, </a:t>
            </a:r>
            <a:r>
              <a:rPr lang="en-US" dirty="0" err="1"/>
              <a:t>liste</a:t>
            </a:r>
            <a:r>
              <a:rPr lang="en-US" dirty="0"/>
              <a:t> de </a:t>
            </a:r>
            <a:r>
              <a:rPr lang="en-US" dirty="0" err="1"/>
              <a:t>donnée</a:t>
            </a:r>
            <a:r>
              <a:rPr lang="en-US" dirty="0"/>
              <a:t> …</a:t>
            </a:r>
            <a:r>
              <a:rPr lang="en-US" dirty="0" smtClean="0"/>
              <a:t>&gt; </a:t>
            </a:r>
            <a:r>
              <a:rPr lang="en-US" dirty="0" err="1" smtClean="0"/>
              <a:t>depuis</a:t>
            </a:r>
            <a:r>
              <a:rPr lang="en-US" dirty="0" smtClean="0"/>
              <a:t> X</a:t>
            </a:r>
          </a:p>
          <a:p>
            <a:pPr lvl="2"/>
            <a:r>
              <a:rPr lang="en-US" dirty="0"/>
              <a:t>X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b="1" dirty="0" err="1"/>
              <a:t>numéro</a:t>
            </a:r>
            <a:r>
              <a:rPr lang="en-US" b="1" dirty="0"/>
              <a:t> de canal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identité</a:t>
            </a:r>
            <a:endParaRPr lang="en-US" dirty="0"/>
          </a:p>
          <a:p>
            <a:pPr lvl="2"/>
            <a:r>
              <a:rPr lang="en-US" dirty="0" err="1" smtClean="0"/>
              <a:t>Vaut</a:t>
            </a:r>
            <a:r>
              <a:rPr lang="en-US" dirty="0" smtClean="0"/>
              <a:t> VRAI </a:t>
            </a:r>
            <a:r>
              <a:rPr lang="en-US" dirty="0" err="1" smtClean="0"/>
              <a:t>ou</a:t>
            </a:r>
            <a:r>
              <a:rPr lang="en-US" dirty="0" smtClean="0"/>
              <a:t> FAUX (</a:t>
            </a:r>
            <a:r>
              <a:rPr lang="en-US" dirty="0" err="1" smtClean="0">
                <a:solidFill>
                  <a:srgbClr val="FF0000"/>
                </a:solidFill>
              </a:rPr>
              <a:t>réception</a:t>
            </a:r>
            <a:r>
              <a:rPr lang="en-US" dirty="0" smtClean="0">
                <a:solidFill>
                  <a:srgbClr val="FF0000"/>
                </a:solidFill>
              </a:rPr>
              <a:t> non-</a:t>
            </a:r>
            <a:r>
              <a:rPr lang="en-US" dirty="0" err="1" smtClean="0">
                <a:solidFill>
                  <a:srgbClr val="FF0000"/>
                </a:solidFill>
              </a:rPr>
              <a:t>bloquante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9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  <p:pic>
        <p:nvPicPr>
          <p:cNvPr id="3" name="Image 2" descr="lelan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4" y="476672"/>
            <a:ext cx="8274430" cy="5821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Preuve de correction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fr-FR" dirty="0" smtClean="0"/>
              <a:t>(La preuve est triviale, mais voici une version très détaillée.)</a:t>
            </a:r>
          </a:p>
          <a:p>
            <a:pPr algn="ctr">
              <a:buNone/>
            </a:pPr>
            <a:endParaRPr lang="fr-FR" dirty="0" smtClean="0"/>
          </a:p>
          <a:p>
            <a:pPr algn="just">
              <a:buNone/>
            </a:pPr>
            <a:r>
              <a:rPr lang="fr-FR" b="1" dirty="0" smtClean="0"/>
              <a:t>Lemme 1 (Sûreté)</a:t>
            </a:r>
            <a:r>
              <a:rPr lang="fr-FR" b="1" i="1" dirty="0" smtClean="0"/>
              <a:t>. </a:t>
            </a:r>
            <a:r>
              <a:rPr lang="fr-FR" i="1" dirty="0" smtClean="0"/>
              <a:t>Jamais plus d’un processus n’est en section critique. </a:t>
            </a:r>
          </a:p>
          <a:p>
            <a:pPr algn="just">
              <a:buNone/>
            </a:pPr>
            <a:r>
              <a:rPr lang="fr-FR" b="1" dirty="0" smtClean="0"/>
              <a:t>Preuve. </a:t>
            </a:r>
          </a:p>
          <a:p>
            <a:pPr algn="just"/>
            <a:r>
              <a:rPr lang="fr-FR" dirty="0" smtClean="0"/>
              <a:t>Une seule création : A l’initialisation, un seul jeton est créé car il n’y a qu’un seul initiateur. </a:t>
            </a:r>
          </a:p>
          <a:p>
            <a:pPr algn="just"/>
            <a:r>
              <a:rPr lang="fr-FR" dirty="0" smtClean="0"/>
              <a:t>Pas de duplication : Chaque processus relaie un message « Jeton » à droite que s’il l’a reçu préalablement de la gauche. </a:t>
            </a:r>
          </a:p>
          <a:p>
            <a:pPr algn="just">
              <a:buNone/>
            </a:pPr>
            <a:r>
              <a:rPr lang="fr-FR" dirty="0" smtClean="0"/>
              <a:t>Donc, le jeton créé initialement reste unique dans le système pendant toute l’exécution. Comme un processus ne peut exécuter la section critique que s’il détient le jeton, le lemme est vérifié. </a:t>
            </a:r>
            <a:r>
              <a:rPr lang="ko-KR" altLang="en-US" dirty="0" smtClean="0"/>
              <a:t>◻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Preuve de correction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fr-FR" b="1" dirty="0" smtClean="0"/>
              <a:t>Lemme 2 (Vivacité)</a:t>
            </a:r>
            <a:r>
              <a:rPr lang="fr-FR" b="1" i="1" dirty="0" smtClean="0"/>
              <a:t>. </a:t>
            </a:r>
            <a:r>
              <a:rPr lang="fr-FR" i="1" dirty="0" smtClean="0"/>
              <a:t>Tout demandeur entre en section critique en temps fini. </a:t>
            </a:r>
          </a:p>
          <a:p>
            <a:pPr algn="just">
              <a:buNone/>
            </a:pPr>
            <a:r>
              <a:rPr lang="fr-FR" b="1" dirty="0" smtClean="0"/>
              <a:t>Preuve.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L’initialisation dure un temps fini. (algorithme)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Le temps d’exécution de la section critique est fini. (hypothèse)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Le temps d’acheminement des messages est fini</a:t>
            </a:r>
            <a:r>
              <a:rPr lang="fr-FR" dirty="0"/>
              <a:t>. (hypothèse</a:t>
            </a:r>
            <a:r>
              <a:rPr lang="fr-FR" dirty="0" smtClean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Le temps de traitement des messages est fini</a:t>
            </a:r>
            <a:r>
              <a:rPr lang="fr-FR" dirty="0"/>
              <a:t>. (hypothèse)</a:t>
            </a:r>
            <a:endParaRPr lang="fr-FR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Toute réception d’un jeton est suivie d’un envoi. (algorithme)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Le jeton se déplace toujours dans le même sens. (algorithme)</a:t>
            </a:r>
          </a:p>
          <a:p>
            <a:pPr marL="514350" indent="-514350" algn="just">
              <a:buNone/>
            </a:pPr>
            <a:r>
              <a:rPr lang="fr-FR" dirty="0" smtClean="0"/>
              <a:t>On a donc une circulation de jeton unidirectionnelle perpétuelle. Ainsi, tout demandeur finit par obtenir le jeton et ainsi finit par exécuter la section critique. </a:t>
            </a:r>
            <a:r>
              <a:rPr lang="ko-KR" altLang="en-US" dirty="0" smtClean="0"/>
              <a:t>◻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Preuve de correction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/>
              <a:t>D’après les deux lemmes précédents, nous avons : </a:t>
            </a:r>
            <a:endParaRPr lang="fr-FR" b="1" dirty="0" smtClean="0"/>
          </a:p>
          <a:p>
            <a:pPr algn="just">
              <a:buNone/>
            </a:pPr>
            <a:endParaRPr lang="fr-FR" b="1" dirty="0" smtClean="0"/>
          </a:p>
          <a:p>
            <a:pPr algn="just">
              <a:buNone/>
            </a:pPr>
            <a:r>
              <a:rPr lang="fr-FR" b="1" smtClean="0"/>
              <a:t>Théorème 1</a:t>
            </a:r>
            <a:r>
              <a:rPr lang="fr-FR" b="1" i="1" smtClean="0"/>
              <a:t>. </a:t>
            </a:r>
            <a:r>
              <a:rPr lang="fr-FR" i="1" dirty="0" smtClean="0"/>
              <a:t>L’algorithme 1 résout l’exclusion mutuelle dans un anneau unidirectionnel. </a:t>
            </a:r>
          </a:p>
          <a:p>
            <a:pPr algn="just">
              <a:buNone/>
            </a:pPr>
            <a:endParaRPr lang="fr-FR" i="1" dirty="0" smtClean="0"/>
          </a:p>
          <a:p>
            <a:pPr algn="just">
              <a:buNone/>
            </a:pPr>
            <a:r>
              <a:rPr lang="fr-FR" b="1" dirty="0" smtClean="0"/>
              <a:t>Remarque 2. </a:t>
            </a:r>
            <a:r>
              <a:rPr lang="fr-FR" i="1" dirty="0" smtClean="0"/>
              <a:t>Si on lève l’une des hypothèses, la preuve ne marche plus 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Complexité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smtClean="0"/>
              <a:t>En nombre de messages et en temps d’exécution dans le meilleur et le pire des cas.</a:t>
            </a:r>
          </a:p>
          <a:p>
            <a:r>
              <a:rPr lang="fr-FR" dirty="0" smtClean="0"/>
              <a:t> Complexité pour un tour de jeton : </a:t>
            </a:r>
          </a:p>
          <a:p>
            <a:pPr lvl="1"/>
            <a:r>
              <a:rPr lang="fr-FR" i="1" dirty="0" smtClean="0"/>
              <a:t>n</a:t>
            </a:r>
            <a:r>
              <a:rPr lang="fr-FR" dirty="0" smtClean="0"/>
              <a:t> </a:t>
            </a:r>
          </a:p>
          <a:p>
            <a:r>
              <a:rPr lang="fr-FR" dirty="0" smtClean="0"/>
              <a:t>Si un processus est demandeur en cours d’exécution, quel est le nombre de messages générés avant que le processus entre en section critique </a:t>
            </a:r>
          </a:p>
          <a:p>
            <a:pPr lvl="1"/>
            <a:r>
              <a:rPr lang="fr-FR" dirty="0" smtClean="0"/>
              <a:t>(pire : </a:t>
            </a:r>
            <a:r>
              <a:rPr lang="fr-FR" i="1" dirty="0" smtClean="0"/>
              <a:t>n − 1</a:t>
            </a:r>
            <a:r>
              <a:rPr lang="fr-FR" dirty="0" smtClean="0"/>
              <a:t>, meilleur : 0) </a:t>
            </a:r>
          </a:p>
          <a:p>
            <a:r>
              <a:rPr lang="fr-FR" dirty="0" smtClean="0"/>
              <a:t>Temps de service : combien d’autres processus peuvent exécuter la section critique avant qu’un processus (demandeur) particulier ne le fasse </a:t>
            </a:r>
          </a:p>
          <a:p>
            <a:pPr lvl="1"/>
            <a:r>
              <a:rPr lang="fr-FR" dirty="0" smtClean="0"/>
              <a:t>(pire : n − 1, meilleur : 0) </a:t>
            </a:r>
          </a:p>
          <a:p>
            <a:r>
              <a:rPr lang="fr-FR" dirty="0" smtClean="0"/>
              <a:t>Ratio nombre de messages / nombre de demandes </a:t>
            </a:r>
          </a:p>
          <a:p>
            <a:pPr lvl="1"/>
            <a:r>
              <a:rPr lang="fr-FR" dirty="0" smtClean="0"/>
              <a:t>(pire : ∞ — aucune demande, meilleur : 1 — tous demandeurs)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sur l’algorithme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dernier résultat montre un inconvénient majeur de ce type de solution (proactive) : les échanges de messages continuent même s’il n’y a aucune demande. </a:t>
            </a:r>
          </a:p>
          <a:p>
            <a:endParaRPr lang="fr-FR" dirty="0" smtClean="0"/>
          </a:p>
          <a:p>
            <a:r>
              <a:rPr lang="fr-FR" dirty="0" smtClean="0"/>
              <a:t>Pour régler ce problème, il existe des algorithmes dit « à permission » (réactive)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Deuxième Exemple : </a:t>
            </a:r>
            <a:br>
              <a:rPr lang="fr-FR" dirty="0" smtClean="0"/>
            </a:br>
            <a:r>
              <a:rPr lang="fr-FR" dirty="0" smtClean="0"/>
              <a:t>Circulation d’un jeton dans un réseau quelconque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Spécification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 smtClean="0"/>
              <a:t>La </a:t>
            </a:r>
            <a:r>
              <a:rPr lang="fr-FR" sz="5400" i="1" dirty="0" smtClean="0"/>
              <a:t>circulation de jeton </a:t>
            </a:r>
          </a:p>
          <a:p>
            <a:pPr marL="0" indent="0" algn="ctr">
              <a:buNone/>
            </a:pPr>
            <a:r>
              <a:rPr lang="fr-FR" sz="5400" dirty="0" smtClean="0"/>
              <a:t>est un </a:t>
            </a:r>
          </a:p>
          <a:p>
            <a:pPr marL="0" indent="0" algn="ctr">
              <a:buNone/>
            </a:pPr>
            <a:r>
              <a:rPr lang="fr-FR" sz="5400" b="1" dirty="0" smtClean="0"/>
              <a:t>algorithme à vague</a:t>
            </a:r>
            <a:endParaRPr lang="fr-FR" sz="5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F2FB-7053-C040-9EC1-5AA7F050371A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Algorithmique Distribuée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Algorithme à vague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0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4037</Words>
  <Application>Microsoft Macintosh PowerPoint</Application>
  <PresentationFormat>Présentation à l'écran (4:3)</PresentationFormat>
  <Paragraphs>1590</Paragraphs>
  <Slides>154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154</vt:i4>
      </vt:variant>
    </vt:vector>
  </HeadingPairs>
  <TitlesOfParts>
    <vt:vector size="155" baseType="lpstr">
      <vt:lpstr>Thème Office</vt:lpstr>
      <vt:lpstr>Algorithmique Distribuée</vt:lpstr>
      <vt:lpstr>Infos pratiques</vt:lpstr>
      <vt:lpstr>But</vt:lpstr>
      <vt:lpstr>Contenu</vt:lpstr>
      <vt:lpstr>Plan du cours</vt:lpstr>
      <vt:lpstr>Evaluation</vt:lpstr>
      <vt:lpstr>Introduction</vt:lpstr>
      <vt:lpstr>Algorithmes distribués</vt:lpstr>
      <vt:lpstr>Algorithmes distribués</vt:lpstr>
      <vt:lpstr>Algorithmes distribués</vt:lpstr>
      <vt:lpstr>Algorithmes distribués</vt:lpstr>
      <vt:lpstr>Algorithmes distribués</vt:lpstr>
      <vt:lpstr>Algorithmes distribués</vt:lpstr>
      <vt:lpstr>Algorithmes distribués</vt:lpstr>
      <vt:lpstr>Algorithmes distribués</vt:lpstr>
      <vt:lpstr>Algorithmes distribués</vt:lpstr>
      <vt:lpstr>Algorithmes distribués</vt:lpstr>
      <vt:lpstr>Centralisé vs. Distribué</vt:lpstr>
      <vt:lpstr>Centralisé vs. Distribué</vt:lpstr>
      <vt:lpstr>Centralisé vs. Distribué</vt:lpstr>
      <vt:lpstr>Causalité : exemple</vt:lpstr>
      <vt:lpstr>Causalité : exemple</vt:lpstr>
      <vt:lpstr>Causalité : exemple</vt:lpstr>
      <vt:lpstr>Centralisé vs. Distribué</vt:lpstr>
      <vt:lpstr>Exemple</vt:lpstr>
      <vt:lpstr>Caractéristiques d’un système distribué </vt:lpstr>
      <vt:lpstr>Caractéristiques d’un système distribué : sa topologie</vt:lpstr>
      <vt:lpstr>Caractéristiques</vt:lpstr>
      <vt:lpstr>Les systèmes distribués</vt:lpstr>
      <vt:lpstr>Liens bidirectionnels : pas toujours !</vt:lpstr>
      <vt:lpstr>Rappel : Connexité</vt:lpstr>
      <vt:lpstr>Rappel : Connexité</vt:lpstr>
      <vt:lpstr>Exemples de topologies classiques </vt:lpstr>
      <vt:lpstr>Caractéristiques d’un système distribué : liens de communications</vt:lpstr>
      <vt:lpstr>Communications</vt:lpstr>
      <vt:lpstr>FIFO : Rappel</vt:lpstr>
      <vt:lpstr>FIFO : Rappel</vt:lpstr>
      <vt:lpstr>FIFO : Rappel</vt:lpstr>
      <vt:lpstr>FIFO : Rappel</vt:lpstr>
      <vt:lpstr>FIFO : Rappel</vt:lpstr>
      <vt:lpstr>FIFO : Rappel</vt:lpstr>
      <vt:lpstr>FIFO : Rappel</vt:lpstr>
      <vt:lpstr>Temps d’acheminement</vt:lpstr>
      <vt:lpstr>Caractéristiques d’un système distribué : les processus</vt:lpstr>
      <vt:lpstr>Caractéristiques</vt:lpstr>
      <vt:lpstr>Caractéristiques d’un système distribué : le temps</vt:lpstr>
      <vt:lpstr>Caractéristiques</vt:lpstr>
      <vt:lpstr>Caractéristiques d’un système distribué : connaissances initiales des processus</vt:lpstr>
      <vt:lpstr>Caractéristiques</vt:lpstr>
      <vt:lpstr>Réseaux identifiés : Rappel</vt:lpstr>
      <vt:lpstr>Réseaux enracinés : Rappel</vt:lpstr>
      <vt:lpstr>Réseaux enracinés : Rappel</vt:lpstr>
      <vt:lpstr>Caractéristiques</vt:lpstr>
      <vt:lpstr>Numérotation des canaux</vt:lpstr>
      <vt:lpstr>Exemple récapitulatif</vt:lpstr>
      <vt:lpstr>Algorithme Distribué Exemple : Calcul d’un arbre couvrant</vt:lpstr>
      <vt:lpstr>Algorithme Distribué Exemple : Calcul d’un arbre couvrant</vt:lpstr>
      <vt:lpstr>Algorithme Distribué Exemple : Calcul d’un arbre couvrant</vt:lpstr>
      <vt:lpstr>Algorithme Distribué Exemple : Calcul d’un arbre couvrant</vt:lpstr>
      <vt:lpstr>Algorithme Distribué Exemple : Calcul d’un arbre couvrant</vt:lpstr>
      <vt:lpstr>Algorithme Distribué Exemple : Calcul d’un arbre couvrant</vt:lpstr>
      <vt:lpstr>Algorithme Distribué Exemple : Calcul d’un arbre couvrant</vt:lpstr>
      <vt:lpstr>Analyse de complexité</vt:lpstr>
      <vt:lpstr>Complexité</vt:lpstr>
      <vt:lpstr>Mesures de complexité</vt:lpstr>
      <vt:lpstr>Problèmes classiques</vt:lpstr>
      <vt:lpstr>Problèmes classiques</vt:lpstr>
      <vt:lpstr>Echange de donnée : routage</vt:lpstr>
      <vt:lpstr>Echange de donnée : routage</vt:lpstr>
      <vt:lpstr>Echange de donnée : routage</vt:lpstr>
      <vt:lpstr>Accord : élection Calculer un chef !  (avec publication ou non)</vt:lpstr>
      <vt:lpstr>Accord : élection Calculer un chef !</vt:lpstr>
      <vt:lpstr>Accord : élection Calculer un chef !</vt:lpstr>
      <vt:lpstr>Accord : élection Calculer un chef ! (avec publication)</vt:lpstr>
      <vt:lpstr>Auto-organisation : k-Clustering</vt:lpstr>
      <vt:lpstr>Auto-organisation : k-Clustering</vt:lpstr>
      <vt:lpstr>Auto-organisation : k-Clustering</vt:lpstr>
      <vt:lpstr>Auto-organisation : k-Clustering</vt:lpstr>
      <vt:lpstr>Allocation de ressources : exclusion mutuelle</vt:lpstr>
      <vt:lpstr>Allocation de ressources : exclusion mutuelle</vt:lpstr>
      <vt:lpstr>Allocation de ressources : exclusion mutuelle</vt:lpstr>
      <vt:lpstr>Allocation de ressources : exclusion mutuelle</vt:lpstr>
      <vt:lpstr>Allocation de ressources : exclusion mutuelle</vt:lpstr>
      <vt:lpstr>Exemple trivial :  Exclusion mutuelle de Le Lann </vt:lpstr>
      <vt:lpstr>Méthodologie</vt:lpstr>
      <vt:lpstr>Spécification</vt:lpstr>
      <vt:lpstr>Spécification de l’exclusion mutuelle</vt:lpstr>
      <vt:lpstr>Spécification de l’exclusion mutuelle</vt:lpstr>
      <vt:lpstr>Hypothèses</vt:lpstr>
      <vt:lpstr>Syntaxe générale</vt:lpstr>
      <vt:lpstr>Présentation PowerPoint</vt:lpstr>
      <vt:lpstr>Preuve de correction  </vt:lpstr>
      <vt:lpstr>Preuve de correction  </vt:lpstr>
      <vt:lpstr>Preuve de correction  </vt:lpstr>
      <vt:lpstr>Complexité</vt:lpstr>
      <vt:lpstr>Conclusion sur l’algorithme</vt:lpstr>
      <vt:lpstr>Deuxième Exemple :  Circulation d’un jeton dans un réseau quelconque </vt:lpstr>
      <vt:lpstr>Spécification</vt:lpstr>
      <vt:lpstr>Algorithme à vague</vt:lpstr>
      <vt:lpstr>Introduction</vt:lpstr>
      <vt:lpstr>Introduction</vt:lpstr>
      <vt:lpstr>Introduction</vt:lpstr>
      <vt:lpstr>Introduction</vt:lpstr>
      <vt:lpstr>Définition</vt:lpstr>
      <vt:lpstr>Définition</vt:lpstr>
      <vt:lpstr>Exemples</vt:lpstr>
      <vt:lpstr>Instanciation</vt:lpstr>
      <vt:lpstr>Instanciation</vt:lpstr>
      <vt:lpstr>Remarque</vt:lpstr>
      <vt:lpstr>Hypothèses pour notre circulation de jeton</vt:lpstr>
      <vt:lpstr>Rappel </vt:lpstr>
      <vt:lpstr>Circulation d’un jeton dans un arbre</vt:lpstr>
      <vt:lpstr>Circulation d’un jeton dans un arbre</vt:lpstr>
      <vt:lpstr>Circulation d’un jeton dans un arbre</vt:lpstr>
      <vt:lpstr>Circulation d’un jeton dans un arbre</vt:lpstr>
      <vt:lpstr>Circulation d’un jeton dans un arbre</vt:lpstr>
      <vt:lpstr>Circulation d’un jeton dans un arbre</vt:lpstr>
      <vt:lpstr>Circulation d’un jeton dans un arbre</vt:lpstr>
      <vt:lpstr>Circulation d’un jeton dans un arbre</vt:lpstr>
      <vt:lpstr>Circulation d’un jeton dans un arbre</vt:lpstr>
      <vt:lpstr>Circulation d’un jeton dans un arbre</vt:lpstr>
      <vt:lpstr>Circulation d’un jeton dans un arbre</vt:lpstr>
      <vt:lpstr>Circulation d’un jeton dans un arbre</vt:lpstr>
      <vt:lpstr>Circulation d’un jeton dans un arbre</vt:lpstr>
      <vt:lpstr>Circulation d’un jeton dans un réseau quelconque ?</vt:lpstr>
      <vt:lpstr>Exemple</vt:lpstr>
      <vt:lpstr>Solution</vt:lpstr>
      <vt:lpstr>Variables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Conclusion générale</vt:lpstr>
      <vt:lpstr>Merci de votre attention !</vt:lpstr>
      <vt:lpstr>Syntaxe : réception bloquante</vt:lpstr>
      <vt:lpstr>Syntaxe : réception bloquante</vt:lpstr>
    </vt:vector>
  </TitlesOfParts>
  <Manager/>
  <Company>VERIMAG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Ingéniérie des Protocoles</dc:title>
  <dc:subject/>
  <dc:creator>Stéphane Devismes</dc:creator>
  <cp:keywords/>
  <dc:description/>
  <cp:lastModifiedBy>Stéphane Devismes</cp:lastModifiedBy>
  <cp:revision>213</cp:revision>
  <cp:lastPrinted>2013-09-11T09:18:29Z</cp:lastPrinted>
  <dcterms:created xsi:type="dcterms:W3CDTF">2013-09-11T12:48:52Z</dcterms:created>
  <dcterms:modified xsi:type="dcterms:W3CDTF">2020-09-14T18:20:54Z</dcterms:modified>
  <cp:category/>
</cp:coreProperties>
</file>