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501" r:id="rId2"/>
    <p:sldId id="496" r:id="rId3"/>
    <p:sldId id="480" r:id="rId4"/>
    <p:sldId id="482" r:id="rId5"/>
    <p:sldId id="481" r:id="rId6"/>
    <p:sldId id="483" r:id="rId7"/>
    <p:sldId id="493" r:id="rId8"/>
    <p:sldId id="484" r:id="rId9"/>
    <p:sldId id="495" r:id="rId10"/>
    <p:sldId id="485" r:id="rId11"/>
    <p:sldId id="486" r:id="rId12"/>
    <p:sldId id="497" r:id="rId13"/>
    <p:sldId id="498" r:id="rId14"/>
    <p:sldId id="499" r:id="rId15"/>
    <p:sldId id="500" r:id="rId16"/>
    <p:sldId id="492" r:id="rId17"/>
    <p:sldId id="472" r:id="rId18"/>
    <p:sldId id="445" r:id="rId19"/>
    <p:sldId id="469" r:id="rId20"/>
    <p:sldId id="477" r:id="rId21"/>
    <p:sldId id="494" r:id="rId22"/>
    <p:sldId id="502" r:id="rId23"/>
    <p:sldId id="465" r:id="rId24"/>
    <p:sldId id="478" r:id="rId25"/>
    <p:sldId id="479" r:id="rId26"/>
    <p:sldId id="487" r:id="rId27"/>
    <p:sldId id="488" r:id="rId28"/>
    <p:sldId id="489" r:id="rId29"/>
    <p:sldId id="490" r:id="rId30"/>
    <p:sldId id="491" r:id="rId31"/>
    <p:sldId id="475" r:id="rId32"/>
    <p:sldId id="467" r:id="rId33"/>
    <p:sldId id="470" r:id="rId34"/>
    <p:sldId id="471" r:id="rId35"/>
    <p:sldId id="476" r:id="rId3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1pPr>
    <a:lvl2pPr marL="4572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2pPr>
    <a:lvl3pPr marL="9144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3pPr>
    <a:lvl4pPr marL="13716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4pPr>
    <a:lvl5pPr marL="1828800" algn="ctr" rtl="0" fontAlgn="base">
      <a:spcBef>
        <a:spcPct val="0"/>
      </a:spcBef>
      <a:spcAft>
        <a:spcPct val="0"/>
      </a:spcAft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5pPr>
    <a:lvl6pPr marL="22860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6pPr>
    <a:lvl7pPr marL="27432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7pPr>
    <a:lvl8pPr marL="32004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8pPr>
    <a:lvl9pPr marL="3657600" algn="l" defTabSz="914400" rtl="0" eaLnBrk="1" latinLnBrk="0" hangingPunct="1">
      <a:defRPr sz="4600" kern="1200">
        <a:solidFill>
          <a:srgbClr val="2D4141"/>
        </a:solidFill>
        <a:latin typeface="Futura Condensed" charset="0"/>
        <a:ea typeface="+mn-ea"/>
        <a:cs typeface="+mn-cs"/>
        <a:sym typeface="Futura Condense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B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333" autoAdjust="0"/>
  </p:normalViewPr>
  <p:slideViewPr>
    <p:cSldViewPr>
      <p:cViewPr varScale="1">
        <p:scale>
          <a:sx n="47" d="100"/>
          <a:sy n="47" d="100"/>
        </p:scale>
        <p:origin x="-684" y="-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6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6DC3C-0A78-4E25-B229-2B79265C06D2}" type="datetimeFigureOut">
              <a:rPr lang="fr-FR" smtClean="0"/>
              <a:pPr/>
              <a:t>25/03/2009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778F3-0D66-4933-BB2C-35CC3E1F99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5340C3-5720-4DAD-995F-F873DD049349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Futura Condensed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Futura Condensed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Futura Condensed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Futura Condensed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Futura Condense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6B80B-3DFF-4D51-B42A-72533C4F68D7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CAA88-A86D-4E4B-8C50-0965DD97C222}" type="slidenum">
              <a:rPr lang="en-US"/>
              <a:pPr/>
              <a:t>12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27F0-9A63-43D6-9F6B-E4F197AF5C41}" type="slidenum">
              <a:rPr lang="en-US"/>
              <a:pPr/>
              <a:t>13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POint to the f(x) thing here. as a place holder for your code.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43031-8255-4A93-ACD0-46D0F8FC9D96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55022-0B6D-479C-9F8F-C62DFB13391D}" type="slidenum">
              <a:rPr lang="en-US"/>
              <a:pPr/>
              <a:t>15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" y="304800"/>
            <a:ext cx="12573000" cy="1917700"/>
          </a:xfrm>
        </p:spPr>
        <p:txBody>
          <a:bodyPr/>
          <a:lstStyle>
            <a:lvl1pPr>
              <a:defRPr sz="66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2700000" y="9398000"/>
            <a:ext cx="293688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92E8CA-1293-40A2-BF01-931D02D731D6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12496800" cy="19177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200" y="2781300"/>
            <a:ext cx="12344400" cy="6223000"/>
          </a:xfrm>
        </p:spPr>
        <p:txBody>
          <a:bodyPr/>
          <a:lstStyle>
            <a:lvl1pPr marL="432000" indent="-432000">
              <a:lnSpc>
                <a:spcPct val="100000"/>
              </a:lnSpc>
              <a:spcBef>
                <a:spcPts val="2400"/>
              </a:spcBef>
              <a:defRPr sz="4000" b="0" cap="none" spc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"/>
              </a:defRPr>
            </a:lvl1pPr>
            <a:lvl2pPr marL="864000" indent="-432000">
              <a:lnSpc>
                <a:spcPct val="100000"/>
              </a:lnSpc>
              <a:spcBef>
                <a:spcPts val="2400"/>
              </a:spcBef>
              <a:defRPr sz="3400" b="0" cap="none" spc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"/>
              </a:defRPr>
            </a:lvl2pPr>
            <a:lvl3pPr marL="1296000" indent="-432000">
              <a:lnSpc>
                <a:spcPct val="100000"/>
              </a:lnSpc>
              <a:spcBef>
                <a:spcPts val="2400"/>
              </a:spcBef>
              <a:defRPr sz="2800" b="0" cap="none" spc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"/>
              </a:defRPr>
            </a:lvl3pPr>
            <a:lvl4pPr marL="1728000" indent="-432000">
              <a:lnSpc>
                <a:spcPct val="100000"/>
              </a:lnSpc>
              <a:spcBef>
                <a:spcPts val="2400"/>
              </a:spcBef>
              <a:defRPr sz="2800" b="0" cap="none" spc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"/>
              </a:defRPr>
            </a:lvl4pPr>
            <a:lvl5pPr marL="2160000" indent="-432000">
              <a:lnSpc>
                <a:spcPct val="100000"/>
              </a:lnSpc>
              <a:spcBef>
                <a:spcPts val="2400"/>
              </a:spcBef>
              <a:defRPr sz="2800" b="0" cap="none" spc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"/>
              </a:defRPr>
            </a:lvl5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2700000" y="9398000"/>
            <a:ext cx="293688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84861E-236C-0B49-8438-FB8A3FCC611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04800"/>
            <a:ext cx="113792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Futura Condensed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" y="2781300"/>
            <a:ext cx="12979400" cy="622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Futura Condensed" charset="0"/>
              </a:rPr>
              <a:t>First level</a:t>
            </a:r>
          </a:p>
          <a:p>
            <a:pPr lvl="1"/>
            <a:r>
              <a:rPr lang="en-US" dirty="0" smtClean="0">
                <a:sym typeface="Futura Condensed" charset="0"/>
              </a:rPr>
              <a:t>Second level</a:t>
            </a:r>
          </a:p>
          <a:p>
            <a:pPr lvl="2"/>
            <a:r>
              <a:rPr lang="en-US" dirty="0" smtClean="0">
                <a:sym typeface="Futura Condensed" charset="0"/>
              </a:rPr>
              <a:t>Third level</a:t>
            </a:r>
          </a:p>
          <a:p>
            <a:pPr lvl="3"/>
            <a:r>
              <a:rPr lang="en-US" dirty="0" smtClean="0">
                <a:sym typeface="Futura Condensed" charset="0"/>
              </a:rPr>
              <a:t>Fourth level</a:t>
            </a:r>
          </a:p>
          <a:p>
            <a:pPr lvl="4"/>
            <a:r>
              <a:rPr lang="en-US" dirty="0" smtClean="0">
                <a:sym typeface="Futura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marL="304800" indent="-304800" algn="l" rtl="0" fontAlgn="base">
        <a:spcBef>
          <a:spcPct val="0"/>
        </a:spcBef>
        <a:spcAft>
          <a:spcPct val="0"/>
        </a:spcAft>
        <a:defRPr sz="66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  <a:sym typeface="Futura Condensed" charset="0"/>
        </a:defRPr>
      </a:lvl1pPr>
      <a:lvl2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2pPr>
      <a:lvl3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3pPr>
      <a:lvl4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4pPr>
      <a:lvl5pPr marL="3048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5pPr>
      <a:lvl6pPr marL="7620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6pPr>
      <a:lvl7pPr marL="12192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7pPr>
      <a:lvl8pPr marL="16764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8pPr>
      <a:lvl9pPr marL="2133600" indent="-304800" algn="l" rtl="0" fontAlgn="base">
        <a:spcBef>
          <a:spcPct val="0"/>
        </a:spcBef>
        <a:spcAft>
          <a:spcPct val="0"/>
        </a:spcAft>
        <a:defRPr sz="9000">
          <a:solidFill>
            <a:srgbClr val="FFFFFF"/>
          </a:solidFill>
          <a:latin typeface="Futura Condensed" charset="0"/>
          <a:ea typeface="ヒラギノ角ゴ ProN W3" charset="0"/>
          <a:cs typeface="ヒラギノ角ゴ ProN W3" charset="0"/>
          <a:sym typeface="Futura Condensed" charset="0"/>
        </a:defRPr>
      </a:lvl9pPr>
    </p:titleStyle>
    <p:bodyStyle>
      <a:lvl1pPr marL="432000" indent="-432000" algn="l" rtl="0" fontAlgn="base">
        <a:spcBef>
          <a:spcPts val="0"/>
        </a:spcBef>
        <a:spcAft>
          <a:spcPts val="0"/>
        </a:spcAft>
        <a:buSzPct val="100000"/>
        <a:buFont typeface="Arial"/>
        <a:buChar char="•"/>
        <a:defRPr sz="5400" b="0" cap="none" spc="0" baseline="0">
          <a:ln w="18415" cmpd="sng">
            <a:solidFill>
              <a:schemeClr val="tx2"/>
            </a:solidFill>
            <a:prstDash val="solid"/>
          </a:ln>
          <a:solidFill>
            <a:schemeClr val="tx2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  <a:sym typeface="Futura Condensed" charset="0"/>
        </a:defRPr>
      </a:lvl1pPr>
      <a:lvl2pPr marL="864000" indent="-432000" algn="l" rtl="0" fontAlgn="base">
        <a:spcBef>
          <a:spcPts val="0"/>
        </a:spcBef>
        <a:spcAft>
          <a:spcPct val="0"/>
        </a:spcAft>
        <a:buSzPct val="100000"/>
        <a:buChar char="•"/>
        <a:defRPr sz="4400" b="0" cap="none" spc="0">
          <a:ln w="18415" cmpd="sng">
            <a:solidFill>
              <a:schemeClr val="tx2"/>
            </a:solidFill>
            <a:prstDash val="solid"/>
          </a:ln>
          <a:solidFill>
            <a:schemeClr val="tx2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  <a:sym typeface="Futura Condensed" charset="0"/>
        </a:defRPr>
      </a:lvl2pPr>
      <a:lvl3pPr marL="1296000" indent="-432000" algn="l" rtl="0" fontAlgn="base">
        <a:spcBef>
          <a:spcPts val="0"/>
        </a:spcBef>
        <a:spcAft>
          <a:spcPct val="0"/>
        </a:spcAft>
        <a:buSzPct val="100000"/>
        <a:buChar char="•"/>
        <a:defRPr sz="4000" b="0" cap="none" spc="0">
          <a:ln w="18415" cmpd="sng">
            <a:solidFill>
              <a:schemeClr val="tx2"/>
            </a:solidFill>
            <a:prstDash val="solid"/>
          </a:ln>
          <a:solidFill>
            <a:schemeClr val="tx2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  <a:sym typeface="Futura Condensed" charset="0"/>
        </a:defRPr>
      </a:lvl3pPr>
      <a:lvl4pPr marL="1728000" indent="-432000" algn="l" rtl="0" fontAlgn="base">
        <a:spcBef>
          <a:spcPts val="0"/>
        </a:spcBef>
        <a:spcAft>
          <a:spcPct val="0"/>
        </a:spcAft>
        <a:buSzPct val="100000"/>
        <a:buChar char="•"/>
        <a:defRPr sz="3600" b="0" cap="none" spc="0">
          <a:ln w="18415" cmpd="sng">
            <a:solidFill>
              <a:schemeClr val="tx2"/>
            </a:solidFill>
            <a:prstDash val="solid"/>
          </a:ln>
          <a:solidFill>
            <a:schemeClr val="tx2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  <a:sym typeface="Futura Condensed" charset="0"/>
        </a:defRPr>
      </a:lvl4pPr>
      <a:lvl5pPr marL="2160000" indent="-432000" algn="l" rtl="0" fontAlgn="base"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3200" b="0" cap="none" spc="0">
          <a:ln w="18415" cmpd="sng">
            <a:solidFill>
              <a:schemeClr val="tx2"/>
            </a:solidFill>
            <a:prstDash val="solid"/>
          </a:ln>
          <a:solidFill>
            <a:schemeClr val="tx2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  <a:sym typeface="Futura Condensed" charset="0"/>
        </a:defRPr>
      </a:lvl5pPr>
      <a:lvl6pPr marL="3268663" indent="-950913" algn="l" rtl="0" fontAlgn="base">
        <a:spcBef>
          <a:spcPts val="2800"/>
        </a:spcBef>
        <a:spcAft>
          <a:spcPct val="0"/>
        </a:spcAft>
        <a:buSzPct val="155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6pPr>
      <a:lvl7pPr marL="3725863" indent="-950913" algn="l" rtl="0" fontAlgn="base">
        <a:spcBef>
          <a:spcPts val="2800"/>
        </a:spcBef>
        <a:spcAft>
          <a:spcPct val="0"/>
        </a:spcAft>
        <a:buSzPct val="155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7pPr>
      <a:lvl8pPr marL="4183063" indent="-950913" algn="l" rtl="0" fontAlgn="base">
        <a:spcBef>
          <a:spcPts val="2800"/>
        </a:spcBef>
        <a:spcAft>
          <a:spcPct val="0"/>
        </a:spcAft>
        <a:buSzPct val="155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8pPr>
      <a:lvl9pPr marL="4640263" indent="-950913" algn="l" rtl="0" fontAlgn="base">
        <a:spcBef>
          <a:spcPts val="2800"/>
        </a:spcBef>
        <a:spcAft>
          <a:spcPct val="0"/>
        </a:spcAft>
        <a:buSzPct val="155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utura Condensed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AVE\gallien\Desktop\BIP%20OK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AVE\gallien\Desktop\GenoM%20FI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AVE\gallien\Desktop\BIP%20FI.av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58800" y="3030538"/>
            <a:ext cx="11887200" cy="20907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Toward a More Dependable Software Architecture for Autonomous Robots</a:t>
            </a:r>
            <a:endParaRPr lang="en-US" sz="5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 smtClean="0"/>
              <a:t>Matthieu Gallien</a:t>
            </a:r>
          </a:p>
          <a:p>
            <a:r>
              <a:rPr lang="fr-FR" sz="3200" dirty="0" smtClean="0"/>
              <a:t>DCS </a:t>
            </a:r>
            <a:r>
              <a:rPr lang="fr-FR" sz="3200" dirty="0" err="1" smtClean="0"/>
              <a:t>Days</a:t>
            </a:r>
            <a:r>
              <a:rPr lang="fr-FR" sz="3200" dirty="0" smtClean="0"/>
              <a:t>, </a:t>
            </a:r>
            <a:r>
              <a:rPr lang="fr-FR" sz="3200" dirty="0" err="1" smtClean="0"/>
              <a:t>Autrans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Limitations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No model </a:t>
            </a:r>
            <a:r>
              <a:rPr lang="en-US" noProof="0" dirty="0" smtClean="0"/>
              <a:t>of the functional layer</a:t>
            </a:r>
          </a:p>
          <a:p>
            <a:pPr lvl="1"/>
            <a:r>
              <a:rPr lang="en-US" noProof="0" dirty="0" smtClean="0"/>
              <a:t>only description of interface</a:t>
            </a:r>
          </a:p>
          <a:p>
            <a:r>
              <a:rPr lang="en-US" noProof="0" dirty="0" smtClean="0"/>
              <a:t>No </a:t>
            </a:r>
            <a:r>
              <a:rPr lang="en-US" noProof="0" dirty="0" smtClean="0"/>
              <a:t>possibility of static analysis</a:t>
            </a:r>
            <a:endParaRPr lang="en-US" noProof="0" dirty="0" smtClean="0"/>
          </a:p>
          <a:p>
            <a:r>
              <a:rPr lang="en-US" noProof="0" dirty="0" smtClean="0"/>
              <a:t>Centralized controller has limitations (no time, own model, …)</a:t>
            </a:r>
          </a:p>
          <a:p>
            <a:r>
              <a:rPr lang="en-US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Different representations or models </a:t>
            </a:r>
            <a:r>
              <a:rPr lang="en-US" noProof="0" dirty="0" smtClean="0"/>
              <a:t>between layers</a:t>
            </a:r>
          </a:p>
          <a:p>
            <a:r>
              <a:rPr lang="en-US" noProof="0" dirty="0" smtClean="0"/>
              <a:t>Needs validation and verification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Using BIP (Behavior Interaction Priority)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Single model for controller and functional layer</a:t>
            </a:r>
          </a:p>
          <a:p>
            <a:r>
              <a:rPr lang="en-US" noProof="0" smtClean="0"/>
              <a:t>Model that is verifyable and validable</a:t>
            </a:r>
          </a:p>
          <a:p>
            <a:r>
              <a:rPr lang="en-US" noProof="0" smtClean="0"/>
              <a:t>Component-based approach</a:t>
            </a:r>
          </a:p>
          <a:p>
            <a:r>
              <a:rPr lang="en-US" noProof="0" smtClean="0"/>
              <a:t>Allows to specify a distributed controller</a:t>
            </a:r>
          </a:p>
          <a:p>
            <a:r>
              <a:rPr lang="en-US" noProof="0" smtClean="0"/>
              <a:t>Behavior of components can be</a:t>
            </a:r>
          </a:p>
          <a:p>
            <a:pPr lvl="1"/>
            <a:r>
              <a:rPr lang="en-US" noProof="0" smtClean="0"/>
              <a:t>An automata or a Petri-net</a:t>
            </a:r>
          </a:p>
          <a:p>
            <a:pPr lvl="1"/>
            <a:r>
              <a:rPr lang="en-US" noProof="0" smtClean="0"/>
              <a:t>Extended by external C 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BIP Framework</a:t>
            </a: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178800" y="2438400"/>
            <a:ext cx="44196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Embedded Systems</a:t>
            </a:r>
          </a:p>
          <a:p>
            <a:pPr lvl="1"/>
            <a:r>
              <a:rPr lang="en-US" dirty="0" smtClean="0"/>
              <a:t>Automotive</a:t>
            </a:r>
          </a:p>
          <a:p>
            <a:pPr lvl="1"/>
            <a:r>
              <a:rPr lang="en-US" dirty="0" smtClean="0"/>
              <a:t>Avionics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Mobile devices</a:t>
            </a:r>
            <a:endParaRPr lang="en-US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DD63-208E-4923-8C4F-B8D738F354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863600" y="5429957"/>
            <a:ext cx="7162801" cy="7992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3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Futura Condensed"/>
                <a:cs typeface="Futura Condensed"/>
              </a:rPr>
              <a:t>Composition (incremental description)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883963" y="2494845"/>
            <a:ext cx="5122074" cy="8015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3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Futura Condensed"/>
                <a:cs typeface="Futura Condensed"/>
              </a:rPr>
              <a:t>Layered component model</a:t>
            </a: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377950" y="3675062"/>
            <a:ext cx="61341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17638" y="3714749"/>
            <a:ext cx="6054725" cy="1570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385888" y="3682999"/>
            <a:ext cx="6118225" cy="1633537"/>
          </a:xfrm>
          <a:prstGeom prst="rect">
            <a:avLst/>
          </a:prstGeom>
          <a:noFill/>
          <a:ln w="20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819275" y="4805361"/>
            <a:ext cx="349250" cy="403225"/>
          </a:xfrm>
          <a:prstGeom prst="rect">
            <a:avLst/>
          </a:prstGeom>
          <a:solidFill>
            <a:srgbClr val="FFFE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5463" y="4781549"/>
            <a:ext cx="396875" cy="450850"/>
          </a:xfrm>
          <a:prstGeom prst="rect">
            <a:avLst/>
          </a:prstGeom>
          <a:noFill/>
          <a:ln w="15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503488" y="4805361"/>
            <a:ext cx="349250" cy="403225"/>
          </a:xfrm>
          <a:prstGeom prst="rect">
            <a:avLst/>
          </a:prstGeom>
          <a:solidFill>
            <a:srgbClr val="FFFE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479675" y="4781549"/>
            <a:ext cx="396875" cy="450850"/>
          </a:xfrm>
          <a:prstGeom prst="rect">
            <a:avLst/>
          </a:prstGeom>
          <a:noFill/>
          <a:ln w="15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82938" y="4805361"/>
            <a:ext cx="349250" cy="403225"/>
          </a:xfrm>
          <a:prstGeom prst="rect">
            <a:avLst/>
          </a:prstGeom>
          <a:solidFill>
            <a:srgbClr val="FFFE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59125" y="4781549"/>
            <a:ext cx="396875" cy="450850"/>
          </a:xfrm>
          <a:prstGeom prst="rect">
            <a:avLst/>
          </a:prstGeom>
          <a:noFill/>
          <a:ln w="15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886200" y="4805361"/>
            <a:ext cx="349250" cy="403225"/>
          </a:xfrm>
          <a:prstGeom prst="rect">
            <a:avLst/>
          </a:prstGeom>
          <a:solidFill>
            <a:srgbClr val="FFFE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862388" y="4781549"/>
            <a:ext cx="396875" cy="450850"/>
          </a:xfrm>
          <a:prstGeom prst="rect">
            <a:avLst/>
          </a:prstGeom>
          <a:noFill/>
          <a:ln w="15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525963" y="4805361"/>
            <a:ext cx="349250" cy="403225"/>
          </a:xfrm>
          <a:prstGeom prst="rect">
            <a:avLst/>
          </a:prstGeom>
          <a:solidFill>
            <a:srgbClr val="FFFE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502150" y="4781549"/>
            <a:ext cx="396875" cy="450850"/>
          </a:xfrm>
          <a:prstGeom prst="rect">
            <a:avLst/>
          </a:prstGeom>
          <a:noFill/>
          <a:ln w="15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5253038" y="4805361"/>
            <a:ext cx="349250" cy="403225"/>
          </a:xfrm>
          <a:prstGeom prst="rect">
            <a:avLst/>
          </a:prstGeom>
          <a:solidFill>
            <a:srgbClr val="FFFE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229225" y="4781549"/>
            <a:ext cx="396875" cy="450850"/>
          </a:xfrm>
          <a:prstGeom prst="rect">
            <a:avLst/>
          </a:prstGeom>
          <a:noFill/>
          <a:ln w="15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grpSp>
        <p:nvGrpSpPr>
          <p:cNvPr id="89" name="Groupe 88"/>
          <p:cNvGrpSpPr/>
          <p:nvPr/>
        </p:nvGrpSpPr>
        <p:grpSpPr>
          <a:xfrm>
            <a:off x="5967413" y="4781549"/>
            <a:ext cx="396875" cy="450850"/>
            <a:chOff x="5967413" y="4781549"/>
            <a:chExt cx="396875" cy="450850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991225" y="4805361"/>
              <a:ext cx="349250" cy="403225"/>
            </a:xfrm>
            <a:prstGeom prst="rect">
              <a:avLst/>
            </a:prstGeom>
            <a:solidFill>
              <a:srgbClr val="FFFE6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fr-FR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5967413" y="4781549"/>
              <a:ext cx="396875" cy="450850"/>
            </a:xfrm>
            <a:prstGeom prst="rect">
              <a:avLst/>
            </a:prstGeom>
            <a:noFill/>
            <a:ln w="15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fr-FR"/>
            </a:p>
          </p:txBody>
        </p: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710363" y="4805361"/>
            <a:ext cx="349250" cy="403225"/>
          </a:xfrm>
          <a:prstGeom prst="rect">
            <a:avLst/>
          </a:prstGeom>
          <a:solidFill>
            <a:srgbClr val="FFFE6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686550" y="4781549"/>
            <a:ext cx="396875" cy="450850"/>
          </a:xfrm>
          <a:prstGeom prst="rect">
            <a:avLst/>
          </a:prstGeom>
          <a:noFill/>
          <a:ln w="15">
            <a:solidFill>
              <a:srgbClr val="FF99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522413" y="4814886"/>
            <a:ext cx="322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41500" y="4814886"/>
            <a:ext cx="527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B    E    H     A   V     I    </a:t>
            </a:r>
            <a:r>
              <a:rPr kumimoji="0" lang="fr-FR" sz="3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O    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455738" y="4181474"/>
            <a:ext cx="5986463" cy="495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35200" y="4291012"/>
            <a:ext cx="2447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‚l‚r ‚oƒSƒVƒbƒN" charset="0"/>
              </a:rPr>
              <a:t>Interaction Model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4822825" y="4329112"/>
            <a:ext cx="1683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‚l‚r ‚oƒSƒVƒbƒN" charset="0"/>
              </a:rPr>
              <a:t>(Collaboration)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457325" y="3754437"/>
            <a:ext cx="5999163" cy="42386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fr-FR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497138" y="3829049"/>
            <a:ext cx="136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‚l‚r ‚oƒSƒVƒbƒN" charset="0"/>
              </a:rPr>
              <a:t>Priorities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3948113" y="3867149"/>
            <a:ext cx="2208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‚l‚r ‚oƒSƒVƒbƒN" charset="0"/>
              </a:rPr>
              <a:t>(Conflict resolution)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57" name="Group 33"/>
          <p:cNvGrpSpPr>
            <a:grpSpLocks noChangeAspect="1"/>
          </p:cNvGrpSpPr>
          <p:nvPr/>
        </p:nvGrpSpPr>
        <p:grpSpPr bwMode="auto">
          <a:xfrm>
            <a:off x="1397000" y="6407150"/>
            <a:ext cx="6096000" cy="1971675"/>
            <a:chOff x="880" y="4036"/>
            <a:chExt cx="3840" cy="1242"/>
          </a:xfrm>
        </p:grpSpPr>
        <p:sp>
          <p:nvSpPr>
            <p:cNvPr id="1056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80" y="4036"/>
              <a:ext cx="3840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709" y="4511"/>
              <a:ext cx="36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4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||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909" y="4065"/>
              <a:ext cx="3782" cy="1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886" y="4042"/>
              <a:ext cx="3828" cy="1230"/>
            </a:xfrm>
            <a:prstGeom prst="rect">
              <a:avLst/>
            </a:prstGeom>
            <a:noFill/>
            <a:ln w="23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119" y="4158"/>
              <a:ext cx="1508" cy="10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096" y="4135"/>
              <a:ext cx="1554" cy="1099"/>
            </a:xfrm>
            <a:prstGeom prst="rect">
              <a:avLst/>
            </a:prstGeom>
            <a:noFill/>
            <a:ln w="23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672" y="4887"/>
              <a:ext cx="253" cy="2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655" y="4870"/>
              <a:ext cx="288" cy="327"/>
            </a:xfrm>
            <a:prstGeom prst="rect">
              <a:avLst/>
            </a:prstGeom>
            <a:noFill/>
            <a:ln w="17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4113" y="4887"/>
              <a:ext cx="253" cy="2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095" y="4870"/>
              <a:ext cx="289" cy="327"/>
            </a:xfrm>
            <a:prstGeom prst="rect">
              <a:avLst/>
            </a:prstGeom>
            <a:noFill/>
            <a:ln w="17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285" y="4887"/>
              <a:ext cx="254" cy="2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8" y="4870"/>
              <a:ext cx="288" cy="327"/>
            </a:xfrm>
            <a:prstGeom prst="rect">
              <a:avLst/>
            </a:prstGeom>
            <a:noFill/>
            <a:ln w="17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3133" y="4201"/>
              <a:ext cx="1468" cy="316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3630" y="4255"/>
              <a:ext cx="5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PR2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3133" y="4515"/>
              <a:ext cx="1468" cy="29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647" y="4560"/>
              <a:ext cx="53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IM2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002" y="4158"/>
              <a:ext cx="1508" cy="10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979" y="4135"/>
              <a:ext cx="1554" cy="1099"/>
            </a:xfrm>
            <a:prstGeom prst="rect">
              <a:avLst/>
            </a:prstGeom>
            <a:noFill/>
            <a:ln w="23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037" y="4201"/>
              <a:ext cx="1443" cy="316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1522" y="4255"/>
              <a:ext cx="5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PR1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037" y="4515"/>
              <a:ext cx="1443" cy="29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1538" y="4560"/>
              <a:ext cx="53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IM1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1567" y="4887"/>
              <a:ext cx="249" cy="2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1550" y="4870"/>
              <a:ext cx="283" cy="327"/>
            </a:xfrm>
            <a:prstGeom prst="rect">
              <a:avLst/>
            </a:prstGeom>
            <a:noFill/>
            <a:ln w="17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000" y="4887"/>
              <a:ext cx="249" cy="2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1983" y="4870"/>
              <a:ext cx="283" cy="327"/>
            </a:xfrm>
            <a:prstGeom prst="rect">
              <a:avLst/>
            </a:prstGeom>
            <a:noFill/>
            <a:ln w="17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1186" y="4887"/>
              <a:ext cx="250" cy="2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1169" y="4870"/>
              <a:ext cx="284" cy="327"/>
            </a:xfrm>
            <a:prstGeom prst="rect">
              <a:avLst/>
            </a:prstGeom>
            <a:noFill/>
            <a:ln w="17">
              <a:solidFill>
                <a:srgbClr val="FF99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1055" y="4515"/>
              <a:ext cx="1409" cy="298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1539" y="4560"/>
              <a:ext cx="53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IM1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982" y="4100"/>
              <a:ext cx="3666" cy="366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1794" y="4149"/>
              <a:ext cx="5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PR1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67" y="4125"/>
              <a:ext cx="30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mbol" pitchFamily="18" charset="2"/>
                </a:rPr>
                <a:t>Å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434" y="4149"/>
              <a:ext cx="5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PR2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908" y="4149"/>
              <a:ext cx="14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982" y="4125"/>
              <a:ext cx="30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mbol" pitchFamily="18" charset="2"/>
                </a:rPr>
                <a:t>Å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149" y="4149"/>
              <a:ext cx="64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PR12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768" y="4149"/>
              <a:ext cx="14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73" y="4647"/>
              <a:ext cx="1566" cy="592"/>
            </a:xfrm>
            <a:prstGeom prst="rect">
              <a:avLst/>
            </a:prstGeom>
            <a:noFill/>
            <a:ln w="3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092" y="4647"/>
              <a:ext cx="1566" cy="592"/>
            </a:xfrm>
            <a:prstGeom prst="rect">
              <a:avLst/>
            </a:prstGeom>
            <a:noFill/>
            <a:ln w="3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982" y="4425"/>
              <a:ext cx="3666" cy="431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846" y="4507"/>
              <a:ext cx="53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IM1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286" y="4483"/>
              <a:ext cx="30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mbol" pitchFamily="18" charset="2"/>
                </a:rPr>
                <a:t>Ä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453" y="4507"/>
              <a:ext cx="53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IM2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2894" y="4507"/>
              <a:ext cx="14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2966" y="4483"/>
              <a:ext cx="30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ymbol" pitchFamily="18" charset="2"/>
                </a:rPr>
                <a:t>Ä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133" y="4507"/>
              <a:ext cx="64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IM12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716" y="4507"/>
              <a:ext cx="14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‚l‚r ‚oƒSƒVƒbƒN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BIP: Behavior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2781300"/>
            <a:ext cx="7467600" cy="622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atomic component has</a:t>
            </a:r>
          </a:p>
          <a:p>
            <a:pPr lvl="1"/>
            <a:r>
              <a:rPr lang="en-US" dirty="0" smtClean="0"/>
              <a:t>a set of ports P, for interaction with other comp.</a:t>
            </a:r>
          </a:p>
          <a:p>
            <a:pPr lvl="1"/>
            <a:r>
              <a:rPr lang="en-US" dirty="0" smtClean="0"/>
              <a:t>a set of control states S</a:t>
            </a:r>
          </a:p>
          <a:p>
            <a:pPr lvl="1"/>
            <a:r>
              <a:rPr lang="en-US" dirty="0" smtClean="0"/>
              <a:t>a set of variables V</a:t>
            </a:r>
          </a:p>
          <a:p>
            <a:pPr lvl="1"/>
            <a:r>
              <a:rPr lang="en-US" dirty="0" smtClean="0"/>
              <a:t>a set of transitions of the form  :</a:t>
            </a:r>
          </a:p>
          <a:p>
            <a:pPr lvl="2"/>
            <a:r>
              <a:rPr lang="en-US" dirty="0" smtClean="0"/>
              <a:t>p is a port, </a:t>
            </a:r>
          </a:p>
          <a:p>
            <a:pPr lvl="2"/>
            <a:r>
              <a:rPr lang="en-US" dirty="0" smtClean="0"/>
              <a:t>g is a guard, </a:t>
            </a:r>
            <a:r>
              <a:rPr lang="en-US" dirty="0" err="1" smtClean="0"/>
              <a:t>boolean</a:t>
            </a:r>
            <a:r>
              <a:rPr lang="en-US" dirty="0" smtClean="0"/>
              <a:t> expression on  V, </a:t>
            </a:r>
          </a:p>
          <a:p>
            <a:pPr lvl="2"/>
            <a:r>
              <a:rPr lang="en-US" dirty="0" smtClean="0"/>
              <a:t>f is a function on V (block of code)</a:t>
            </a:r>
            <a:endParaRPr lang="en-US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84AAD-F4A8-4264-9746-6CE4932B109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422" y="2844800"/>
            <a:ext cx="4933071" cy="3332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9245079" y="7378418"/>
            <a:ext cx="26030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ffectLst>
            <a:outerShdw dist="25399" dir="2700000" algn="ctr" rotWithShape="0">
              <a:srgbClr val="FFFFFF">
                <a:alpha val="50000"/>
              </a:srgbClr>
            </a:outerShdw>
          </a:effectLst>
        </p:spPr>
        <p:txBody>
          <a:bodyPr lIns="124130" tIns="62065" rIns="124130" bIns="62065"/>
          <a:lstStyle/>
          <a:p>
            <a:endParaRPr lang="fr-FR"/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8513560" y="6996855"/>
            <a:ext cx="62356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dirty="0">
                <a:solidFill>
                  <a:schemeClr val="tx1"/>
                </a:solidFill>
                <a:ea typeface="Futura Condensed"/>
                <a:cs typeface="Futura Condensed"/>
              </a:rPr>
              <a:t>s1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2237850" y="6996855"/>
            <a:ext cx="62356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dirty="0">
                <a:solidFill>
                  <a:schemeClr val="tx1"/>
                </a:solidFill>
                <a:ea typeface="Futura Condensed"/>
                <a:cs typeface="Futura Condensed"/>
              </a:rPr>
              <a:t>s2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0024534" y="6653672"/>
            <a:ext cx="1474764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dirty="0">
                <a:solidFill>
                  <a:schemeClr val="tx1"/>
                </a:solidFill>
                <a:ea typeface="Futura Condensed"/>
                <a:cs typeface="Futura Condensed"/>
              </a:rPr>
              <a:t>p, g, f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06400" y="1752600"/>
            <a:ext cx="356382" cy="0"/>
          </a:xfrm>
          <a:prstGeom prst="line">
            <a:avLst/>
          </a:prstGeom>
          <a:noFill/>
          <a:ln w="88900">
            <a:solidFill>
              <a:srgbClr val="FFFFFF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124130" tIns="62065" rIns="124130" bIns="62065"/>
          <a:lstStyle/>
          <a:p>
            <a:endParaRPr lang="fr-F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159000" y="1752600"/>
            <a:ext cx="356382" cy="0"/>
          </a:xfrm>
          <a:prstGeom prst="line">
            <a:avLst/>
          </a:prstGeom>
          <a:noFill/>
          <a:ln w="88900">
            <a:solidFill>
              <a:srgbClr val="FFFFFF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124130" tIns="62065" rIns="124130" bIns="62065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BIP : Interaction</a:t>
            </a:r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2781300"/>
            <a:ext cx="12344400" cy="2628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connector is a set of ports that can be involved in an interaction</a:t>
            </a:r>
          </a:p>
          <a:p>
            <a:r>
              <a:rPr lang="en-US" dirty="0" smtClean="0"/>
              <a:t>Port attributes (complete, incomplete) are used to distinguish between broadcast and rendezvous</a:t>
            </a:r>
            <a:endParaRPr lang="en-US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D255-9348-4414-A752-D654F549205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2347" y="5423183"/>
            <a:ext cx="4380784" cy="3745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6974" y="5486401"/>
            <a:ext cx="3861843" cy="3619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87400" y="1752600"/>
            <a:ext cx="356381" cy="0"/>
          </a:xfrm>
          <a:prstGeom prst="line">
            <a:avLst/>
          </a:prstGeom>
          <a:noFill/>
          <a:ln w="88900">
            <a:solidFill>
              <a:srgbClr val="FFFFFF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124130" tIns="62065" rIns="124130" bIns="62065"/>
          <a:lstStyle/>
          <a:p>
            <a:endParaRPr lang="fr-FR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311400" y="1752600"/>
            <a:ext cx="354297" cy="0"/>
          </a:xfrm>
          <a:prstGeom prst="line">
            <a:avLst/>
          </a:prstGeom>
          <a:noFill/>
          <a:ln w="88900">
            <a:solidFill>
              <a:srgbClr val="FFFFFF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124130" tIns="62065" rIns="124130" bIns="62065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BIP : Priorities</a:t>
            </a:r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2781300"/>
            <a:ext cx="12344400" cy="1638300"/>
          </a:xfrm>
        </p:spPr>
        <p:txBody>
          <a:bodyPr>
            <a:normAutofit/>
          </a:bodyPr>
          <a:lstStyle/>
          <a:p>
            <a:r>
              <a:rPr lang="en-US" dirty="0" smtClean="0"/>
              <a:t>When 2 interactions are possible, we fire first the one with  the highest priority</a:t>
            </a:r>
            <a:endParaRPr lang="en-US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8C65D-731C-4D98-B4AD-1EA48EF7875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952" y="4610383"/>
            <a:ext cx="8457288" cy="4775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168400" y="1752600"/>
            <a:ext cx="354297" cy="0"/>
          </a:xfrm>
          <a:prstGeom prst="line">
            <a:avLst/>
          </a:prstGeom>
          <a:noFill/>
          <a:ln w="88900">
            <a:solidFill>
              <a:srgbClr val="FFFFFF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124130" tIns="62065" rIns="124130" bIns="62065"/>
          <a:lstStyle/>
          <a:p>
            <a:endParaRPr lang="fr-FR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387600" y="1752600"/>
            <a:ext cx="354297" cy="0"/>
          </a:xfrm>
          <a:prstGeom prst="line">
            <a:avLst/>
          </a:prstGeom>
          <a:noFill/>
          <a:ln w="88900">
            <a:solidFill>
              <a:srgbClr val="FFFFFF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124130" tIns="62065" rIns="124130" bIns="62065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Componentization Method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200" y="2438400"/>
            <a:ext cx="12344400" cy="6565900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Follow as close as possible the GenoM behavior</a:t>
            </a:r>
          </a:p>
          <a:p>
            <a:r>
              <a:rPr lang="en-US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Reuse</a:t>
            </a:r>
            <a:r>
              <a:rPr lang="en-US" noProof="0" dirty="0" smtClean="0"/>
              <a:t> all application code from GenoM</a:t>
            </a:r>
          </a:p>
          <a:p>
            <a:r>
              <a:rPr lang="en-US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Separate</a:t>
            </a:r>
            <a:r>
              <a:rPr lang="en-US" noProof="0" dirty="0" smtClean="0"/>
              <a:t> the control from the code execution</a:t>
            </a:r>
          </a:p>
          <a:p>
            <a:r>
              <a:rPr lang="en-US" noProof="0" dirty="0" smtClean="0"/>
              <a:t>Be </a:t>
            </a:r>
            <a:r>
              <a:rPr lang="en-US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compatible</a:t>
            </a:r>
            <a:r>
              <a:rPr lang="en-US" noProof="0" dirty="0" smtClean="0"/>
              <a:t> with the other layer of the architecture</a:t>
            </a:r>
          </a:p>
          <a:p>
            <a:r>
              <a:rPr lang="en-US" noProof="0" dirty="0" smtClean="0"/>
              <a:t>Follow componentization method:</a:t>
            </a:r>
          </a:p>
          <a:p>
            <a:pPr lvl="1"/>
            <a:r>
              <a:rPr lang="en-US" noProof="0" dirty="0" smtClean="0"/>
              <a:t>First identify by top-down approach what are the needed components</a:t>
            </a:r>
          </a:p>
          <a:p>
            <a:pPr lvl="1"/>
            <a:r>
              <a:rPr lang="en-US" noProof="0" dirty="0" smtClean="0"/>
              <a:t>Second identify methods to build a system by combining the atomic components and adding connectors in a bottom-up approach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 t="17128"/>
          <a:stretch>
            <a:fillRect/>
          </a:stretch>
        </p:blipFill>
        <p:spPr bwMode="auto">
          <a:xfrm>
            <a:off x="254000" y="2590800"/>
            <a:ext cx="5257800" cy="61894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2667000"/>
            <a:ext cx="4441521" cy="6309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 t="27404"/>
          <a:stretch>
            <a:fillRect/>
          </a:stretch>
        </p:blipFill>
        <p:spPr bwMode="auto">
          <a:xfrm>
            <a:off x="254000" y="2590800"/>
            <a:ext cx="5943600" cy="612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How to Decompose this into Components ?</a:t>
            </a:r>
            <a:endParaRPr lang="en-US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482600" y="2819400"/>
            <a:ext cx="4114800" cy="9144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2600" y="3810000"/>
            <a:ext cx="4114800" cy="37338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2600" y="3429000"/>
            <a:ext cx="4724400" cy="35814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21200" y="3657600"/>
            <a:ext cx="1295400" cy="6096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6426200" y="3657600"/>
            <a:ext cx="63246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indent="324000" algn="l">
              <a:buFont typeface="Arial" pitchFamily="34" charset="0"/>
              <a:buChar char="•"/>
            </a:pP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Functional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Level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::=(Module)+</a:t>
            </a:r>
            <a:endParaRPr lang="fr-FR" sz="2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6426200" y="4495800"/>
            <a:ext cx="63246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indent="324000" algn="l">
              <a:buFont typeface="Arial" pitchFamily="34" charset="0"/>
              <a:buChar char="•"/>
            </a:pP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Module::=(Service)+ . (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Execution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task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)+ . (Poster)+.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MsgBox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Interface</a:t>
            </a:r>
          </a:p>
          <a:p>
            <a:pPr indent="324000" algn="l">
              <a:buFont typeface="Arial" pitchFamily="34" charset="0"/>
              <a:buChar char="•"/>
            </a:pPr>
            <a:endParaRPr lang="fr-FR" sz="2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6426200" y="2743200"/>
            <a:ext cx="63246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indent="324000" algn="l">
              <a:buFont typeface="Arial" pitchFamily="34" charset="0"/>
              <a:buChar char="•"/>
            </a:pP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LAAS Architecture::=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Decisional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Level.Execution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Controller.Functional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Level</a:t>
            </a:r>
            <a:endParaRPr lang="fr-FR" sz="2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2743200"/>
            <a:ext cx="6014183" cy="586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 bwMode="auto">
          <a:xfrm>
            <a:off x="482600" y="3200400"/>
            <a:ext cx="3733800" cy="22860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2600" y="6781800"/>
            <a:ext cx="3657600" cy="15240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463800" y="5638800"/>
            <a:ext cx="1371600" cy="9906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445000" y="6934200"/>
            <a:ext cx="1066800" cy="1371600"/>
          </a:xfrm>
          <a:prstGeom prst="rect">
            <a:avLst/>
          </a:prstGeom>
          <a:solidFill>
            <a:srgbClr val="2B5046">
              <a:alpha val="32941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pic>
        <p:nvPicPr>
          <p:cNvPr id="23" name="Image 22" descr="msgbo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653" y="5147886"/>
            <a:ext cx="5768347" cy="3816955"/>
          </a:xfrm>
          <a:prstGeom prst="rect">
            <a:avLst/>
          </a:prstGeom>
        </p:spPr>
      </p:pic>
      <p:pic>
        <p:nvPicPr>
          <p:cNvPr id="24" name="Espace réservé du contenu 3" descr="execution-ta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50000" y="5638800"/>
            <a:ext cx="6438900" cy="2973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" name="Image 24" descr="SDILo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21600" y="6400800"/>
            <a:ext cx="3931928" cy="1845568"/>
          </a:xfrm>
          <a:prstGeom prst="rect">
            <a:avLst/>
          </a:prstGeom>
        </p:spPr>
      </p:pic>
      <p:pic>
        <p:nvPicPr>
          <p:cNvPr id="26" name="Espace réservé du contenu 3" descr="pos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112000" y="5077975"/>
            <a:ext cx="5105400" cy="4005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0787E-6 -3.69551E-6 L -0.24997 -3.695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4" grpId="0" build="allAtOnce"/>
      <p:bldP spid="17" grpId="0" build="allAtOnce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508F-9493-454F-B36F-8519FF85E1FD}" type="slidenum">
              <a:rPr lang="en-US"/>
              <a:pPr/>
              <a:t>18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8600" noProof="0" dirty="0" smtClean="0"/>
              <a:t>GenoM Service</a:t>
            </a:r>
            <a:endParaRPr lang="en-US" sz="8600" noProof="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445000" y="2362200"/>
            <a:ext cx="4114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indent="324000" algn="l"/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Service::=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Controller.Activity</a:t>
            </a:r>
            <a:endParaRPr lang="fr-FR" sz="2000" b="1" dirty="0" smtClean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  <a:p>
            <a:pPr indent="324000" algn="l">
              <a:buFont typeface="Arial" pitchFamily="34" charset="0"/>
              <a:buChar char="•"/>
            </a:pPr>
            <a:endParaRPr lang="fr-FR" sz="2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12" name="Image 11" descr="exec_service_genom_b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026" y="3001264"/>
            <a:ext cx="7132749" cy="6752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BIP Model: Execution Task</a:t>
            </a:r>
            <a:endParaRPr lang="en-US" noProof="0"/>
          </a:p>
        </p:txBody>
      </p:sp>
      <p:pic>
        <p:nvPicPr>
          <p:cNvPr id="4" name="Espace réservé du contenu 3" descr="execution-tas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300" y="2944903"/>
            <a:ext cx="12268200" cy="5665697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102100" y="2438400"/>
            <a:ext cx="4800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indent="324000" algn="l"/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Execution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Task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::=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Timer.Scheduler</a:t>
            </a:r>
            <a:endParaRPr lang="fr-FR" sz="2000" b="1" dirty="0" smtClean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  <a:p>
            <a:pPr indent="324000" algn="l">
              <a:buFont typeface="Arial" pitchFamily="34" charset="0"/>
              <a:buChar char="•"/>
            </a:pPr>
            <a:endParaRPr lang="fr-FR" sz="2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30200" y="2514600"/>
            <a:ext cx="8077200" cy="6489700"/>
          </a:xfrm>
        </p:spPr>
        <p:txBody>
          <a:bodyPr/>
          <a:lstStyle/>
          <a:p>
            <a:r>
              <a:rPr lang="en-US" dirty="0" smtClean="0"/>
              <a:t>Can we prove ?</a:t>
            </a:r>
          </a:p>
          <a:p>
            <a:pPr lvl="1"/>
            <a:r>
              <a:rPr lang="en-US" dirty="0" smtClean="0"/>
              <a:t>that a </a:t>
            </a:r>
            <a:r>
              <a:rPr lang="en-US" dirty="0" err="1" smtClean="0"/>
              <a:t>nursebot</a:t>
            </a:r>
            <a:r>
              <a:rPr lang="en-US" dirty="0" smtClean="0"/>
              <a:t> will not move too quickly for an elderly person leaning on it</a:t>
            </a:r>
          </a:p>
          <a:p>
            <a:pPr lvl="1"/>
            <a:r>
              <a:rPr lang="en-US" dirty="0" smtClean="0"/>
              <a:t>that your service robot is not going to open the gripper and drop the bottle of wine on the floor</a:t>
            </a:r>
          </a:p>
          <a:p>
            <a:pPr lvl="1"/>
            <a:r>
              <a:rPr lang="en-US" dirty="0" smtClean="0"/>
              <a:t>Etc</a:t>
            </a:r>
          </a:p>
        </p:txBody>
      </p:sp>
      <p:pic>
        <p:nvPicPr>
          <p:cNvPr id="4" name="Image 3" descr="jido-detour-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00" y="4419600"/>
            <a:ext cx="2670525" cy="4038600"/>
          </a:xfrm>
          <a:prstGeom prst="rect">
            <a:avLst/>
          </a:prstGeom>
        </p:spPr>
      </p:pic>
      <p:pic>
        <p:nvPicPr>
          <p:cNvPr id="6" name="Image 5" descr="hr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00" y="-1"/>
            <a:ext cx="1926772" cy="4495803"/>
          </a:xfrm>
          <a:prstGeom prst="rect">
            <a:avLst/>
          </a:prstGeom>
        </p:spPr>
      </p:pic>
      <p:pic>
        <p:nvPicPr>
          <p:cNvPr id="7" name="Image 6" descr="Picture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00" y="533400"/>
            <a:ext cx="3479365" cy="27936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How to build a Functional Level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execution-t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39800" y="3200400"/>
            <a:ext cx="4762500" cy="2199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Image 4" descr="msg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0400" y="2971800"/>
            <a:ext cx="2878917" cy="1905000"/>
          </a:xfrm>
          <a:prstGeom prst="rect">
            <a:avLst/>
          </a:prstGeom>
        </p:spPr>
      </p:pic>
      <p:pic>
        <p:nvPicPr>
          <p:cNvPr id="6" name="Image 5" descr="SDILo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800" y="3124200"/>
            <a:ext cx="3931928" cy="1845568"/>
          </a:xfrm>
          <a:prstGeom prst="rect">
            <a:avLst/>
          </a:prstGeom>
        </p:spPr>
      </p:pic>
      <p:pic>
        <p:nvPicPr>
          <p:cNvPr id="7" name="Espace réservé du contenu 3" descr="pos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6400" y="7239000"/>
            <a:ext cx="2057400" cy="161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Espace réservé du contenu 3" descr="pos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87600" y="7239000"/>
            <a:ext cx="2057400" cy="161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Espace réservé du contenu 3" descr="pos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97400" y="7239000"/>
            <a:ext cx="2057400" cy="161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Espace réservé du contenu 3" descr="control_servi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616200" y="5562600"/>
            <a:ext cx="1905000" cy="14645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Espace réservé du contenu 3" descr="control_servi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30200" y="5562600"/>
            <a:ext cx="1905000" cy="14645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Espace réservé du contenu 3" descr="exec_servi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49800" y="5334000"/>
            <a:ext cx="3733800" cy="180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" name="Espace réservé du contenu 3" descr="exec_servi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712200" y="5334000"/>
            <a:ext cx="3733800" cy="180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" name="Espace réservé du contenu 3" descr="exec_servi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340600" y="7239000"/>
            <a:ext cx="3733800" cy="180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8" name="Groupe 17"/>
          <p:cNvGrpSpPr/>
          <p:nvPr/>
        </p:nvGrpSpPr>
        <p:grpSpPr>
          <a:xfrm>
            <a:off x="482600" y="2895600"/>
            <a:ext cx="3733800" cy="1828800"/>
            <a:chOff x="635000" y="2743200"/>
            <a:chExt cx="3733800" cy="18288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35000" y="2743200"/>
              <a:ext cx="3733800" cy="18288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2D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4600" b="0" i="0" u="none" strike="noStrike" cap="none" normalizeH="0" baseline="0" smtClean="0">
                <a:ln>
                  <a:noFill/>
                </a:ln>
                <a:solidFill>
                  <a:srgbClr val="2D4141"/>
                </a:solidFill>
                <a:effectLst/>
                <a:latin typeface="Futura Condensed" charset="0"/>
                <a:sym typeface="Futura Condensed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8400" y="3200400"/>
              <a:ext cx="2608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Module</a:t>
              </a:r>
              <a:endPara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673600" y="4724400"/>
            <a:ext cx="3733800" cy="1828800"/>
            <a:chOff x="635000" y="2743200"/>
            <a:chExt cx="37338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35000" y="2743200"/>
              <a:ext cx="3733800" cy="18288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2D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4600" b="0" i="0" u="none" strike="noStrike" cap="none" normalizeH="0" baseline="0" smtClean="0">
                <a:ln>
                  <a:noFill/>
                </a:ln>
                <a:solidFill>
                  <a:srgbClr val="2D4141"/>
                </a:solidFill>
                <a:effectLst/>
                <a:latin typeface="Futura Condensed" charset="0"/>
                <a:sym typeface="Futura Condensed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68400" y="3200400"/>
              <a:ext cx="2608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Module</a:t>
              </a:r>
              <a:endPara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58800" y="6934200"/>
            <a:ext cx="3733800" cy="1828800"/>
            <a:chOff x="330200" y="6553200"/>
            <a:chExt cx="37338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30200" y="6553200"/>
              <a:ext cx="3733800" cy="18288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2D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4600" b="0" i="0" u="none" strike="noStrike" cap="none" normalizeH="0" baseline="0" smtClean="0">
                <a:ln>
                  <a:noFill/>
                </a:ln>
                <a:solidFill>
                  <a:srgbClr val="2D4141"/>
                </a:solidFill>
                <a:effectLst/>
                <a:latin typeface="Futura Condensed" charset="0"/>
                <a:sym typeface="Futura Condensed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9800" y="7010400"/>
              <a:ext cx="2608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Module</a:t>
              </a:r>
              <a:endPara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636000" y="6781800"/>
            <a:ext cx="3733800" cy="1828800"/>
            <a:chOff x="635000" y="2743200"/>
            <a:chExt cx="3733800" cy="1828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635000" y="2743200"/>
              <a:ext cx="3733800" cy="18288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2D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4600" b="0" i="0" u="none" strike="noStrike" cap="none" normalizeH="0" baseline="0" smtClean="0">
                <a:ln>
                  <a:noFill/>
                </a:ln>
                <a:solidFill>
                  <a:srgbClr val="2D4141"/>
                </a:solidFill>
                <a:effectLst/>
                <a:latin typeface="Futura Condensed" charset="0"/>
                <a:sym typeface="Futura Condensed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68400" y="3200400"/>
              <a:ext cx="2608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Module</a:t>
              </a:r>
              <a:endPara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8636000" y="2971800"/>
            <a:ext cx="3733800" cy="1828800"/>
            <a:chOff x="635000" y="2743200"/>
            <a:chExt cx="37338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35000" y="2743200"/>
              <a:ext cx="3733800" cy="18288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2D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4600" b="0" i="0" u="none" strike="noStrike" cap="none" normalizeH="0" baseline="0" smtClean="0">
                <a:ln>
                  <a:noFill/>
                </a:ln>
                <a:solidFill>
                  <a:srgbClr val="2D4141"/>
                </a:solidFill>
                <a:effectLst/>
                <a:latin typeface="Futura Condensed" charset="0"/>
                <a:sym typeface="Futura Condensed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68400" y="3200400"/>
              <a:ext cx="2608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Module</a:t>
              </a:r>
              <a:endPara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1511300" y="3276600"/>
            <a:ext cx="9982200" cy="5181600"/>
          </a:xfrm>
          <a:prstGeom prst="rect">
            <a:avLst/>
          </a:prstGeom>
          <a:solidFill>
            <a:srgbClr val="231B61">
              <a:alpha val="80000"/>
            </a:srgbClr>
          </a:solidFill>
          <a:ln w="25400" cap="flat" cmpd="sng" algn="ctr">
            <a:solidFill>
              <a:srgbClr val="2D414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600" b="0" i="0" u="none" strike="noStrike" cap="none" normalizeH="0" baseline="0" smtClean="0">
              <a:ln>
                <a:noFill/>
              </a:ln>
              <a:solidFill>
                <a:srgbClr val="2D4141"/>
              </a:solidFill>
              <a:effectLst/>
              <a:latin typeface="Futura Condensed" charset="0"/>
              <a:sym typeface="Futura Condense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66954" y="5405735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Functional</a:t>
            </a:r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Semi-Automatic Translation from GenoM to BIP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BIP models from GenoM module descriptions</a:t>
            </a:r>
          </a:p>
          <a:p>
            <a:r>
              <a:rPr lang="en-US" dirty="0" smtClean="0"/>
              <a:t>Generate C code needed to implement legacy interfaces to the module</a:t>
            </a:r>
          </a:p>
          <a:p>
            <a:pPr lvl="1"/>
            <a:r>
              <a:rPr lang="en-US" dirty="0" smtClean="0"/>
              <a:t>Allow for seamless integration in the LAAS architecture</a:t>
            </a:r>
          </a:p>
          <a:p>
            <a:r>
              <a:rPr lang="en-US" dirty="0" smtClean="0"/>
              <a:t>Needs manual modification </a:t>
            </a:r>
            <a:r>
              <a:rPr lang="en-US" dirty="0" smtClean="0"/>
              <a:t>of the </a:t>
            </a:r>
            <a:r>
              <a:rPr lang="en-US" dirty="0" smtClean="0"/>
              <a:t>C code libraries in order to have all synchronizations in the BIP model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of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with the distributed BIP engine</a:t>
            </a:r>
          </a:p>
          <a:p>
            <a:pPr lvl="1"/>
            <a:r>
              <a:rPr lang="en-US" dirty="0" err="1" smtClean="0"/>
              <a:t>GenoM</a:t>
            </a:r>
            <a:r>
              <a:rPr lang="en-US" dirty="0" smtClean="0"/>
              <a:t> generates one process for each module</a:t>
            </a:r>
          </a:p>
          <a:p>
            <a:pPr lvl="1"/>
            <a:r>
              <a:rPr lang="en-US" dirty="0" smtClean="0"/>
              <a:t>Necessary to rely on the operating system to do fine grained interleaving</a:t>
            </a:r>
          </a:p>
          <a:p>
            <a:r>
              <a:rPr lang="en-US" dirty="0" smtClean="0"/>
              <a:t>Simulate clocks with sleep (i.e. call to the operating system)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AFFD-4911-AD43-8F3B-85D1DEB79718}" type="slidenum">
              <a:rPr lang="en-US"/>
              <a:pPr/>
              <a:t>23</a:t>
            </a:fld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078913" y="2184400"/>
            <a:ext cx="3773487" cy="5892800"/>
            <a:chOff x="0" y="0"/>
            <a:chExt cx="2376" cy="3712"/>
          </a:xfrm>
        </p:grpSpPr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5" y="0"/>
              <a:ext cx="2365" cy="3712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"/>
              <a:ext cx="2376" cy="36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noProof="0" dirty="0" smtClean="0"/>
              <a:t>GenoM - BIP </a:t>
            </a:r>
            <a:r>
              <a:rPr lang="en-US" noProof="0" dirty="0" err="1"/>
              <a:t>Toolchain</a:t>
            </a:r>
            <a:endParaRPr lang="en-US" noProof="0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28838" y="4562475"/>
            <a:ext cx="642937" cy="865188"/>
            <a:chOff x="0" y="0"/>
            <a:chExt cx="405" cy="545"/>
          </a:xfrm>
        </p:grpSpPr>
        <p:sp>
          <p:nvSpPr>
            <p:cNvPr id="34822" name="AutoShape 6"/>
            <p:cNvSpPr>
              <a:spLocks/>
            </p:cNvSpPr>
            <p:nvPr/>
          </p:nvSpPr>
          <p:spPr bwMode="auto">
            <a:xfrm>
              <a:off x="0" y="0"/>
              <a:ext cx="405" cy="5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8014"/>
                  </a:moveTo>
                  <a:lnTo>
                    <a:pt x="0" y="2800"/>
                  </a:lnTo>
                  <a:lnTo>
                    <a:pt x="1641" y="2800"/>
                  </a:lnTo>
                  <a:lnTo>
                    <a:pt x="1641" y="1428"/>
                  </a:lnTo>
                  <a:lnTo>
                    <a:pt x="3460" y="1428"/>
                  </a:lnTo>
                  <a:lnTo>
                    <a:pt x="3460" y="0"/>
                  </a:lnTo>
                  <a:lnTo>
                    <a:pt x="21600" y="0"/>
                  </a:lnTo>
                  <a:lnTo>
                    <a:pt x="21600" y="18828"/>
                  </a:lnTo>
                  <a:lnTo>
                    <a:pt x="19905" y="18828"/>
                  </a:lnTo>
                  <a:lnTo>
                    <a:pt x="19905" y="20214"/>
                  </a:lnTo>
                  <a:lnTo>
                    <a:pt x="18211" y="20214"/>
                  </a:lnTo>
                  <a:lnTo>
                    <a:pt x="18211" y="21600"/>
                  </a:lnTo>
                  <a:lnTo>
                    <a:pt x="4423" y="21600"/>
                  </a:lnTo>
                  <a:lnTo>
                    <a:pt x="0" y="18014"/>
                  </a:lnTo>
                  <a:close/>
                  <a:moveTo>
                    <a:pt x="0" y="18014"/>
                  </a:moveTo>
                </a:path>
              </a:pathLst>
            </a:custGeom>
            <a:solidFill>
              <a:srgbClr val="CCECFF"/>
            </a:solidFill>
            <a:ln w="12700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rgbClr val="808080">
                  <a:alpha val="74997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3" name="AutoShape 7"/>
            <p:cNvSpPr>
              <a:spLocks/>
            </p:cNvSpPr>
            <p:nvPr/>
          </p:nvSpPr>
          <p:spPr bwMode="auto">
            <a:xfrm>
              <a:off x="0" y="36"/>
              <a:ext cx="374" cy="50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774" y="0"/>
                  </a:moveTo>
                  <a:lnTo>
                    <a:pt x="21600" y="0"/>
                  </a:lnTo>
                  <a:lnTo>
                    <a:pt x="21600" y="20116"/>
                  </a:lnTo>
                  <a:lnTo>
                    <a:pt x="19762" y="20116"/>
                  </a:lnTo>
                  <a:lnTo>
                    <a:pt x="19762" y="1469"/>
                  </a:lnTo>
                  <a:lnTo>
                    <a:pt x="1781" y="1469"/>
                  </a:lnTo>
                  <a:lnTo>
                    <a:pt x="1781" y="0"/>
                  </a:lnTo>
                  <a:lnTo>
                    <a:pt x="3774" y="0"/>
                  </a:lnTo>
                  <a:close/>
                  <a:moveTo>
                    <a:pt x="0" y="17760"/>
                  </a:moveTo>
                  <a:lnTo>
                    <a:pt x="4800" y="17745"/>
                  </a:lnTo>
                  <a:lnTo>
                    <a:pt x="4800" y="21600"/>
                  </a:lnTo>
                  <a:lnTo>
                    <a:pt x="0" y="17760"/>
                  </a:lnTo>
                  <a:close/>
                  <a:moveTo>
                    <a:pt x="0" y="17760"/>
                  </a:move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4" name="Rectangle 8"/>
            <p:cNvSpPr>
              <a:spLocks/>
            </p:cNvSpPr>
            <p:nvPr/>
          </p:nvSpPr>
          <p:spPr bwMode="auto">
            <a:xfrm>
              <a:off x="30" y="105"/>
              <a:ext cx="279" cy="331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91025" y="4425950"/>
            <a:ext cx="812800" cy="736600"/>
            <a:chOff x="0" y="0"/>
            <a:chExt cx="511" cy="463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rot="785872">
              <a:off x="285" y="24"/>
              <a:ext cx="217" cy="195"/>
              <a:chOff x="0" y="0"/>
              <a:chExt cx="216" cy="194"/>
            </a:xfrm>
          </p:grpSpPr>
          <p:sp>
            <p:nvSpPr>
              <p:cNvPr id="34827" name="AutoShape 11"/>
              <p:cNvSpPr>
                <a:spLocks/>
              </p:cNvSpPr>
              <p:nvPr/>
            </p:nvSpPr>
            <p:spPr bwMode="auto">
              <a:xfrm>
                <a:off x="0" y="0"/>
                <a:ext cx="216" cy="19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674" y="1641"/>
                    </a:moveTo>
                    <a:lnTo>
                      <a:pt x="10288" y="0"/>
                    </a:lnTo>
                    <a:lnTo>
                      <a:pt x="11619" y="0"/>
                    </a:lnTo>
                    <a:lnTo>
                      <a:pt x="12284" y="1693"/>
                    </a:lnTo>
                    <a:lnTo>
                      <a:pt x="13051" y="1847"/>
                    </a:lnTo>
                    <a:lnTo>
                      <a:pt x="14281" y="513"/>
                    </a:lnTo>
                    <a:lnTo>
                      <a:pt x="15509" y="1026"/>
                    </a:lnTo>
                    <a:lnTo>
                      <a:pt x="15560" y="2822"/>
                    </a:lnTo>
                    <a:lnTo>
                      <a:pt x="16379" y="3438"/>
                    </a:lnTo>
                    <a:lnTo>
                      <a:pt x="17863" y="2668"/>
                    </a:lnTo>
                    <a:lnTo>
                      <a:pt x="18887" y="3592"/>
                    </a:lnTo>
                    <a:lnTo>
                      <a:pt x="18170" y="5233"/>
                    </a:lnTo>
                    <a:lnTo>
                      <a:pt x="18734" y="6003"/>
                    </a:lnTo>
                    <a:lnTo>
                      <a:pt x="20371" y="5952"/>
                    </a:lnTo>
                    <a:lnTo>
                      <a:pt x="20832" y="7132"/>
                    </a:lnTo>
                    <a:lnTo>
                      <a:pt x="19706" y="8106"/>
                    </a:lnTo>
                    <a:lnTo>
                      <a:pt x="20064" y="9646"/>
                    </a:lnTo>
                    <a:lnTo>
                      <a:pt x="21600" y="10210"/>
                    </a:lnTo>
                    <a:lnTo>
                      <a:pt x="21548" y="11544"/>
                    </a:lnTo>
                    <a:lnTo>
                      <a:pt x="20115" y="12109"/>
                    </a:lnTo>
                    <a:lnTo>
                      <a:pt x="19911" y="13083"/>
                    </a:lnTo>
                    <a:lnTo>
                      <a:pt x="21037" y="14160"/>
                    </a:lnTo>
                    <a:lnTo>
                      <a:pt x="20576" y="15289"/>
                    </a:lnTo>
                    <a:lnTo>
                      <a:pt x="18989" y="15392"/>
                    </a:lnTo>
                    <a:lnTo>
                      <a:pt x="18375" y="16367"/>
                    </a:lnTo>
                    <a:lnTo>
                      <a:pt x="19092" y="17854"/>
                    </a:lnTo>
                    <a:lnTo>
                      <a:pt x="18068" y="18727"/>
                    </a:lnTo>
                    <a:lnTo>
                      <a:pt x="16737" y="18213"/>
                    </a:lnTo>
                    <a:lnTo>
                      <a:pt x="15407" y="18932"/>
                    </a:lnTo>
                    <a:lnTo>
                      <a:pt x="15253" y="20779"/>
                    </a:lnTo>
                    <a:lnTo>
                      <a:pt x="14127" y="21087"/>
                    </a:lnTo>
                    <a:lnTo>
                      <a:pt x="13001" y="19856"/>
                    </a:lnTo>
                    <a:lnTo>
                      <a:pt x="12233" y="20112"/>
                    </a:lnTo>
                    <a:lnTo>
                      <a:pt x="11721" y="21600"/>
                    </a:lnTo>
                    <a:lnTo>
                      <a:pt x="10185" y="21600"/>
                    </a:lnTo>
                    <a:lnTo>
                      <a:pt x="9725" y="20061"/>
                    </a:lnTo>
                    <a:lnTo>
                      <a:pt x="8240" y="19702"/>
                    </a:lnTo>
                    <a:lnTo>
                      <a:pt x="7114" y="20932"/>
                    </a:lnTo>
                    <a:lnTo>
                      <a:pt x="5886" y="20420"/>
                    </a:lnTo>
                    <a:lnTo>
                      <a:pt x="5937" y="18522"/>
                    </a:lnTo>
                    <a:lnTo>
                      <a:pt x="5169" y="18060"/>
                    </a:lnTo>
                    <a:lnTo>
                      <a:pt x="3378" y="18778"/>
                    </a:lnTo>
                    <a:lnTo>
                      <a:pt x="2610" y="17803"/>
                    </a:lnTo>
                    <a:lnTo>
                      <a:pt x="3378" y="16110"/>
                    </a:lnTo>
                    <a:lnTo>
                      <a:pt x="2917" y="15392"/>
                    </a:lnTo>
                    <a:lnTo>
                      <a:pt x="921" y="15443"/>
                    </a:lnTo>
                    <a:lnTo>
                      <a:pt x="511" y="14160"/>
                    </a:lnTo>
                    <a:lnTo>
                      <a:pt x="1945" y="12826"/>
                    </a:lnTo>
                    <a:lnTo>
                      <a:pt x="1893" y="12109"/>
                    </a:lnTo>
                    <a:lnTo>
                      <a:pt x="0" y="11339"/>
                    </a:lnTo>
                    <a:lnTo>
                      <a:pt x="51" y="9954"/>
                    </a:lnTo>
                    <a:lnTo>
                      <a:pt x="1945" y="9235"/>
                    </a:lnTo>
                    <a:lnTo>
                      <a:pt x="2098" y="8517"/>
                    </a:lnTo>
                    <a:lnTo>
                      <a:pt x="614" y="7081"/>
                    </a:lnTo>
                    <a:lnTo>
                      <a:pt x="1125" y="5798"/>
                    </a:lnTo>
                    <a:lnTo>
                      <a:pt x="3173" y="5901"/>
                    </a:lnTo>
                    <a:lnTo>
                      <a:pt x="3582" y="5336"/>
                    </a:lnTo>
                    <a:lnTo>
                      <a:pt x="2815" y="3438"/>
                    </a:lnTo>
                    <a:lnTo>
                      <a:pt x="3736" y="2514"/>
                    </a:lnTo>
                    <a:lnTo>
                      <a:pt x="5527" y="3335"/>
                    </a:lnTo>
                    <a:lnTo>
                      <a:pt x="6039" y="2975"/>
                    </a:lnTo>
                    <a:lnTo>
                      <a:pt x="6090" y="1180"/>
                    </a:lnTo>
                    <a:lnTo>
                      <a:pt x="7217" y="615"/>
                    </a:lnTo>
                    <a:lnTo>
                      <a:pt x="8497" y="1950"/>
                    </a:lnTo>
                    <a:lnTo>
                      <a:pt x="9674" y="1641"/>
                    </a:lnTo>
                    <a:close/>
                    <a:moveTo>
                      <a:pt x="10800" y="14348"/>
                    </a:moveTo>
                    <a:lnTo>
                      <a:pt x="11157" y="14314"/>
                    </a:lnTo>
                    <a:lnTo>
                      <a:pt x="11516" y="14280"/>
                    </a:lnTo>
                    <a:lnTo>
                      <a:pt x="11874" y="14194"/>
                    </a:lnTo>
                    <a:lnTo>
                      <a:pt x="12199" y="14092"/>
                    </a:lnTo>
                    <a:lnTo>
                      <a:pt x="12488" y="13921"/>
                    </a:lnTo>
                    <a:lnTo>
                      <a:pt x="12796" y="13733"/>
                    </a:lnTo>
                    <a:lnTo>
                      <a:pt x="13085" y="13528"/>
                    </a:lnTo>
                    <a:lnTo>
                      <a:pt x="13308" y="13305"/>
                    </a:lnTo>
                    <a:lnTo>
                      <a:pt x="13547" y="13031"/>
                    </a:lnTo>
                    <a:lnTo>
                      <a:pt x="13768" y="12775"/>
                    </a:lnTo>
                    <a:lnTo>
                      <a:pt x="13939" y="12485"/>
                    </a:lnTo>
                    <a:lnTo>
                      <a:pt x="14093" y="12194"/>
                    </a:lnTo>
                    <a:lnTo>
                      <a:pt x="14195" y="11851"/>
                    </a:lnTo>
                    <a:lnTo>
                      <a:pt x="14297" y="11492"/>
                    </a:lnTo>
                    <a:lnTo>
                      <a:pt x="14365" y="11134"/>
                    </a:lnTo>
                    <a:lnTo>
                      <a:pt x="14365" y="10774"/>
                    </a:lnTo>
                    <a:lnTo>
                      <a:pt x="14365" y="10415"/>
                    </a:lnTo>
                    <a:lnTo>
                      <a:pt x="14297" y="10056"/>
                    </a:lnTo>
                    <a:lnTo>
                      <a:pt x="14195" y="9731"/>
                    </a:lnTo>
                    <a:lnTo>
                      <a:pt x="14093" y="9389"/>
                    </a:lnTo>
                    <a:lnTo>
                      <a:pt x="13939" y="9064"/>
                    </a:lnTo>
                    <a:lnTo>
                      <a:pt x="13768" y="8773"/>
                    </a:lnTo>
                    <a:lnTo>
                      <a:pt x="13547" y="8517"/>
                    </a:lnTo>
                    <a:lnTo>
                      <a:pt x="13308" y="8243"/>
                    </a:lnTo>
                    <a:lnTo>
                      <a:pt x="13085" y="8021"/>
                    </a:lnTo>
                    <a:lnTo>
                      <a:pt x="12796" y="7815"/>
                    </a:lnTo>
                    <a:lnTo>
                      <a:pt x="12488" y="7662"/>
                    </a:lnTo>
                    <a:lnTo>
                      <a:pt x="12199" y="7491"/>
                    </a:lnTo>
                    <a:lnTo>
                      <a:pt x="11874" y="7354"/>
                    </a:lnTo>
                    <a:lnTo>
                      <a:pt x="11516" y="7303"/>
                    </a:lnTo>
                    <a:lnTo>
                      <a:pt x="11157" y="7234"/>
                    </a:lnTo>
                    <a:lnTo>
                      <a:pt x="10800" y="7234"/>
                    </a:lnTo>
                    <a:lnTo>
                      <a:pt x="10425" y="7234"/>
                    </a:lnTo>
                    <a:lnTo>
                      <a:pt x="10066" y="7303"/>
                    </a:lnTo>
                    <a:lnTo>
                      <a:pt x="9742" y="7354"/>
                    </a:lnTo>
                    <a:lnTo>
                      <a:pt x="9417" y="7491"/>
                    </a:lnTo>
                    <a:lnTo>
                      <a:pt x="9128" y="7662"/>
                    </a:lnTo>
                    <a:lnTo>
                      <a:pt x="8820" y="7815"/>
                    </a:lnTo>
                    <a:lnTo>
                      <a:pt x="8531" y="8021"/>
                    </a:lnTo>
                    <a:lnTo>
                      <a:pt x="8274" y="8243"/>
                    </a:lnTo>
                    <a:lnTo>
                      <a:pt x="8035" y="8517"/>
                    </a:lnTo>
                    <a:lnTo>
                      <a:pt x="7848" y="8773"/>
                    </a:lnTo>
                    <a:lnTo>
                      <a:pt x="7677" y="9064"/>
                    </a:lnTo>
                    <a:lnTo>
                      <a:pt x="7524" y="9389"/>
                    </a:lnTo>
                    <a:lnTo>
                      <a:pt x="7387" y="9731"/>
                    </a:lnTo>
                    <a:lnTo>
                      <a:pt x="7319" y="10056"/>
                    </a:lnTo>
                    <a:lnTo>
                      <a:pt x="7251" y="10415"/>
                    </a:lnTo>
                    <a:lnTo>
                      <a:pt x="7251" y="10774"/>
                    </a:lnTo>
                    <a:lnTo>
                      <a:pt x="7251" y="11134"/>
                    </a:lnTo>
                    <a:lnTo>
                      <a:pt x="7319" y="11492"/>
                    </a:lnTo>
                    <a:lnTo>
                      <a:pt x="7387" y="11851"/>
                    </a:lnTo>
                    <a:lnTo>
                      <a:pt x="7524" y="12194"/>
                    </a:lnTo>
                    <a:lnTo>
                      <a:pt x="7677" y="12485"/>
                    </a:lnTo>
                    <a:lnTo>
                      <a:pt x="7848" y="12775"/>
                    </a:lnTo>
                    <a:lnTo>
                      <a:pt x="8035" y="13031"/>
                    </a:lnTo>
                    <a:lnTo>
                      <a:pt x="8274" y="13305"/>
                    </a:lnTo>
                    <a:lnTo>
                      <a:pt x="8531" y="13528"/>
                    </a:lnTo>
                    <a:lnTo>
                      <a:pt x="8820" y="13733"/>
                    </a:lnTo>
                    <a:lnTo>
                      <a:pt x="9128" y="13921"/>
                    </a:lnTo>
                    <a:lnTo>
                      <a:pt x="9417" y="14092"/>
                    </a:lnTo>
                    <a:lnTo>
                      <a:pt x="9742" y="14194"/>
                    </a:lnTo>
                    <a:lnTo>
                      <a:pt x="10066" y="14280"/>
                    </a:lnTo>
                    <a:lnTo>
                      <a:pt x="10425" y="14314"/>
                    </a:lnTo>
                    <a:lnTo>
                      <a:pt x="10800" y="14348"/>
                    </a:lnTo>
                    <a:close/>
                    <a:moveTo>
                      <a:pt x="10800" y="14348"/>
                    </a:moveTo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28" name="Rectangle 12"/>
              <p:cNvSpPr>
                <a:spLocks/>
              </p:cNvSpPr>
              <p:nvPr/>
            </p:nvSpPr>
            <p:spPr bwMode="auto">
              <a:xfrm>
                <a:off x="43" y="35"/>
                <a:ext cx="135" cy="12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rot="785872">
              <a:off x="11" y="41"/>
              <a:ext cx="260" cy="233"/>
              <a:chOff x="0" y="0"/>
              <a:chExt cx="259" cy="232"/>
            </a:xfrm>
          </p:grpSpPr>
          <p:sp>
            <p:nvSpPr>
              <p:cNvPr id="34830" name="AutoShape 14"/>
              <p:cNvSpPr>
                <a:spLocks/>
              </p:cNvSpPr>
              <p:nvPr/>
            </p:nvSpPr>
            <p:spPr bwMode="auto">
              <a:xfrm>
                <a:off x="0" y="0"/>
                <a:ext cx="259" cy="23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674" y="1641"/>
                    </a:moveTo>
                    <a:lnTo>
                      <a:pt x="10288" y="0"/>
                    </a:lnTo>
                    <a:lnTo>
                      <a:pt x="11619" y="0"/>
                    </a:lnTo>
                    <a:lnTo>
                      <a:pt x="12284" y="1693"/>
                    </a:lnTo>
                    <a:lnTo>
                      <a:pt x="13051" y="1847"/>
                    </a:lnTo>
                    <a:lnTo>
                      <a:pt x="14281" y="513"/>
                    </a:lnTo>
                    <a:lnTo>
                      <a:pt x="15509" y="1026"/>
                    </a:lnTo>
                    <a:lnTo>
                      <a:pt x="15560" y="2822"/>
                    </a:lnTo>
                    <a:lnTo>
                      <a:pt x="16379" y="3438"/>
                    </a:lnTo>
                    <a:lnTo>
                      <a:pt x="17863" y="2668"/>
                    </a:lnTo>
                    <a:lnTo>
                      <a:pt x="18887" y="3592"/>
                    </a:lnTo>
                    <a:lnTo>
                      <a:pt x="18170" y="5233"/>
                    </a:lnTo>
                    <a:lnTo>
                      <a:pt x="18734" y="6003"/>
                    </a:lnTo>
                    <a:lnTo>
                      <a:pt x="20371" y="5952"/>
                    </a:lnTo>
                    <a:lnTo>
                      <a:pt x="20832" y="7132"/>
                    </a:lnTo>
                    <a:lnTo>
                      <a:pt x="19706" y="8106"/>
                    </a:lnTo>
                    <a:lnTo>
                      <a:pt x="20064" y="9646"/>
                    </a:lnTo>
                    <a:lnTo>
                      <a:pt x="21600" y="10210"/>
                    </a:lnTo>
                    <a:lnTo>
                      <a:pt x="21548" y="11544"/>
                    </a:lnTo>
                    <a:lnTo>
                      <a:pt x="20115" y="12109"/>
                    </a:lnTo>
                    <a:lnTo>
                      <a:pt x="19911" y="13083"/>
                    </a:lnTo>
                    <a:lnTo>
                      <a:pt x="21037" y="14160"/>
                    </a:lnTo>
                    <a:lnTo>
                      <a:pt x="20576" y="15289"/>
                    </a:lnTo>
                    <a:lnTo>
                      <a:pt x="18989" y="15392"/>
                    </a:lnTo>
                    <a:lnTo>
                      <a:pt x="18375" y="16367"/>
                    </a:lnTo>
                    <a:lnTo>
                      <a:pt x="19092" y="17854"/>
                    </a:lnTo>
                    <a:lnTo>
                      <a:pt x="18068" y="18727"/>
                    </a:lnTo>
                    <a:lnTo>
                      <a:pt x="16737" y="18213"/>
                    </a:lnTo>
                    <a:lnTo>
                      <a:pt x="15407" y="18932"/>
                    </a:lnTo>
                    <a:lnTo>
                      <a:pt x="15253" y="20779"/>
                    </a:lnTo>
                    <a:lnTo>
                      <a:pt x="14127" y="21087"/>
                    </a:lnTo>
                    <a:lnTo>
                      <a:pt x="13001" y="19856"/>
                    </a:lnTo>
                    <a:lnTo>
                      <a:pt x="12233" y="20112"/>
                    </a:lnTo>
                    <a:lnTo>
                      <a:pt x="11721" y="21600"/>
                    </a:lnTo>
                    <a:lnTo>
                      <a:pt x="10185" y="21600"/>
                    </a:lnTo>
                    <a:lnTo>
                      <a:pt x="9725" y="20061"/>
                    </a:lnTo>
                    <a:lnTo>
                      <a:pt x="8240" y="19702"/>
                    </a:lnTo>
                    <a:lnTo>
                      <a:pt x="7114" y="20932"/>
                    </a:lnTo>
                    <a:lnTo>
                      <a:pt x="5886" y="20420"/>
                    </a:lnTo>
                    <a:lnTo>
                      <a:pt x="5937" y="18522"/>
                    </a:lnTo>
                    <a:lnTo>
                      <a:pt x="5169" y="18060"/>
                    </a:lnTo>
                    <a:lnTo>
                      <a:pt x="3378" y="18778"/>
                    </a:lnTo>
                    <a:lnTo>
                      <a:pt x="2610" y="17803"/>
                    </a:lnTo>
                    <a:lnTo>
                      <a:pt x="3378" y="16110"/>
                    </a:lnTo>
                    <a:lnTo>
                      <a:pt x="2917" y="15392"/>
                    </a:lnTo>
                    <a:lnTo>
                      <a:pt x="921" y="15443"/>
                    </a:lnTo>
                    <a:lnTo>
                      <a:pt x="511" y="14160"/>
                    </a:lnTo>
                    <a:lnTo>
                      <a:pt x="1945" y="12826"/>
                    </a:lnTo>
                    <a:lnTo>
                      <a:pt x="1893" y="12109"/>
                    </a:lnTo>
                    <a:lnTo>
                      <a:pt x="0" y="11339"/>
                    </a:lnTo>
                    <a:lnTo>
                      <a:pt x="51" y="9954"/>
                    </a:lnTo>
                    <a:lnTo>
                      <a:pt x="1945" y="9235"/>
                    </a:lnTo>
                    <a:lnTo>
                      <a:pt x="2098" y="8517"/>
                    </a:lnTo>
                    <a:lnTo>
                      <a:pt x="614" y="7081"/>
                    </a:lnTo>
                    <a:lnTo>
                      <a:pt x="1125" y="5798"/>
                    </a:lnTo>
                    <a:lnTo>
                      <a:pt x="3173" y="5901"/>
                    </a:lnTo>
                    <a:lnTo>
                      <a:pt x="3582" y="5336"/>
                    </a:lnTo>
                    <a:lnTo>
                      <a:pt x="2815" y="3438"/>
                    </a:lnTo>
                    <a:lnTo>
                      <a:pt x="3736" y="2514"/>
                    </a:lnTo>
                    <a:lnTo>
                      <a:pt x="5527" y="3335"/>
                    </a:lnTo>
                    <a:lnTo>
                      <a:pt x="6039" y="2975"/>
                    </a:lnTo>
                    <a:lnTo>
                      <a:pt x="6090" y="1180"/>
                    </a:lnTo>
                    <a:lnTo>
                      <a:pt x="7217" y="615"/>
                    </a:lnTo>
                    <a:lnTo>
                      <a:pt x="8497" y="1950"/>
                    </a:lnTo>
                    <a:lnTo>
                      <a:pt x="9674" y="1641"/>
                    </a:lnTo>
                    <a:close/>
                    <a:moveTo>
                      <a:pt x="10800" y="14348"/>
                    </a:moveTo>
                    <a:lnTo>
                      <a:pt x="11157" y="14314"/>
                    </a:lnTo>
                    <a:lnTo>
                      <a:pt x="11516" y="14280"/>
                    </a:lnTo>
                    <a:lnTo>
                      <a:pt x="11874" y="14194"/>
                    </a:lnTo>
                    <a:lnTo>
                      <a:pt x="12199" y="14092"/>
                    </a:lnTo>
                    <a:lnTo>
                      <a:pt x="12488" y="13921"/>
                    </a:lnTo>
                    <a:lnTo>
                      <a:pt x="12796" y="13733"/>
                    </a:lnTo>
                    <a:lnTo>
                      <a:pt x="13085" y="13528"/>
                    </a:lnTo>
                    <a:lnTo>
                      <a:pt x="13308" y="13305"/>
                    </a:lnTo>
                    <a:lnTo>
                      <a:pt x="13547" y="13031"/>
                    </a:lnTo>
                    <a:lnTo>
                      <a:pt x="13768" y="12775"/>
                    </a:lnTo>
                    <a:lnTo>
                      <a:pt x="13939" y="12485"/>
                    </a:lnTo>
                    <a:lnTo>
                      <a:pt x="14093" y="12194"/>
                    </a:lnTo>
                    <a:lnTo>
                      <a:pt x="14195" y="11851"/>
                    </a:lnTo>
                    <a:lnTo>
                      <a:pt x="14297" y="11492"/>
                    </a:lnTo>
                    <a:lnTo>
                      <a:pt x="14365" y="11134"/>
                    </a:lnTo>
                    <a:lnTo>
                      <a:pt x="14365" y="10774"/>
                    </a:lnTo>
                    <a:lnTo>
                      <a:pt x="14365" y="10415"/>
                    </a:lnTo>
                    <a:lnTo>
                      <a:pt x="14297" y="10056"/>
                    </a:lnTo>
                    <a:lnTo>
                      <a:pt x="14195" y="9731"/>
                    </a:lnTo>
                    <a:lnTo>
                      <a:pt x="14093" y="9389"/>
                    </a:lnTo>
                    <a:lnTo>
                      <a:pt x="13939" y="9064"/>
                    </a:lnTo>
                    <a:lnTo>
                      <a:pt x="13768" y="8773"/>
                    </a:lnTo>
                    <a:lnTo>
                      <a:pt x="13547" y="8517"/>
                    </a:lnTo>
                    <a:lnTo>
                      <a:pt x="13308" y="8243"/>
                    </a:lnTo>
                    <a:lnTo>
                      <a:pt x="13085" y="8021"/>
                    </a:lnTo>
                    <a:lnTo>
                      <a:pt x="12796" y="7815"/>
                    </a:lnTo>
                    <a:lnTo>
                      <a:pt x="12488" y="7662"/>
                    </a:lnTo>
                    <a:lnTo>
                      <a:pt x="12199" y="7491"/>
                    </a:lnTo>
                    <a:lnTo>
                      <a:pt x="11874" y="7354"/>
                    </a:lnTo>
                    <a:lnTo>
                      <a:pt x="11516" y="7303"/>
                    </a:lnTo>
                    <a:lnTo>
                      <a:pt x="11157" y="7234"/>
                    </a:lnTo>
                    <a:lnTo>
                      <a:pt x="10800" y="7234"/>
                    </a:lnTo>
                    <a:lnTo>
                      <a:pt x="10425" y="7234"/>
                    </a:lnTo>
                    <a:lnTo>
                      <a:pt x="10066" y="7303"/>
                    </a:lnTo>
                    <a:lnTo>
                      <a:pt x="9742" y="7354"/>
                    </a:lnTo>
                    <a:lnTo>
                      <a:pt x="9417" y="7491"/>
                    </a:lnTo>
                    <a:lnTo>
                      <a:pt x="9128" y="7662"/>
                    </a:lnTo>
                    <a:lnTo>
                      <a:pt x="8820" y="7815"/>
                    </a:lnTo>
                    <a:lnTo>
                      <a:pt x="8531" y="8021"/>
                    </a:lnTo>
                    <a:lnTo>
                      <a:pt x="8274" y="8243"/>
                    </a:lnTo>
                    <a:lnTo>
                      <a:pt x="8035" y="8517"/>
                    </a:lnTo>
                    <a:lnTo>
                      <a:pt x="7848" y="8773"/>
                    </a:lnTo>
                    <a:lnTo>
                      <a:pt x="7677" y="9064"/>
                    </a:lnTo>
                    <a:lnTo>
                      <a:pt x="7524" y="9389"/>
                    </a:lnTo>
                    <a:lnTo>
                      <a:pt x="7387" y="9731"/>
                    </a:lnTo>
                    <a:lnTo>
                      <a:pt x="7319" y="10056"/>
                    </a:lnTo>
                    <a:lnTo>
                      <a:pt x="7251" y="10415"/>
                    </a:lnTo>
                    <a:lnTo>
                      <a:pt x="7251" y="10774"/>
                    </a:lnTo>
                    <a:lnTo>
                      <a:pt x="7251" y="11134"/>
                    </a:lnTo>
                    <a:lnTo>
                      <a:pt x="7319" y="11492"/>
                    </a:lnTo>
                    <a:lnTo>
                      <a:pt x="7387" y="11851"/>
                    </a:lnTo>
                    <a:lnTo>
                      <a:pt x="7524" y="12194"/>
                    </a:lnTo>
                    <a:lnTo>
                      <a:pt x="7677" y="12485"/>
                    </a:lnTo>
                    <a:lnTo>
                      <a:pt x="7848" y="12775"/>
                    </a:lnTo>
                    <a:lnTo>
                      <a:pt x="8035" y="13031"/>
                    </a:lnTo>
                    <a:lnTo>
                      <a:pt x="8274" y="13305"/>
                    </a:lnTo>
                    <a:lnTo>
                      <a:pt x="8531" y="13528"/>
                    </a:lnTo>
                    <a:lnTo>
                      <a:pt x="8820" y="13733"/>
                    </a:lnTo>
                    <a:lnTo>
                      <a:pt x="9128" y="13921"/>
                    </a:lnTo>
                    <a:lnTo>
                      <a:pt x="9417" y="14092"/>
                    </a:lnTo>
                    <a:lnTo>
                      <a:pt x="9742" y="14194"/>
                    </a:lnTo>
                    <a:lnTo>
                      <a:pt x="10066" y="14280"/>
                    </a:lnTo>
                    <a:lnTo>
                      <a:pt x="10425" y="14314"/>
                    </a:lnTo>
                    <a:lnTo>
                      <a:pt x="10800" y="14348"/>
                    </a:lnTo>
                    <a:close/>
                    <a:moveTo>
                      <a:pt x="10800" y="14348"/>
                    </a:moveTo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31" name="Rectangle 15"/>
              <p:cNvSpPr>
                <a:spLocks/>
              </p:cNvSpPr>
              <p:nvPr/>
            </p:nvSpPr>
            <p:spPr bwMode="auto">
              <a:xfrm>
                <a:off x="52" y="41"/>
                <a:ext cx="161" cy="14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rot="785872">
              <a:off x="163" y="174"/>
              <a:ext cx="288" cy="257"/>
              <a:chOff x="0" y="0"/>
              <a:chExt cx="287" cy="257"/>
            </a:xfrm>
          </p:grpSpPr>
          <p:sp>
            <p:nvSpPr>
              <p:cNvPr id="34833" name="AutoShape 17"/>
              <p:cNvSpPr>
                <a:spLocks/>
              </p:cNvSpPr>
              <p:nvPr/>
            </p:nvSpPr>
            <p:spPr bwMode="auto">
              <a:xfrm>
                <a:off x="0" y="0"/>
                <a:ext cx="287" cy="25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674" y="1641"/>
                    </a:moveTo>
                    <a:lnTo>
                      <a:pt x="10288" y="0"/>
                    </a:lnTo>
                    <a:lnTo>
                      <a:pt x="11619" y="0"/>
                    </a:lnTo>
                    <a:lnTo>
                      <a:pt x="12284" y="1693"/>
                    </a:lnTo>
                    <a:lnTo>
                      <a:pt x="13051" y="1847"/>
                    </a:lnTo>
                    <a:lnTo>
                      <a:pt x="14281" y="513"/>
                    </a:lnTo>
                    <a:lnTo>
                      <a:pt x="15509" y="1026"/>
                    </a:lnTo>
                    <a:lnTo>
                      <a:pt x="15560" y="2822"/>
                    </a:lnTo>
                    <a:lnTo>
                      <a:pt x="16379" y="3438"/>
                    </a:lnTo>
                    <a:lnTo>
                      <a:pt x="17863" y="2668"/>
                    </a:lnTo>
                    <a:lnTo>
                      <a:pt x="18887" y="3592"/>
                    </a:lnTo>
                    <a:lnTo>
                      <a:pt x="18170" y="5233"/>
                    </a:lnTo>
                    <a:lnTo>
                      <a:pt x="18734" y="6003"/>
                    </a:lnTo>
                    <a:lnTo>
                      <a:pt x="20371" y="5952"/>
                    </a:lnTo>
                    <a:lnTo>
                      <a:pt x="20832" y="7132"/>
                    </a:lnTo>
                    <a:lnTo>
                      <a:pt x="19706" y="8106"/>
                    </a:lnTo>
                    <a:lnTo>
                      <a:pt x="20064" y="9646"/>
                    </a:lnTo>
                    <a:lnTo>
                      <a:pt x="21600" y="10210"/>
                    </a:lnTo>
                    <a:lnTo>
                      <a:pt x="21548" y="11544"/>
                    </a:lnTo>
                    <a:lnTo>
                      <a:pt x="20115" y="12109"/>
                    </a:lnTo>
                    <a:lnTo>
                      <a:pt x="19911" y="13083"/>
                    </a:lnTo>
                    <a:lnTo>
                      <a:pt x="21037" y="14160"/>
                    </a:lnTo>
                    <a:lnTo>
                      <a:pt x="20576" y="15289"/>
                    </a:lnTo>
                    <a:lnTo>
                      <a:pt x="18989" y="15392"/>
                    </a:lnTo>
                    <a:lnTo>
                      <a:pt x="18375" y="16367"/>
                    </a:lnTo>
                    <a:lnTo>
                      <a:pt x="19092" y="17854"/>
                    </a:lnTo>
                    <a:lnTo>
                      <a:pt x="18068" y="18727"/>
                    </a:lnTo>
                    <a:lnTo>
                      <a:pt x="16737" y="18213"/>
                    </a:lnTo>
                    <a:lnTo>
                      <a:pt x="15407" y="18932"/>
                    </a:lnTo>
                    <a:lnTo>
                      <a:pt x="15253" y="20779"/>
                    </a:lnTo>
                    <a:lnTo>
                      <a:pt x="14127" y="21087"/>
                    </a:lnTo>
                    <a:lnTo>
                      <a:pt x="13001" y="19856"/>
                    </a:lnTo>
                    <a:lnTo>
                      <a:pt x="12233" y="20112"/>
                    </a:lnTo>
                    <a:lnTo>
                      <a:pt x="11721" y="21600"/>
                    </a:lnTo>
                    <a:lnTo>
                      <a:pt x="10185" y="21600"/>
                    </a:lnTo>
                    <a:lnTo>
                      <a:pt x="9725" y="20061"/>
                    </a:lnTo>
                    <a:lnTo>
                      <a:pt x="8240" y="19702"/>
                    </a:lnTo>
                    <a:lnTo>
                      <a:pt x="7114" y="20932"/>
                    </a:lnTo>
                    <a:lnTo>
                      <a:pt x="5886" y="20420"/>
                    </a:lnTo>
                    <a:lnTo>
                      <a:pt x="5937" y="18522"/>
                    </a:lnTo>
                    <a:lnTo>
                      <a:pt x="5169" y="18060"/>
                    </a:lnTo>
                    <a:lnTo>
                      <a:pt x="3378" y="18778"/>
                    </a:lnTo>
                    <a:lnTo>
                      <a:pt x="2610" y="17803"/>
                    </a:lnTo>
                    <a:lnTo>
                      <a:pt x="3378" y="16110"/>
                    </a:lnTo>
                    <a:lnTo>
                      <a:pt x="2917" y="15392"/>
                    </a:lnTo>
                    <a:lnTo>
                      <a:pt x="921" y="15443"/>
                    </a:lnTo>
                    <a:lnTo>
                      <a:pt x="511" y="14160"/>
                    </a:lnTo>
                    <a:lnTo>
                      <a:pt x="1945" y="12826"/>
                    </a:lnTo>
                    <a:lnTo>
                      <a:pt x="1893" y="12109"/>
                    </a:lnTo>
                    <a:lnTo>
                      <a:pt x="0" y="11339"/>
                    </a:lnTo>
                    <a:lnTo>
                      <a:pt x="51" y="9954"/>
                    </a:lnTo>
                    <a:lnTo>
                      <a:pt x="1945" y="9235"/>
                    </a:lnTo>
                    <a:lnTo>
                      <a:pt x="2098" y="8517"/>
                    </a:lnTo>
                    <a:lnTo>
                      <a:pt x="614" y="7081"/>
                    </a:lnTo>
                    <a:lnTo>
                      <a:pt x="1125" y="5798"/>
                    </a:lnTo>
                    <a:lnTo>
                      <a:pt x="3173" y="5901"/>
                    </a:lnTo>
                    <a:lnTo>
                      <a:pt x="3582" y="5336"/>
                    </a:lnTo>
                    <a:lnTo>
                      <a:pt x="2815" y="3438"/>
                    </a:lnTo>
                    <a:lnTo>
                      <a:pt x="3736" y="2514"/>
                    </a:lnTo>
                    <a:lnTo>
                      <a:pt x="5527" y="3335"/>
                    </a:lnTo>
                    <a:lnTo>
                      <a:pt x="6039" y="2975"/>
                    </a:lnTo>
                    <a:lnTo>
                      <a:pt x="6090" y="1180"/>
                    </a:lnTo>
                    <a:lnTo>
                      <a:pt x="7217" y="615"/>
                    </a:lnTo>
                    <a:lnTo>
                      <a:pt x="8497" y="1950"/>
                    </a:lnTo>
                    <a:lnTo>
                      <a:pt x="9674" y="1641"/>
                    </a:lnTo>
                    <a:close/>
                    <a:moveTo>
                      <a:pt x="10800" y="14348"/>
                    </a:moveTo>
                    <a:lnTo>
                      <a:pt x="11157" y="14314"/>
                    </a:lnTo>
                    <a:lnTo>
                      <a:pt x="11516" y="14280"/>
                    </a:lnTo>
                    <a:lnTo>
                      <a:pt x="11874" y="14194"/>
                    </a:lnTo>
                    <a:lnTo>
                      <a:pt x="12199" y="14092"/>
                    </a:lnTo>
                    <a:lnTo>
                      <a:pt x="12488" y="13921"/>
                    </a:lnTo>
                    <a:lnTo>
                      <a:pt x="12796" y="13733"/>
                    </a:lnTo>
                    <a:lnTo>
                      <a:pt x="13085" y="13528"/>
                    </a:lnTo>
                    <a:lnTo>
                      <a:pt x="13308" y="13305"/>
                    </a:lnTo>
                    <a:lnTo>
                      <a:pt x="13547" y="13031"/>
                    </a:lnTo>
                    <a:lnTo>
                      <a:pt x="13768" y="12775"/>
                    </a:lnTo>
                    <a:lnTo>
                      <a:pt x="13939" y="12485"/>
                    </a:lnTo>
                    <a:lnTo>
                      <a:pt x="14093" y="12194"/>
                    </a:lnTo>
                    <a:lnTo>
                      <a:pt x="14195" y="11851"/>
                    </a:lnTo>
                    <a:lnTo>
                      <a:pt x="14297" y="11492"/>
                    </a:lnTo>
                    <a:lnTo>
                      <a:pt x="14365" y="11134"/>
                    </a:lnTo>
                    <a:lnTo>
                      <a:pt x="14365" y="10774"/>
                    </a:lnTo>
                    <a:lnTo>
                      <a:pt x="14365" y="10415"/>
                    </a:lnTo>
                    <a:lnTo>
                      <a:pt x="14297" y="10056"/>
                    </a:lnTo>
                    <a:lnTo>
                      <a:pt x="14195" y="9731"/>
                    </a:lnTo>
                    <a:lnTo>
                      <a:pt x="14093" y="9389"/>
                    </a:lnTo>
                    <a:lnTo>
                      <a:pt x="13939" y="9064"/>
                    </a:lnTo>
                    <a:lnTo>
                      <a:pt x="13768" y="8773"/>
                    </a:lnTo>
                    <a:lnTo>
                      <a:pt x="13547" y="8517"/>
                    </a:lnTo>
                    <a:lnTo>
                      <a:pt x="13308" y="8243"/>
                    </a:lnTo>
                    <a:lnTo>
                      <a:pt x="13085" y="8021"/>
                    </a:lnTo>
                    <a:lnTo>
                      <a:pt x="12796" y="7815"/>
                    </a:lnTo>
                    <a:lnTo>
                      <a:pt x="12488" y="7662"/>
                    </a:lnTo>
                    <a:lnTo>
                      <a:pt x="12199" y="7491"/>
                    </a:lnTo>
                    <a:lnTo>
                      <a:pt x="11874" y="7354"/>
                    </a:lnTo>
                    <a:lnTo>
                      <a:pt x="11516" y="7303"/>
                    </a:lnTo>
                    <a:lnTo>
                      <a:pt x="11157" y="7234"/>
                    </a:lnTo>
                    <a:lnTo>
                      <a:pt x="10800" y="7234"/>
                    </a:lnTo>
                    <a:lnTo>
                      <a:pt x="10425" y="7234"/>
                    </a:lnTo>
                    <a:lnTo>
                      <a:pt x="10066" y="7303"/>
                    </a:lnTo>
                    <a:lnTo>
                      <a:pt x="9742" y="7354"/>
                    </a:lnTo>
                    <a:lnTo>
                      <a:pt x="9417" y="7491"/>
                    </a:lnTo>
                    <a:lnTo>
                      <a:pt x="9128" y="7662"/>
                    </a:lnTo>
                    <a:lnTo>
                      <a:pt x="8820" y="7815"/>
                    </a:lnTo>
                    <a:lnTo>
                      <a:pt x="8531" y="8021"/>
                    </a:lnTo>
                    <a:lnTo>
                      <a:pt x="8274" y="8243"/>
                    </a:lnTo>
                    <a:lnTo>
                      <a:pt x="8035" y="8517"/>
                    </a:lnTo>
                    <a:lnTo>
                      <a:pt x="7848" y="8773"/>
                    </a:lnTo>
                    <a:lnTo>
                      <a:pt x="7677" y="9064"/>
                    </a:lnTo>
                    <a:lnTo>
                      <a:pt x="7524" y="9389"/>
                    </a:lnTo>
                    <a:lnTo>
                      <a:pt x="7387" y="9731"/>
                    </a:lnTo>
                    <a:lnTo>
                      <a:pt x="7319" y="10056"/>
                    </a:lnTo>
                    <a:lnTo>
                      <a:pt x="7251" y="10415"/>
                    </a:lnTo>
                    <a:lnTo>
                      <a:pt x="7251" y="10774"/>
                    </a:lnTo>
                    <a:lnTo>
                      <a:pt x="7251" y="11134"/>
                    </a:lnTo>
                    <a:lnTo>
                      <a:pt x="7319" y="11492"/>
                    </a:lnTo>
                    <a:lnTo>
                      <a:pt x="7387" y="11851"/>
                    </a:lnTo>
                    <a:lnTo>
                      <a:pt x="7524" y="12194"/>
                    </a:lnTo>
                    <a:lnTo>
                      <a:pt x="7677" y="12485"/>
                    </a:lnTo>
                    <a:lnTo>
                      <a:pt x="7848" y="12775"/>
                    </a:lnTo>
                    <a:lnTo>
                      <a:pt x="8035" y="13031"/>
                    </a:lnTo>
                    <a:lnTo>
                      <a:pt x="8274" y="13305"/>
                    </a:lnTo>
                    <a:lnTo>
                      <a:pt x="8531" y="13528"/>
                    </a:lnTo>
                    <a:lnTo>
                      <a:pt x="8820" y="13733"/>
                    </a:lnTo>
                    <a:lnTo>
                      <a:pt x="9128" y="13921"/>
                    </a:lnTo>
                    <a:lnTo>
                      <a:pt x="9417" y="14092"/>
                    </a:lnTo>
                    <a:lnTo>
                      <a:pt x="9742" y="14194"/>
                    </a:lnTo>
                    <a:lnTo>
                      <a:pt x="10066" y="14280"/>
                    </a:lnTo>
                    <a:lnTo>
                      <a:pt x="10425" y="14314"/>
                    </a:lnTo>
                    <a:lnTo>
                      <a:pt x="10800" y="14348"/>
                    </a:lnTo>
                    <a:close/>
                    <a:moveTo>
                      <a:pt x="10800" y="14348"/>
                    </a:moveTo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34" name="Rectangle 18"/>
              <p:cNvSpPr>
                <a:spLocks/>
              </p:cNvSpPr>
              <p:nvPr/>
            </p:nvSpPr>
            <p:spPr bwMode="auto">
              <a:xfrm>
                <a:off x="58" y="45"/>
                <a:ext cx="17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419725" y="4371975"/>
            <a:ext cx="792163" cy="431800"/>
            <a:chOff x="0" y="0"/>
            <a:chExt cx="499" cy="272"/>
          </a:xfrm>
        </p:grpSpPr>
        <p:sp>
          <p:nvSpPr>
            <p:cNvPr id="34836" name="AutoShape 20"/>
            <p:cNvSpPr>
              <a:spLocks/>
            </p:cNvSpPr>
            <p:nvPr/>
          </p:nvSpPr>
          <p:spPr bwMode="auto">
            <a:xfrm>
              <a:off x="77" y="0"/>
              <a:ext cx="422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  <a:moveTo>
                    <a:pt x="15200" y="0"/>
                  </a:moveTo>
                </a:path>
              </a:pathLst>
            </a:custGeom>
            <a:solidFill>
              <a:srgbClr val="294349"/>
            </a:solidFill>
            <a:ln w="12700">
              <a:solidFill>
                <a:srgbClr val="2943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37" name="AutoShape 21"/>
            <p:cNvSpPr>
              <a:spLocks/>
            </p:cNvSpPr>
            <p:nvPr/>
          </p:nvSpPr>
          <p:spPr bwMode="auto">
            <a:xfrm>
              <a:off x="31" y="68"/>
              <a:ext cx="31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294349"/>
            </a:solidFill>
            <a:ln w="12700">
              <a:solidFill>
                <a:srgbClr val="2943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38" name="AutoShape 22"/>
            <p:cNvSpPr>
              <a:spLocks/>
            </p:cNvSpPr>
            <p:nvPr/>
          </p:nvSpPr>
          <p:spPr bwMode="auto">
            <a:xfrm>
              <a:off x="0" y="68"/>
              <a:ext cx="15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294349"/>
            </a:solidFill>
            <a:ln w="12700">
              <a:solidFill>
                <a:srgbClr val="2943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39" name="Rectangle 23"/>
            <p:cNvSpPr>
              <a:spLocks/>
            </p:cNvSpPr>
            <p:nvPr/>
          </p:nvSpPr>
          <p:spPr bwMode="auto">
            <a:xfrm>
              <a:off x="77" y="68"/>
              <a:ext cx="359" cy="13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34840" name="Rectangle 24"/>
          <p:cNvSpPr>
            <a:spLocks/>
          </p:cNvSpPr>
          <p:nvPr/>
        </p:nvSpPr>
        <p:spPr bwMode="auto">
          <a:xfrm>
            <a:off x="4191000" y="4024313"/>
            <a:ext cx="1219200" cy="355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>
            <a:prstTxWarp prst="textNoShape">
              <a:avLst/>
            </a:prstTxWarp>
          </a:bodyPr>
          <a:lstStyle/>
          <a:p>
            <a:pPr marL="38100">
              <a:lnSpc>
                <a:spcPct val="124000"/>
              </a:lnSpc>
              <a:spcBef>
                <a:spcPts val="1000"/>
              </a:spcBef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</a:pP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t>BIP</a:t>
            </a:r>
          </a:p>
        </p:txBody>
      </p:sp>
      <p:sp>
        <p:nvSpPr>
          <p:cNvPr id="34841" name="Rectangle 25"/>
          <p:cNvSpPr>
            <a:spLocks/>
          </p:cNvSpPr>
          <p:nvPr/>
        </p:nvSpPr>
        <p:spPr bwMode="auto">
          <a:xfrm>
            <a:off x="-242888" y="4702175"/>
            <a:ext cx="1331913" cy="355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>
            <a:prstTxWarp prst="textNoShape">
              <a:avLst/>
            </a:prstTxWarp>
          </a:bodyPr>
          <a:lstStyle/>
          <a:p>
            <a:pPr marL="38100">
              <a:lnSpc>
                <a:spcPct val="124000"/>
              </a:lnSpc>
              <a:spcBef>
                <a:spcPts val="1000"/>
              </a:spcBef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</a:pPr>
            <a:r>
              <a:rPr lang="en-US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t>Codels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-110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34842" name="Rectangle 26"/>
          <p:cNvSpPr>
            <a:spLocks/>
          </p:cNvSpPr>
          <p:nvPr/>
        </p:nvSpPr>
        <p:spPr bwMode="auto">
          <a:xfrm>
            <a:off x="2286000" y="5222875"/>
            <a:ext cx="331788" cy="596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l">
              <a:lnSpc>
                <a:spcPts val="4200"/>
              </a:lnSpc>
            </a:pPr>
            <a:r>
              <a:rPr lang="en-US" sz="2400">
                <a:solidFill>
                  <a:srgbClr val="000000"/>
                </a:solidFill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t>+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089400" y="2441575"/>
            <a:ext cx="304800" cy="6794500"/>
            <a:chOff x="0" y="0"/>
            <a:chExt cx="192" cy="4280"/>
          </a:xfrm>
        </p:grpSpPr>
        <p:sp>
          <p:nvSpPr>
            <p:cNvPr id="34844" name="AutoShape 28"/>
            <p:cNvSpPr>
              <a:spLocks/>
            </p:cNvSpPr>
            <p:nvPr/>
          </p:nvSpPr>
          <p:spPr bwMode="auto">
            <a:xfrm>
              <a:off x="0" y="0"/>
              <a:ext cx="192" cy="42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64"/>
                    <a:pt x="10800" y="144"/>
                  </a:cubicBezTo>
                  <a:lnTo>
                    <a:pt x="10800" y="10745"/>
                  </a:lnTo>
                  <a:cubicBezTo>
                    <a:pt x="10800" y="10825"/>
                    <a:pt x="15635" y="10889"/>
                    <a:pt x="21600" y="10889"/>
                  </a:cubicBezTo>
                  <a:cubicBezTo>
                    <a:pt x="15635" y="10889"/>
                    <a:pt x="10800" y="10953"/>
                    <a:pt x="10800" y="11033"/>
                  </a:cubicBezTo>
                  <a:lnTo>
                    <a:pt x="10800" y="21456"/>
                  </a:lnTo>
                  <a:cubicBezTo>
                    <a:pt x="10800" y="21536"/>
                    <a:pt x="5965" y="21600"/>
                    <a:pt x="0" y="21600"/>
                  </a:cubicBezTo>
                </a:path>
              </a:pathLst>
            </a:custGeom>
            <a:noFill/>
            <a:ln w="25400">
              <a:solidFill>
                <a:srgbClr val="294349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rgbClr val="808080">
                  <a:alpha val="39999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45" name="Rectangle 29"/>
            <p:cNvSpPr>
              <a:spLocks/>
            </p:cNvSpPr>
            <p:nvPr/>
          </p:nvSpPr>
          <p:spPr bwMode="auto">
            <a:xfrm>
              <a:off x="0" y="8"/>
              <a:ext cx="67" cy="426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rgbClr val="808080">
                  <a:alpha val="39999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406900" y="6535738"/>
            <a:ext cx="2908300" cy="2844800"/>
            <a:chOff x="0" y="0"/>
            <a:chExt cx="1832" cy="1792"/>
          </a:xfrm>
        </p:grpSpPr>
        <p:pic>
          <p:nvPicPr>
            <p:cNvPr id="34847" name="Picture 3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832" cy="1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4848" name="Rectangle 32"/>
            <p:cNvSpPr>
              <a:spLocks/>
            </p:cNvSpPr>
            <p:nvPr/>
          </p:nvSpPr>
          <p:spPr bwMode="auto">
            <a:xfrm>
              <a:off x="63" y="37"/>
              <a:ext cx="1713" cy="140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76200" tIns="76200" rIns="116840" bIns="76200">
              <a:prstTxWarp prst="textNoShape">
                <a:avLst/>
              </a:prstTxWarp>
            </a:bodyPr>
            <a:lstStyle/>
            <a:p>
              <a:pPr>
                <a:lnSpc>
                  <a:spcPts val="4200"/>
                </a:lnSpc>
              </a:pPr>
              <a:r>
                <a:rPr lang="en-US" sz="33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latin typeface="Gill Sans MT" pitchFamily="-110" charset="-18"/>
                  <a:ea typeface="Gill Sans MT" pitchFamily="-110" charset="-18"/>
                  <a:cs typeface="Gill Sans MT" pitchFamily="-110" charset="-18"/>
                  <a:sym typeface="Gill Sans MT" pitchFamily="-110" charset="-18"/>
                </a:rPr>
                <a:t>V&amp;V</a:t>
              </a:r>
            </a:p>
            <a:p>
              <a:pPr>
                <a:lnSpc>
                  <a:spcPts val="4200"/>
                </a:lnSpc>
              </a:pPr>
              <a:r>
                <a:rPr lang="en-US" sz="33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latin typeface="Gill Sans MT Italic" charset="0"/>
                  <a:ea typeface="Gill Sans MT Italic" charset="0"/>
                  <a:cs typeface="Gill Sans MT Italic" charset="0"/>
                  <a:sym typeface="Gill Sans MT Italic" charset="0"/>
                </a:rPr>
                <a:t>D-Finder</a:t>
              </a:r>
              <a:endParaRPr lang="en-US" sz="3300" b="1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Gill Sans MT" pitchFamily="-110" charset="-18"/>
                <a:ea typeface="Gill Sans MT" pitchFamily="-110" charset="-18"/>
                <a:cs typeface="Gill Sans MT" pitchFamily="-110" charset="-18"/>
                <a:sym typeface="Gill Sans MT" pitchFamily="-110" charset="-18"/>
              </a:endParaRPr>
            </a:p>
            <a:p>
              <a:pPr>
                <a:lnSpc>
                  <a:spcPts val="4200"/>
                </a:lnSpc>
              </a:pPr>
              <a:r>
                <a:rPr lang="en-US" sz="3300" b="1" dirty="0" err="1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latin typeface="Gill Sans MT" pitchFamily="-110" charset="-18"/>
                  <a:ea typeface="Gill Sans MT" pitchFamily="-110" charset="-18"/>
                  <a:cs typeface="Gill Sans MT" pitchFamily="-110" charset="-18"/>
                  <a:sym typeface="Gill Sans MT" pitchFamily="-110" charset="-18"/>
                </a:rPr>
                <a:t>Aldebaran</a:t>
              </a:r>
              <a:endParaRPr lang="en-US" sz="3300" b="1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Gill Sans MT" pitchFamily="-110" charset="-18"/>
                <a:ea typeface="Gill Sans MT" pitchFamily="-110" charset="-18"/>
                <a:cs typeface="Gill Sans MT" pitchFamily="-110" charset="-18"/>
                <a:sym typeface="Gill Sans MT" pitchFamily="-110" charset="-18"/>
              </a:endParaRPr>
            </a:p>
            <a:p>
              <a:pPr>
                <a:lnSpc>
                  <a:spcPts val="4200"/>
                </a:lnSpc>
              </a:pPr>
              <a:r>
                <a:rPr lang="en-US" sz="33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latin typeface="Gill Sans MT" pitchFamily="-110" charset="-18"/>
                  <a:ea typeface="Gill Sans MT" pitchFamily="-110" charset="-18"/>
                  <a:cs typeface="Gill Sans MT" pitchFamily="-110" charset="-18"/>
                  <a:sym typeface="Gill Sans MT" pitchFamily="-110" charset="-18"/>
                </a:rPr>
                <a:t>etc</a:t>
              </a:r>
            </a:p>
            <a:p>
              <a:pPr>
                <a:lnSpc>
                  <a:spcPts val="4200"/>
                </a:lnSpc>
              </a:pPr>
              <a:endParaRPr lang="en-US" sz="3300" b="1" dirty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Gill Sans MT" pitchFamily="-110" charset="-18"/>
                <a:ea typeface="Gill Sans MT" pitchFamily="-110" charset="-18"/>
                <a:cs typeface="Gill Sans MT" pitchFamily="-110" charset="-18"/>
                <a:sym typeface="Gill Sans MT" pitchFamily="-110" charset="-18"/>
              </a:endParaRP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 rot="4134027">
            <a:off x="4774407" y="5344319"/>
            <a:ext cx="792162" cy="431800"/>
            <a:chOff x="0" y="0"/>
            <a:chExt cx="499" cy="272"/>
          </a:xfrm>
        </p:grpSpPr>
        <p:sp>
          <p:nvSpPr>
            <p:cNvPr id="34850" name="AutoShape 34"/>
            <p:cNvSpPr>
              <a:spLocks/>
            </p:cNvSpPr>
            <p:nvPr/>
          </p:nvSpPr>
          <p:spPr bwMode="auto">
            <a:xfrm>
              <a:off x="77" y="0"/>
              <a:ext cx="422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  <a:moveTo>
                    <a:pt x="15200" y="0"/>
                  </a:moveTo>
                </a:path>
              </a:pathLst>
            </a:custGeom>
            <a:solidFill>
              <a:srgbClr val="294349"/>
            </a:solidFill>
            <a:ln w="12700">
              <a:solidFill>
                <a:srgbClr val="2943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1" name="AutoShape 35"/>
            <p:cNvSpPr>
              <a:spLocks/>
            </p:cNvSpPr>
            <p:nvPr/>
          </p:nvSpPr>
          <p:spPr bwMode="auto">
            <a:xfrm>
              <a:off x="31" y="68"/>
              <a:ext cx="31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294349"/>
            </a:solidFill>
            <a:ln w="12700">
              <a:solidFill>
                <a:srgbClr val="2943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2" name="AutoShape 36"/>
            <p:cNvSpPr>
              <a:spLocks/>
            </p:cNvSpPr>
            <p:nvPr/>
          </p:nvSpPr>
          <p:spPr bwMode="auto">
            <a:xfrm>
              <a:off x="0" y="68"/>
              <a:ext cx="15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294349"/>
            </a:solidFill>
            <a:ln w="12700">
              <a:solidFill>
                <a:srgbClr val="2943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3" name="Rectangle 37"/>
            <p:cNvSpPr>
              <a:spLocks/>
            </p:cNvSpPr>
            <p:nvPr/>
          </p:nvSpPr>
          <p:spPr bwMode="auto">
            <a:xfrm>
              <a:off x="77" y="68"/>
              <a:ext cx="359" cy="13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34854" name="Rectangle 38"/>
          <p:cNvSpPr>
            <a:spLocks/>
          </p:cNvSpPr>
          <p:nvPr/>
        </p:nvSpPr>
        <p:spPr bwMode="auto">
          <a:xfrm>
            <a:off x="-114300" y="7059613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>
            <a:prstTxWarp prst="textNoShape">
              <a:avLst/>
            </a:prstTxWarp>
          </a:bodyPr>
          <a:lstStyle/>
          <a:p>
            <a:pPr marL="38100">
              <a:lnSpc>
                <a:spcPct val="124000"/>
              </a:lnSpc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</a:pP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t>BIP Models</a:t>
            </a:r>
          </a:p>
        </p:txBody>
      </p:sp>
      <p:grpSp>
        <p:nvGrpSpPr>
          <p:cNvPr id="58" name="Groupe 57"/>
          <p:cNvGrpSpPr/>
          <p:nvPr/>
        </p:nvGrpSpPr>
        <p:grpSpPr>
          <a:xfrm>
            <a:off x="9093200" y="3009900"/>
            <a:ext cx="3746500" cy="3098800"/>
            <a:chOff x="9093200" y="3009900"/>
            <a:chExt cx="3746500" cy="3098800"/>
          </a:xfrm>
        </p:grpSpPr>
        <p:sp>
          <p:nvSpPr>
            <p:cNvPr id="34855" name="Rectangle 39"/>
            <p:cNvSpPr>
              <a:spLocks/>
            </p:cNvSpPr>
            <p:nvPr/>
          </p:nvSpPr>
          <p:spPr bwMode="auto">
            <a:xfrm>
              <a:off x="9093200" y="3009900"/>
              <a:ext cx="3746500" cy="3098800"/>
            </a:xfrm>
            <a:prstGeom prst="rect">
              <a:avLst/>
            </a:prstGeom>
            <a:solidFill>
              <a:schemeClr val="accent1">
                <a:alpha val="67842"/>
              </a:schemeClr>
            </a:solid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6" name="Rectangle 40"/>
            <p:cNvSpPr>
              <a:spLocks/>
            </p:cNvSpPr>
            <p:nvPr/>
          </p:nvSpPr>
          <p:spPr bwMode="auto">
            <a:xfrm>
              <a:off x="9550400" y="3886200"/>
              <a:ext cx="2983189" cy="141577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a typeface="Futura Condensed" pitchFamily="-110" charset="0"/>
                  <a:cs typeface="Futura Condensed" pitchFamily="-110" charset="0"/>
                </a:rPr>
                <a:t>BIP</a:t>
              </a:r>
            </a:p>
            <a:p>
              <a:r>
                <a:rPr lang="en-US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a typeface="Futura Condensed" pitchFamily="-110" charset="0"/>
                  <a:cs typeface="Futura Condensed" pitchFamily="-110" charset="0"/>
                </a:rPr>
                <a:t>Controller 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327900" y="3587750"/>
            <a:ext cx="2324100" cy="1917700"/>
            <a:chOff x="0" y="0"/>
            <a:chExt cx="1463" cy="1208"/>
          </a:xfrm>
        </p:grpSpPr>
        <p:sp>
          <p:nvSpPr>
            <p:cNvPr id="34858" name="Rectangle 42"/>
            <p:cNvSpPr>
              <a:spLocks/>
            </p:cNvSpPr>
            <p:nvPr/>
          </p:nvSpPr>
          <p:spPr bwMode="auto">
            <a:xfrm>
              <a:off x="0" y="0"/>
              <a:ext cx="1463" cy="1208"/>
            </a:xfrm>
            <a:prstGeom prst="rect">
              <a:avLst/>
            </a:prstGeom>
            <a:solidFill>
              <a:schemeClr val="accent1">
                <a:alpha val="20752"/>
              </a:schemeClr>
            </a:solidFill>
            <a:ln w="25400">
              <a:solidFill>
                <a:schemeClr val="tx1">
                  <a:alpha val="62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59" name="Rectangle 43"/>
            <p:cNvSpPr>
              <a:spLocks/>
            </p:cNvSpPr>
            <p:nvPr/>
          </p:nvSpPr>
          <p:spPr bwMode="auto">
            <a:xfrm>
              <a:off x="248" y="341"/>
              <a:ext cx="959" cy="589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a typeface="Futura Condensed" pitchFamily="-110" charset="0"/>
                  <a:cs typeface="Futura Condensed" pitchFamily="-110" charset="0"/>
                </a:rPr>
                <a:t>BIP</a:t>
              </a:r>
            </a:p>
            <a:p>
              <a:r>
                <a:rPr lang="en-US" sz="25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a typeface="Futura Condensed" pitchFamily="-110" charset="0"/>
                  <a:cs typeface="Futura Condensed" pitchFamily="-110" charset="0"/>
                </a:rPr>
                <a:t>Controller </a:t>
              </a:r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6292850" y="4013200"/>
            <a:ext cx="1320800" cy="1092200"/>
            <a:chOff x="0" y="0"/>
            <a:chExt cx="831" cy="688"/>
          </a:xfrm>
        </p:grpSpPr>
        <p:sp>
          <p:nvSpPr>
            <p:cNvPr id="34861" name="Rectangle 45"/>
            <p:cNvSpPr>
              <a:spLocks/>
            </p:cNvSpPr>
            <p:nvPr/>
          </p:nvSpPr>
          <p:spPr bwMode="auto">
            <a:xfrm>
              <a:off x="0" y="0"/>
              <a:ext cx="831" cy="688"/>
            </a:xfrm>
            <a:prstGeom prst="rect">
              <a:avLst/>
            </a:prstGeom>
            <a:solidFill>
              <a:schemeClr val="accent1">
                <a:alpha val="20752"/>
              </a:schemeClr>
            </a:solidFill>
            <a:ln w="25400">
              <a:solidFill>
                <a:schemeClr val="tx1">
                  <a:alpha val="62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62" name="Rectangle 46"/>
            <p:cNvSpPr>
              <a:spLocks/>
            </p:cNvSpPr>
            <p:nvPr/>
          </p:nvSpPr>
          <p:spPr bwMode="auto">
            <a:xfrm>
              <a:off x="132" y="160"/>
              <a:ext cx="557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4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a typeface="Futura Condensed" pitchFamily="-110" charset="0"/>
                  <a:cs typeface="Futura Condensed" pitchFamily="-110" charset="0"/>
                </a:rPr>
                <a:t>BIP</a:t>
              </a:r>
            </a:p>
            <a:p>
              <a:r>
                <a:rPr lang="en-US" sz="14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a typeface="Futura Condensed" pitchFamily="-110" charset="0"/>
                  <a:cs typeface="Futura Condensed" pitchFamily="-110" charset="0"/>
                </a:rPr>
                <a:t>Controller </a:t>
              </a:r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1090613" y="5837238"/>
            <a:ext cx="2973387" cy="3116262"/>
            <a:chOff x="0" y="0"/>
            <a:chExt cx="1872" cy="1962"/>
          </a:xfrm>
        </p:grpSpPr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0" y="0"/>
              <a:ext cx="1720" cy="978"/>
              <a:chOff x="0" y="0"/>
              <a:chExt cx="1720" cy="978"/>
            </a:xfrm>
          </p:grpSpPr>
          <p:sp>
            <p:nvSpPr>
              <p:cNvPr id="34865" name="Rectangle 49"/>
              <p:cNvSpPr>
                <a:spLocks/>
              </p:cNvSpPr>
              <p:nvPr/>
            </p:nvSpPr>
            <p:spPr bwMode="auto">
              <a:xfrm>
                <a:off x="0" y="0"/>
                <a:ext cx="1720" cy="978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4866" name="Picture 5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" y="17"/>
                <a:ext cx="1671" cy="9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" y="433"/>
              <a:ext cx="1280" cy="92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</p:pic>
        <p:pic>
          <p:nvPicPr>
            <p:cNvPr id="34868" name="Picture 5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079"/>
              <a:ext cx="1719" cy="8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4869" name="Rectangle 53"/>
          <p:cNvSpPr>
            <a:spLocks/>
          </p:cNvSpPr>
          <p:nvPr/>
        </p:nvSpPr>
        <p:spPr bwMode="auto">
          <a:xfrm>
            <a:off x="-179388" y="2771775"/>
            <a:ext cx="1331913" cy="685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>
            <a:prstTxWarp prst="textNoShape">
              <a:avLst/>
            </a:prstTxWarp>
          </a:bodyPr>
          <a:lstStyle/>
          <a:p>
            <a:pPr marL="38100">
              <a:lnSpc>
                <a:spcPct val="124000"/>
              </a:lnSpc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</a:tabLst>
            </a:pP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t>GenoM</a:t>
            </a:r>
          </a:p>
          <a:p>
            <a:pPr marL="38100">
              <a:lnSpc>
                <a:spcPct val="124000"/>
              </a:lnSpc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</a:tabLst>
            </a:pP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t>Models</a:t>
            </a:r>
          </a:p>
        </p:txBody>
      </p:sp>
      <p:sp>
        <p:nvSpPr>
          <p:cNvPr id="34870" name="Rectangle 54"/>
          <p:cNvSpPr>
            <a:spLocks/>
          </p:cNvSpPr>
          <p:nvPr/>
        </p:nvSpPr>
        <p:spPr bwMode="auto">
          <a:xfrm>
            <a:off x="2286000" y="3902075"/>
            <a:ext cx="331788" cy="596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l">
              <a:lnSpc>
                <a:spcPts val="4200"/>
              </a:lnSpc>
            </a:pPr>
            <a:r>
              <a:rPr lang="en-US" sz="2400">
                <a:solidFill>
                  <a:srgbClr val="000000"/>
                </a:solidFill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t>+</a:t>
            </a:r>
          </a:p>
        </p:txBody>
      </p:sp>
      <p:sp>
        <p:nvSpPr>
          <p:cNvPr id="34871" name="Rectangle 55"/>
          <p:cNvSpPr>
            <a:spLocks/>
          </p:cNvSpPr>
          <p:nvPr/>
        </p:nvSpPr>
        <p:spPr bwMode="auto">
          <a:xfrm>
            <a:off x="1571625" y="2225675"/>
            <a:ext cx="2070100" cy="20574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9415" bIns="0">
            <a:prstTxWarp prst="textNoShape">
              <a:avLst/>
            </a:prstTxWarp>
          </a:bodyPr>
          <a:lstStyle/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module Motion {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number:  9600;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SDI:     MOTION_DATA;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}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request </a:t>
            </a:r>
            <a:r>
              <a:rPr lang="en-US" sz="1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SetPos</a:t>
            </a:r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{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type:     control;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input:    pos::pos;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control: </a:t>
            </a:r>
            <a:r>
              <a:rPr lang="en-US" sz="1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controlPos</a:t>
            </a:r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report:   BAD_PARAM;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}   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task Move {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period:   25;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  priority: 15;</a:t>
            </a:r>
          </a:p>
          <a:p>
            <a:pPr marL="49213" algn="l"/>
            <a:r>
              <a:rPr lang="en-US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-110" charset="0"/>
                <a:ea typeface="Trebuchet MS" pitchFamily="-110" charset="0"/>
                <a:cs typeface="Trebuchet MS" pitchFamily="-110" charset="0"/>
                <a:sym typeface="Trebuchet MS" pitchFamily="-110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D-Finder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noProof="0" dirty="0" smtClean="0"/>
              <a:t>Can </a:t>
            </a:r>
            <a:r>
              <a:rPr lang="en-US" noProof="0" dirty="0" err="1" smtClean="0"/>
              <a:t>analyse</a:t>
            </a:r>
            <a:r>
              <a:rPr lang="en-US" noProof="0" dirty="0" smtClean="0"/>
              <a:t> BIP models without computing the reachable states;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Uses invariants to approximate the reachable states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Used to verify properties like the deadlock freedom on BIP models of the LAAS architecture</a:t>
            </a:r>
          </a:p>
          <a:p>
            <a:pPr lvl="1">
              <a:spcBef>
                <a:spcPts val="1800"/>
              </a:spcBef>
            </a:pPr>
            <a:r>
              <a:rPr lang="en-US" noProof="0" dirty="0" smtClean="0"/>
              <a:t>Deadlock freedom of the NDD module: 3 hours to detect the lack of deadlock</a:t>
            </a:r>
          </a:p>
          <a:p>
            <a:pPr lvl="1">
              <a:spcBef>
                <a:spcPts val="1800"/>
              </a:spcBef>
            </a:pPr>
            <a:r>
              <a:rPr lang="en-US" noProof="0" dirty="0" smtClean="0"/>
              <a:t>Discovered problems in the models that could cause deadlocks during execution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Encoding Constraints in the BIP model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200" y="2781300"/>
            <a:ext cx="8991600" cy="6057900"/>
          </a:xfrm>
        </p:spPr>
        <p:txBody>
          <a:bodyPr/>
          <a:lstStyle/>
          <a:p>
            <a:r>
              <a:rPr lang="en-US" noProof="0" dirty="0" smtClean="0"/>
              <a:t>One example: Data freshness</a:t>
            </a:r>
          </a:p>
          <a:p>
            <a:pPr lvl="1"/>
            <a:r>
              <a:rPr lang="en-US" noProof="0" dirty="0" smtClean="0"/>
              <a:t>If a service needs data, it needs up-to-date data</a:t>
            </a:r>
          </a:p>
          <a:p>
            <a:pPr lvl="1"/>
            <a:r>
              <a:rPr lang="en-US" noProof="0" dirty="0" err="1" smtClean="0"/>
              <a:t>GenoM</a:t>
            </a:r>
            <a:r>
              <a:rPr lang="en-US" noProof="0" dirty="0" smtClean="0"/>
              <a:t> translates this into « Poster reads »</a:t>
            </a:r>
          </a:p>
          <a:p>
            <a:pPr lvl="1"/>
            <a:r>
              <a:rPr lang="en-US" noProof="0" dirty="0" smtClean="0"/>
              <a:t>Adding constraints into the BIP model to forbid reading an outdated poster</a:t>
            </a:r>
            <a:endParaRPr lang="en-US" noProof="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 l="71373" t="39394" b="30259"/>
          <a:stretch>
            <a:fillRect/>
          </a:stretch>
        </p:blipFill>
        <p:spPr bwMode="auto">
          <a:xfrm>
            <a:off x="9626600" y="3886200"/>
            <a:ext cx="2660239" cy="4005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Experimental Results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Functional layer of </a:t>
            </a:r>
            <a:r>
              <a:rPr lang="en-US" noProof="0" dirty="0" err="1" smtClean="0"/>
              <a:t>Dala</a:t>
            </a:r>
            <a:r>
              <a:rPr lang="en-US" noProof="0" dirty="0" smtClean="0"/>
              <a:t> Robot is 8 modules</a:t>
            </a:r>
          </a:p>
          <a:p>
            <a:pPr lvl="1"/>
            <a:r>
              <a:rPr lang="en-US" noProof="0" dirty="0" smtClean="0"/>
              <a:t>Complete navigation loop (4 modules) is modeled and generated with BIP</a:t>
            </a:r>
          </a:p>
          <a:p>
            <a:pPr lvl="1"/>
            <a:r>
              <a:rPr lang="en-US" noProof="0" dirty="0" smtClean="0"/>
              <a:t>4 modules are still generated with GenoM</a:t>
            </a:r>
          </a:p>
          <a:p>
            <a:pPr lvl="1"/>
            <a:r>
              <a:rPr lang="en-US" noProof="0" dirty="0" smtClean="0"/>
              <a:t>Except the functional layer, nothing change</a:t>
            </a:r>
          </a:p>
          <a:p>
            <a:r>
              <a:rPr lang="en-US" noProof="0" dirty="0" smtClean="0"/>
              <a:t>Test with the real robot and a simulator</a:t>
            </a:r>
          </a:p>
          <a:p>
            <a:r>
              <a:rPr lang="en-US" noProof="0" dirty="0" smtClean="0"/>
              <a:t>Test in normal condition and also with faults</a:t>
            </a:r>
          </a:p>
        </p:txBody>
      </p:sp>
      <p:pic>
        <p:nvPicPr>
          <p:cNvPr id="5" name="Image 4" descr="da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77" y="0"/>
            <a:ext cx="3251023" cy="3240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Experimental Results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3 videos</a:t>
            </a:r>
          </a:p>
          <a:p>
            <a:pPr lvl="1"/>
            <a:r>
              <a:rPr lang="en-US" noProof="0" dirty="0" smtClean="0"/>
              <a:t>Demonstrate normal behavior with BIP</a:t>
            </a:r>
          </a:p>
          <a:p>
            <a:pPr lvl="1"/>
            <a:r>
              <a:rPr lang="en-US" noProof="0" dirty="0" smtClean="0"/>
              <a:t>Demonstrate that GenoM by itself cannot avoid faults or can contain bugs</a:t>
            </a:r>
          </a:p>
          <a:p>
            <a:pPr lvl="1"/>
            <a:r>
              <a:rPr lang="en-US" noProof="0" dirty="0" smtClean="0"/>
              <a:t>Demonstrate that the controller resulting of the constraints and the BIP execution engine is safer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Normal Run with BIP</a:t>
            </a:r>
            <a:endParaRPr lang="en-US" noProof="0"/>
          </a:p>
        </p:txBody>
      </p:sp>
      <p:pic>
        <p:nvPicPr>
          <p:cNvPr id="4" name="BIP OK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1200" y="2461514"/>
            <a:ext cx="10972800" cy="6501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Faulty Run with GenoM</a:t>
            </a:r>
            <a:endParaRPr lang="en-US" noProof="0" dirty="0"/>
          </a:p>
        </p:txBody>
      </p:sp>
      <p:pic>
        <p:nvPicPr>
          <p:cNvPr id="4" name="GenoM FI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000" y="2416365"/>
            <a:ext cx="11201400" cy="6636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 software architecture for autonomous robots</a:t>
            </a:r>
          </a:p>
          <a:p>
            <a:r>
              <a:rPr lang="en-US" noProof="0" dirty="0" smtClean="0"/>
              <a:t>A component-based language and </a:t>
            </a:r>
            <a:r>
              <a:rPr lang="en-US" noProof="0" dirty="0" err="1" smtClean="0"/>
              <a:t>toolchain</a:t>
            </a:r>
            <a:endParaRPr lang="en-US" noProof="0" dirty="0" smtClean="0"/>
          </a:p>
          <a:p>
            <a:r>
              <a:rPr lang="en-US" noProof="0" dirty="0" smtClean="0"/>
              <a:t>Componentization of the robot software architecture</a:t>
            </a:r>
          </a:p>
          <a:p>
            <a:r>
              <a:rPr lang="en-US" noProof="0" dirty="0" smtClean="0"/>
              <a:t>Verification results</a:t>
            </a:r>
          </a:p>
          <a:p>
            <a:r>
              <a:rPr lang="en-US" noProof="0" dirty="0" smtClean="0"/>
              <a:t>Experimental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Fault Avoided with BIP</a:t>
            </a:r>
            <a:endParaRPr lang="en-US" noProof="0"/>
          </a:p>
        </p:txBody>
      </p:sp>
      <p:pic>
        <p:nvPicPr>
          <p:cNvPr id="4" name="BIP FI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000" y="2416365"/>
            <a:ext cx="11201400" cy="6636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Conclusion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noProof="0" dirty="0" smtClean="0"/>
              <a:t>Development of a methodology to </a:t>
            </a:r>
            <a:r>
              <a:rPr lang="en-US" noProof="0" dirty="0" err="1" smtClean="0"/>
              <a:t>componentize</a:t>
            </a:r>
            <a:r>
              <a:rPr lang="en-US" noProof="0" dirty="0" smtClean="0"/>
              <a:t> the Functional Level of the LAAS Architecture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Development of a tool that produces BIP models from GenoM modules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Preliminary results about the verification and validation of the BIP models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Preliminary results about adding desired constraints into the BIP model</a:t>
            </a:r>
          </a:p>
          <a:p>
            <a:pPr>
              <a:spcBef>
                <a:spcPts val="1800"/>
              </a:spcBef>
            </a:pPr>
            <a:endParaRPr lang="en-US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BIP Model: Full module</a:t>
            </a:r>
            <a:endParaRPr lang="en-US" noProof="0" dirty="0"/>
          </a:p>
        </p:txBody>
      </p:sp>
      <p:pic>
        <p:nvPicPr>
          <p:cNvPr id="4" name="Espace réservé du contenu 3" descr="bip_module_examp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769" y="2781300"/>
            <a:ext cx="11031261" cy="6223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BIP models</a:t>
            </a:r>
            <a:endParaRPr lang="en-US" noProof="0"/>
          </a:p>
        </p:txBody>
      </p:sp>
      <p:pic>
        <p:nvPicPr>
          <p:cNvPr id="4" name="Espace réservé du contenu 3" descr="control_servi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" y="4354658"/>
            <a:ext cx="4069162" cy="3128442"/>
          </a:xfrm>
        </p:spPr>
      </p:pic>
      <p:pic>
        <p:nvPicPr>
          <p:cNvPr id="5" name="Image 4" descr="msgb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4114800"/>
            <a:ext cx="7444747" cy="4926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9000" y="2362200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MsgBox</a:t>
            </a:r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Interface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600" y="2512874"/>
            <a:ext cx="2646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Control</a:t>
            </a:r>
          </a:p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121400" y="3429000"/>
            <a:ext cx="5715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indent="324000" algn="l"/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MsgBox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Interface::=</a:t>
            </a:r>
            <a:r>
              <a:rPr lang="fr-FR" sz="20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Timer.MsgBox</a:t>
            </a:r>
            <a:r>
              <a:rPr lang="fr-FR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Client</a:t>
            </a:r>
          </a:p>
          <a:p>
            <a:pPr indent="324000" algn="l">
              <a:buFont typeface="Arial" pitchFamily="34" charset="0"/>
              <a:buChar char="•"/>
            </a:pPr>
            <a:endParaRPr lang="fr-FR" sz="20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BIP Models</a:t>
            </a:r>
            <a:endParaRPr lang="en-US" noProof="0"/>
          </a:p>
        </p:txBody>
      </p:sp>
      <p:pic>
        <p:nvPicPr>
          <p:cNvPr id="4" name="Espace réservé du contenu 3" descr="pos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000" y="3406619"/>
            <a:ext cx="5458979" cy="4282449"/>
          </a:xfrm>
        </p:spPr>
      </p:pic>
      <p:pic>
        <p:nvPicPr>
          <p:cNvPr id="5" name="Image 4" descr="SDI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800" y="3505200"/>
            <a:ext cx="3931928" cy="1845568"/>
          </a:xfrm>
          <a:prstGeom prst="rect">
            <a:avLst/>
          </a:prstGeom>
        </p:spPr>
      </p:pic>
      <p:pic>
        <p:nvPicPr>
          <p:cNvPr id="6" name="Image 5" descr="ti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2000" y="6643112"/>
            <a:ext cx="5212091" cy="2043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2098" y="242947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8800" y="251460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SDI </a:t>
            </a:r>
            <a:r>
              <a:rPr lang="fr-FR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Lock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88506" y="5791200"/>
            <a:ext cx="205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Atomic Components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600" y="2781300"/>
            <a:ext cx="12039600" cy="622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noProof="0" smtClean="0"/>
              <a:t>Timer</a:t>
            </a:r>
          </a:p>
          <a:p>
            <a:pPr>
              <a:spcBef>
                <a:spcPts val="1200"/>
              </a:spcBef>
            </a:pPr>
            <a:r>
              <a:rPr lang="en-US" noProof="0" smtClean="0"/>
              <a:t>SDI lock</a:t>
            </a:r>
          </a:p>
          <a:p>
            <a:pPr>
              <a:spcBef>
                <a:spcPts val="1200"/>
              </a:spcBef>
            </a:pPr>
            <a:r>
              <a:rPr lang="en-US" noProof="0" smtClean="0"/>
              <a:t>Poster</a:t>
            </a:r>
          </a:p>
          <a:p>
            <a:pPr>
              <a:spcBef>
                <a:spcPts val="1200"/>
              </a:spcBef>
            </a:pPr>
            <a:r>
              <a:rPr lang="en-US" noProof="0" smtClean="0"/>
              <a:t>Control Service</a:t>
            </a:r>
          </a:p>
          <a:p>
            <a:pPr>
              <a:spcBef>
                <a:spcPts val="1200"/>
              </a:spcBef>
            </a:pPr>
            <a:r>
              <a:rPr lang="en-US" noProof="0" smtClean="0"/>
              <a:t>Execution Service Controller</a:t>
            </a:r>
          </a:p>
          <a:p>
            <a:pPr>
              <a:spcBef>
                <a:spcPts val="1200"/>
              </a:spcBef>
            </a:pPr>
            <a:r>
              <a:rPr lang="en-US" noProof="0" smtClean="0"/>
              <a:t>Execution Service Activity</a:t>
            </a:r>
          </a:p>
          <a:p>
            <a:pPr>
              <a:spcBef>
                <a:spcPts val="1200"/>
              </a:spcBef>
            </a:pPr>
            <a:r>
              <a:rPr lang="en-US" noProof="0" smtClean="0"/>
              <a:t>Scheduler</a:t>
            </a:r>
            <a:endParaRPr lang="en-US" noProof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LAAS Architecture for Autonomous Systems</a:t>
            </a:r>
            <a:endParaRPr lang="en-US" noProof="0" dirty="0"/>
          </a:p>
        </p:txBody>
      </p:sp>
      <p:pic>
        <p:nvPicPr>
          <p:cNvPr id="6" name="Espace réservé du contenu 5" descr="archi-generi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599" y="2367352"/>
            <a:ext cx="6705602" cy="70508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One Architecture/Multiple Robots</a:t>
            </a:r>
            <a:endParaRPr lang="en-US" noProof="0"/>
          </a:p>
        </p:txBody>
      </p:sp>
      <p:pic>
        <p:nvPicPr>
          <p:cNvPr id="7" name="Image 6" descr="archi-hrp2-func-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9400" y="3048000"/>
            <a:ext cx="3215104" cy="5105400"/>
          </a:xfrm>
          <a:prstGeom prst="rect">
            <a:avLst/>
          </a:prstGeom>
        </p:spPr>
      </p:pic>
      <p:pic>
        <p:nvPicPr>
          <p:cNvPr id="8" name="Image 7" descr="archi-rackh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257" y="2993513"/>
            <a:ext cx="3628489" cy="5214374"/>
          </a:xfrm>
          <a:prstGeom prst="rect">
            <a:avLst/>
          </a:prstGeom>
        </p:spPr>
      </p:pic>
      <p:pic>
        <p:nvPicPr>
          <p:cNvPr id="10" name="Espace réservé du contenu 9" descr="archiDALA-simpl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63601" y="2944166"/>
            <a:ext cx="3428999" cy="52600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Functional Module</a:t>
            </a:r>
            <a:endParaRPr lang="en-US" noProof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2448633"/>
            <a:ext cx="6781800" cy="6619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Execution Service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8600" y="2781300"/>
            <a:ext cx="6096000" cy="6223000"/>
          </a:xfrm>
        </p:spPr>
        <p:txBody>
          <a:bodyPr>
            <a:normAutofit fontScale="92500" lnSpcReduction="10000"/>
          </a:bodyPr>
          <a:lstStyle/>
          <a:p>
            <a:r>
              <a:rPr lang="en-US" noProof="0" smtClean="0"/>
              <a:t>Generic model of an execution service</a:t>
            </a:r>
          </a:p>
          <a:p>
            <a:r>
              <a:rPr lang="en-US" noProof="0" smtClean="0"/>
              <a:t>Based on classic thread life cycle</a:t>
            </a:r>
          </a:p>
          <a:p>
            <a:r>
              <a:rPr lang="en-US" noProof="0" smtClean="0"/>
              <a:t>Executes the application code (codel)</a:t>
            </a:r>
          </a:p>
          <a:p>
            <a:pPr lvl="1"/>
            <a:r>
              <a:rPr lang="en-US" noProof="0" smtClean="0"/>
              <a:t>Code is executed in the states</a:t>
            </a:r>
          </a:p>
          <a:p>
            <a:pPr lvl="1"/>
            <a:r>
              <a:rPr lang="en-US" noProof="0" smtClean="0"/>
              <a:t>The next transition is decided by the executed code</a:t>
            </a:r>
            <a:endParaRPr lang="en-US" noProof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3886200"/>
            <a:ext cx="5943600" cy="3946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Design Principle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Easing the development of software for the control of robots</a:t>
            </a:r>
          </a:p>
          <a:p>
            <a:r>
              <a:rPr lang="en-US" noProof="0" dirty="0" smtClean="0"/>
              <a:t>Based on </a:t>
            </a:r>
          </a:p>
          <a:p>
            <a:pPr lvl="1"/>
            <a:r>
              <a:rPr lang="en-US" noProof="0" dirty="0" smtClean="0"/>
              <a:t>Separation of reactive tasks from deliberative tasks:</a:t>
            </a:r>
          </a:p>
          <a:p>
            <a:pPr lvl="2"/>
            <a:r>
              <a:rPr lang="en-US" noProof="0" dirty="0" smtClean="0"/>
              <a:t>Functional/ </a:t>
            </a:r>
            <a:r>
              <a:rPr lang="en-US" noProof="0" dirty="0" err="1" smtClean="0"/>
              <a:t>Decisionnal</a:t>
            </a:r>
            <a:r>
              <a:rPr lang="en-US" noProof="0" dirty="0" smtClean="0"/>
              <a:t> </a:t>
            </a:r>
            <a:endParaRPr lang="en-US" noProof="0" dirty="0" smtClean="0"/>
          </a:p>
          <a:p>
            <a:pPr lvl="1"/>
            <a:r>
              <a:rPr lang="en-US" dirty="0" smtClean="0"/>
              <a:t>Separation of control and data</a:t>
            </a:r>
            <a:endParaRPr lang="en-US" noProof="0" dirty="0" smtClean="0"/>
          </a:p>
          <a:p>
            <a:pPr lvl="1"/>
            <a:r>
              <a:rPr lang="en-US" noProof="0" dirty="0" smtClean="0"/>
              <a:t>The developer should never think about synchronization primitive</a:t>
            </a:r>
          </a:p>
          <a:p>
            <a:pPr lvl="1"/>
            <a:r>
              <a:rPr lang="en-US" noProof="0" dirty="0" smtClean="0"/>
              <a:t>One function = One module</a:t>
            </a:r>
          </a:p>
          <a:p>
            <a:pPr lvl="1"/>
            <a:r>
              <a:rPr lang="en-US" noProof="0" dirty="0" smtClean="0"/>
              <a:t>The developer should focus on algorithm implementation and not low level 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GenoM Workflow</a:t>
            </a:r>
            <a:endParaRPr lang="en-US" noProof="0" dirty="0"/>
          </a:p>
        </p:txBody>
      </p:sp>
      <p:pic>
        <p:nvPicPr>
          <p:cNvPr id="10" name="Espace réservé du contenu 9" descr="cycle-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643" y="3657600"/>
            <a:ext cx="12254083" cy="41147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2D4141"/>
      </a:dk1>
      <a:lt1>
        <a:srgbClr val="D2BEBE"/>
      </a:lt1>
      <a:dk2>
        <a:srgbClr val="000000"/>
      </a:dk2>
      <a:lt2>
        <a:srgbClr val="000000"/>
      </a:lt2>
      <a:accent1>
        <a:srgbClr val="2B5046"/>
      </a:accent1>
      <a:accent2>
        <a:srgbClr val="333399"/>
      </a:accent2>
      <a:accent3>
        <a:srgbClr val="E5DBDB"/>
      </a:accent3>
      <a:accent4>
        <a:srgbClr val="253636"/>
      </a:accent4>
      <a:accent5>
        <a:srgbClr val="ACB3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Futura Condensed"/>
        <a:ea typeface="ヒラギノ角ゴ ProN W3"/>
        <a:cs typeface="ヒラギノ角ゴ ProN W3"/>
      </a:majorFont>
      <a:minorFont>
        <a:latin typeface="Futura Condense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sym typeface="Futura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5046">
            <a:alpha val="32941"/>
          </a:srgbClr>
        </a:solidFill>
        <a:ln w="25400" cap="flat" cmpd="sng" algn="ctr">
          <a:solidFill>
            <a:srgbClr val="2D414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rgbClr val="2D4141"/>
            </a:solidFill>
            <a:effectLst/>
            <a:latin typeface="Futura Condensed" charset="0"/>
            <a:sym typeface="Futura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Pages>0</Pages>
  <Words>1033</Words>
  <Characters>0</Characters>
  <PresentationFormat>Personnalisé</PresentationFormat>
  <Lines>0</Lines>
  <Paragraphs>225</Paragraphs>
  <Slides>35</Slides>
  <Notes>5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Title &amp; Bullets</vt:lpstr>
      <vt:lpstr>Toward a More Dependable Software Architecture for Autonomous Robots</vt:lpstr>
      <vt:lpstr>Introduction</vt:lpstr>
      <vt:lpstr>Outline</vt:lpstr>
      <vt:lpstr>LAAS Architecture for Autonomous Systems</vt:lpstr>
      <vt:lpstr>One Architecture/Multiple Robots</vt:lpstr>
      <vt:lpstr>Functional Module</vt:lpstr>
      <vt:lpstr>Execution Service</vt:lpstr>
      <vt:lpstr>Design Principle</vt:lpstr>
      <vt:lpstr>GenoM Workflow</vt:lpstr>
      <vt:lpstr>Limitations</vt:lpstr>
      <vt:lpstr>Using BIP (Behavior Interaction Priority)</vt:lpstr>
      <vt:lpstr>The BIP Framework</vt:lpstr>
      <vt:lpstr>BIP: Behavior</vt:lpstr>
      <vt:lpstr>BIP : Interaction</vt:lpstr>
      <vt:lpstr>BIP : Priorities</vt:lpstr>
      <vt:lpstr>Componentization Method</vt:lpstr>
      <vt:lpstr>How to Decompose this into Components ?</vt:lpstr>
      <vt:lpstr>GenoM Service</vt:lpstr>
      <vt:lpstr>BIP Model: Execution Task</vt:lpstr>
      <vt:lpstr>How to build a Functional Level</vt:lpstr>
      <vt:lpstr>Semi-Automatic Translation from GenoM to BIP</vt:lpstr>
      <vt:lpstr>Summary of Implementation</vt:lpstr>
      <vt:lpstr>GenoM - BIP Toolchain</vt:lpstr>
      <vt:lpstr>D-Finder</vt:lpstr>
      <vt:lpstr>Encoding Constraints in the BIP model</vt:lpstr>
      <vt:lpstr>Experimental Results</vt:lpstr>
      <vt:lpstr>Experimental Results</vt:lpstr>
      <vt:lpstr>Normal Run with BIP</vt:lpstr>
      <vt:lpstr>Faulty Run with GenoM</vt:lpstr>
      <vt:lpstr>Fault Avoided with BIP</vt:lpstr>
      <vt:lpstr>Conclusion</vt:lpstr>
      <vt:lpstr>BIP Model: Full module</vt:lpstr>
      <vt:lpstr>BIP models</vt:lpstr>
      <vt:lpstr>BIP Models</vt:lpstr>
      <vt:lpstr>Atomic Components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MARAE Méthode et Architecture Robuste pour l’Autonomie dans l’Espace Kick Off</dc:title>
  <dc:subject/>
  <dc:creator/>
  <cp:keywords/>
  <dc:description/>
  <cp:lastModifiedBy>bouvier</cp:lastModifiedBy>
  <cp:revision>586</cp:revision>
  <dcterms:created xsi:type="dcterms:W3CDTF">2008-11-19T13:35:58Z</dcterms:created>
  <dcterms:modified xsi:type="dcterms:W3CDTF">2009-03-25T15:28:42Z</dcterms:modified>
</cp:coreProperties>
</file>